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4.xml" ContentType="application/vnd.openxmlformats-officedocument.presentationml.notesSlide+xml"/>
  <Override PartName="/ppt/tags/tag30.xml" ContentType="application/vnd.openxmlformats-officedocument.presentationml.tags+xml"/>
  <Override PartName="/ppt/notesSlides/notesSlide15.xml" ContentType="application/vnd.openxmlformats-officedocument.presentationml.notesSlide+xml"/>
  <Override PartName="/ppt/tags/tag31.xml" ContentType="application/vnd.openxmlformats-officedocument.presentationml.tags+xml"/>
  <Override PartName="/ppt/notesSlides/notesSlide16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7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8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9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0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1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2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3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4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25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6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27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8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29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30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31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32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33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34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35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36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37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38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39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40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41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42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43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44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45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46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47.xml" ContentType="application/vnd.openxmlformats-officedocument.presentationml.notesSlide+xml"/>
  <Override PartName="/ppt/tags/tag116.xml" ContentType="application/vnd.openxmlformats-officedocument.presentationml.tags+xml"/>
  <Override PartName="/ppt/notesSlides/notesSlide48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49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50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51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52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53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54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55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56.xml" ContentType="application/vnd.openxmlformats-officedocument.presentationml.notesSlide+xml"/>
  <Override PartName="/ppt/tags/tag140.xml" ContentType="application/vnd.openxmlformats-officedocument.presentationml.tags+xml"/>
  <Override PartName="/ppt/notesSlides/notesSlide57.xml" ContentType="application/vnd.openxmlformats-officedocument.presentationml.notesSlide+xml"/>
  <Override PartName="/ppt/tags/tag141.xml" ContentType="application/vnd.openxmlformats-officedocument.presentationml.tags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60.xml" ContentType="application/vnd.openxmlformats-officedocument.presentationml.notesSlide+xml"/>
  <Override PartName="/ppt/tags/tag144.xml" ContentType="application/vnd.openxmlformats-officedocument.presentationml.tags+xml"/>
  <Override PartName="/ppt/notesSlides/notesSlide61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62.xml" ContentType="application/vnd.openxmlformats-officedocument.presentationml.notesSl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63.xml" ContentType="application/vnd.openxmlformats-officedocument.presentationml.notesSlid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64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65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notesSlides/notesSlide66.xml" ContentType="application/vnd.openxmlformats-officedocument.presentationml.notesSlide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notesSlides/notesSlide67.xml" ContentType="application/vnd.openxmlformats-officedocument.presentationml.notesSlid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notesSlides/notesSlide68.xml" ContentType="application/vnd.openxmlformats-officedocument.presentationml.notesSlide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notesSlides/notesSlide69.xml" ContentType="application/vnd.openxmlformats-officedocument.presentationml.notesSlide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notesSlides/notesSlide70.xml" ContentType="application/vnd.openxmlformats-officedocument.presentationml.notesSlide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notesSlides/notesSlide71.xml" ContentType="application/vnd.openxmlformats-officedocument.presentationml.notesSlide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notesSlides/notesSlide72.xml" ContentType="application/vnd.openxmlformats-officedocument.presentationml.notesSlide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notesSlides/notesSlide73.xml" ContentType="application/vnd.openxmlformats-officedocument.presentationml.notesSlide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notesSlides/notesSlide74.xml" ContentType="application/vnd.openxmlformats-officedocument.presentationml.notesSlide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notesSlides/notesSlide75.xml" ContentType="application/vnd.openxmlformats-officedocument.presentationml.notesSlide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notesSlides/notesSlide76.xml" ContentType="application/vnd.openxmlformats-officedocument.presentationml.notesSlide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notesSlides/notesSlide77.xml" ContentType="application/vnd.openxmlformats-officedocument.presentationml.notesSlide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notesSlides/notesSlide78.xml" ContentType="application/vnd.openxmlformats-officedocument.presentationml.notesSlide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notesSlides/notesSlide79.xml" ContentType="application/vnd.openxmlformats-officedocument.presentationml.notesSlide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notesSlides/notesSlide80.xml" ContentType="application/vnd.openxmlformats-officedocument.presentationml.notesSlide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notesSlides/notesSlide81.xml" ContentType="application/vnd.openxmlformats-officedocument.presentationml.notesSlid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notesSlides/notesSlide82.xml" ContentType="application/vnd.openxmlformats-officedocument.presentationml.notesSlide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notesSlides/notesSlide83.xml" ContentType="application/vnd.openxmlformats-officedocument.presentationml.notesSlide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notesSlides/notesSlide84.xml" ContentType="application/vnd.openxmlformats-officedocument.presentationml.notesSlide+xml"/>
  <Override PartName="/ppt/tags/tag216.xml" ContentType="application/vnd.openxmlformats-officedocument.presentationml.tags+xml"/>
  <Override PartName="/ppt/notesSlides/notesSlide85.xml" ContentType="application/vnd.openxmlformats-officedocument.presentationml.notesSl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notesSlides/notesSlide86.xml" ContentType="application/vnd.openxmlformats-officedocument.presentationml.notesSlide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notesSlides/notesSlide87.xml" ContentType="application/vnd.openxmlformats-officedocument.presentationml.notesSlide+xml"/>
  <Override PartName="/ppt/tags/tag221.xml" ContentType="application/vnd.openxmlformats-officedocument.presentationml.tags+xml"/>
  <Override PartName="/ppt/notesSlides/notesSlide88.xml" ContentType="application/vnd.openxmlformats-officedocument.presentationml.notesSlide+xml"/>
  <Override PartName="/ppt/tags/tag222.xml" ContentType="application/vnd.openxmlformats-officedocument.presentationml.tags+xml"/>
  <Override PartName="/ppt/notesSlides/notesSlide8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</p:sldMasterIdLst>
  <p:notesMasterIdLst>
    <p:notesMasterId r:id="rId107"/>
  </p:notesMasterIdLst>
  <p:sldIdLst>
    <p:sldId id="363" r:id="rId3"/>
    <p:sldId id="364" r:id="rId4"/>
    <p:sldId id="365" r:id="rId5"/>
    <p:sldId id="381" r:id="rId6"/>
    <p:sldId id="366" r:id="rId7"/>
    <p:sldId id="367" r:id="rId8"/>
    <p:sldId id="256" r:id="rId9"/>
    <p:sldId id="257" r:id="rId10"/>
    <p:sldId id="369" r:id="rId11"/>
    <p:sldId id="260" r:id="rId12"/>
    <p:sldId id="261" r:id="rId13"/>
    <p:sldId id="370" r:id="rId14"/>
    <p:sldId id="372" r:id="rId15"/>
    <p:sldId id="373" r:id="rId16"/>
    <p:sldId id="263" r:id="rId17"/>
    <p:sldId id="368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371" r:id="rId34"/>
    <p:sldId id="285" r:id="rId35"/>
    <p:sldId id="286" r:id="rId36"/>
    <p:sldId id="287" r:id="rId37"/>
    <p:sldId id="288" r:id="rId38"/>
    <p:sldId id="289" r:id="rId39"/>
    <p:sldId id="290" r:id="rId40"/>
    <p:sldId id="374" r:id="rId41"/>
    <p:sldId id="291" r:id="rId42"/>
    <p:sldId id="292" r:id="rId43"/>
    <p:sldId id="293" r:id="rId44"/>
    <p:sldId id="294" r:id="rId45"/>
    <p:sldId id="382" r:id="rId46"/>
    <p:sldId id="296" r:id="rId47"/>
    <p:sldId id="297" r:id="rId48"/>
    <p:sldId id="298" r:id="rId49"/>
    <p:sldId id="299" r:id="rId50"/>
    <p:sldId id="300" r:id="rId51"/>
    <p:sldId id="301" r:id="rId52"/>
    <p:sldId id="375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10" r:id="rId61"/>
    <p:sldId id="355" r:id="rId62"/>
    <p:sldId id="312" r:id="rId63"/>
    <p:sldId id="356" r:id="rId64"/>
    <p:sldId id="314" r:id="rId65"/>
    <p:sldId id="357" r:id="rId66"/>
    <p:sldId id="358" r:id="rId67"/>
    <p:sldId id="316" r:id="rId68"/>
    <p:sldId id="380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76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59" r:id="rId89"/>
    <p:sldId id="377" r:id="rId90"/>
    <p:sldId id="339" r:id="rId91"/>
    <p:sldId id="360" r:id="rId92"/>
    <p:sldId id="340" r:id="rId93"/>
    <p:sldId id="341" r:id="rId94"/>
    <p:sldId id="342" r:id="rId95"/>
    <p:sldId id="343" r:id="rId96"/>
    <p:sldId id="344" r:id="rId97"/>
    <p:sldId id="379" r:id="rId98"/>
    <p:sldId id="378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83" autoAdjust="0"/>
    <p:restoredTop sz="93675" autoAdjust="0"/>
  </p:normalViewPr>
  <p:slideViewPr>
    <p:cSldViewPr>
      <p:cViewPr varScale="1">
        <p:scale>
          <a:sx n="122" d="100"/>
          <a:sy n="122" d="100"/>
        </p:scale>
        <p:origin x="184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presProps" Target="pres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viewProps" Target="viewProp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pPr/>
              <a:t>9/26/18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86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31AEFE-CFFB-4813-BD81-B8BE1CA6C693}" type="slidenum">
              <a:rPr lang="en-US" sz="1200">
                <a:latin typeface="Times New Roman" pitchFamily="18" charset="0"/>
              </a:rPr>
              <a:pPr eaLnBrk="1" hangingPunct="1"/>
              <a:t>18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43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3F066DD-DC1F-43F8-B977-CEAAB4875E10}" type="slidenum">
              <a:rPr lang="en-US" sz="1200">
                <a:latin typeface="Times New Roman" pitchFamily="18" charset="0"/>
              </a:rPr>
              <a:pPr eaLnBrk="1" hangingPunct="1"/>
              <a:t>19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60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8F31FC-A4B5-4841-A68E-31207F3929AD}" type="slidenum">
              <a:rPr lang="en-US" sz="1200">
                <a:latin typeface="Times New Roman" pitchFamily="18" charset="0"/>
              </a:rPr>
              <a:pPr eaLnBrk="1" hangingPunct="1"/>
              <a:t>20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68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477A3AC-D42F-4D0B-9EF9-E4E1B354D284}" type="slidenum">
              <a:rPr lang="en-US" sz="1200">
                <a:latin typeface="Times New Roman" pitchFamily="18" charset="0"/>
              </a:rPr>
              <a:pPr eaLnBrk="1" hangingPunct="1"/>
              <a:t>21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1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BD8F3F-F50B-4D2D-9088-20983DC5CDB3}" type="slidenum">
              <a:rPr lang="en-US" sz="1200">
                <a:latin typeface="Times New Roman" pitchFamily="18" charset="0"/>
              </a:rPr>
              <a:pPr eaLnBrk="1" hangingPunct="1"/>
              <a:t>22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87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A30C677-1DE6-4DC4-8C19-8E725DEB7533}" type="slidenum">
              <a:rPr lang="en-US" sz="1200">
                <a:latin typeface="Times New Roman" pitchFamily="18" charset="0"/>
              </a:rPr>
              <a:pPr eaLnBrk="1" hangingPunct="1"/>
              <a:t>23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26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A30C677-1DE6-4DC4-8C19-8E725DEB7533}" type="slidenum">
              <a:rPr lang="en-US" sz="1200">
                <a:latin typeface="Times New Roman" pitchFamily="18" charset="0"/>
              </a:rPr>
              <a:pPr eaLnBrk="1" hangingPunct="1"/>
              <a:t>24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02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54B6929-AEB2-4243-BB89-1696BBFE984D}" type="slidenum">
              <a:rPr lang="en-US" sz="1200">
                <a:latin typeface="Times New Roman" pitchFamily="18" charset="0"/>
              </a:rPr>
              <a:pPr eaLnBrk="1" hangingPunct="1"/>
              <a:t>25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62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FF139FA-840F-4B42-8A3A-EA6EEE9A30BF}" type="slidenum">
              <a:rPr lang="en-US" sz="1200">
                <a:latin typeface="Times New Roman" pitchFamily="18" charset="0"/>
              </a:rPr>
              <a:pPr eaLnBrk="1" hangingPunct="1"/>
              <a:t>26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81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A6ED039-A1F1-44BE-8E16-1A39D5826A03}" type="slidenum">
              <a:rPr lang="en-US" sz="1200">
                <a:latin typeface="Times New Roman" pitchFamily="18" charset="0"/>
              </a:rPr>
              <a:pPr eaLnBrk="1" hangingPunct="1"/>
              <a:t>27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16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93B0B37-60B7-4955-9467-637411B21646}" type="slidenum">
              <a:rPr lang="en-US" sz="1200">
                <a:latin typeface="Times New Roman" pitchFamily="18" charset="0"/>
              </a:rPr>
              <a:pPr eaLnBrk="1" hangingPunct="1"/>
              <a:t>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95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ADDCA2D-6F88-4005-BB8D-7858EFEF04F4}" type="slidenum">
              <a:rPr lang="en-US" sz="1200">
                <a:latin typeface="Times New Roman" pitchFamily="18" charset="0"/>
              </a:rPr>
              <a:pPr eaLnBrk="1" hangingPunct="1"/>
              <a:t>28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4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D1E3FB6-9A85-4B1C-9E09-1A180F2215D9}" type="slidenum">
              <a:rPr lang="en-US" sz="1200">
                <a:latin typeface="Times New Roman" pitchFamily="18" charset="0"/>
              </a:rPr>
              <a:pPr eaLnBrk="1" hangingPunct="1"/>
              <a:t>29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22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A5088C4-3084-40AD-9F6F-70700F29887E}" type="slidenum">
              <a:rPr lang="en-US" sz="1200">
                <a:latin typeface="Times New Roman" pitchFamily="18" charset="0"/>
              </a:rPr>
              <a:pPr eaLnBrk="1" hangingPunct="1"/>
              <a:t>30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25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38063-1D29-4B05-9212-3D783BAEE8ED}" type="slidenum">
              <a:rPr lang="en-US" sz="1200">
                <a:latin typeface="Times New Roman" pitchFamily="18" charset="0"/>
              </a:rPr>
              <a:pPr eaLnBrk="1" hangingPunct="1"/>
              <a:t>31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806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38063-1D29-4B05-9212-3D783BAEE8ED}" type="slidenum">
              <a:rPr lang="en-US" sz="1200">
                <a:latin typeface="Times New Roman" pitchFamily="18" charset="0"/>
              </a:rPr>
              <a:pPr eaLnBrk="1" hangingPunct="1"/>
              <a:t>32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550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9E2413E-CE32-427A-B889-E498A01EF2FC}" type="slidenum">
              <a:rPr lang="en-US" sz="1200">
                <a:latin typeface="Times New Roman" pitchFamily="18" charset="0"/>
              </a:rPr>
              <a:pPr eaLnBrk="1" hangingPunct="1"/>
              <a:t>33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20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8447544-2DD3-4828-8D05-3DC499B78283}" type="slidenum">
              <a:rPr lang="en-US" sz="1200">
                <a:latin typeface="Times New Roman" pitchFamily="18" charset="0"/>
              </a:rPr>
              <a:pPr eaLnBrk="1" hangingPunct="1"/>
              <a:t>34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501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0AA32E3-F1F4-48E7-9A2C-16548E9979D3}" type="slidenum">
              <a:rPr lang="en-US" sz="1200">
                <a:latin typeface="Times New Roman" pitchFamily="18" charset="0"/>
              </a:rPr>
              <a:pPr eaLnBrk="1" hangingPunct="1"/>
              <a:t>35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027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65FBCD7-9B6B-4676-B12D-E62F59A95930}" type="slidenum">
              <a:rPr lang="en-US" sz="1200">
                <a:latin typeface="Times New Roman" pitchFamily="18" charset="0"/>
              </a:rPr>
              <a:pPr eaLnBrk="1" hangingPunct="1"/>
              <a:t>36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25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1435A7-99F8-4630-901C-D04F7ADA3649}" type="slidenum">
              <a:rPr lang="en-US" sz="1200">
                <a:latin typeface="Times New Roman" pitchFamily="18" charset="0"/>
              </a:rPr>
              <a:pPr eaLnBrk="1" hangingPunct="1"/>
              <a:t>37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A05548-152E-4744-A3EA-B22B905FD732}" type="slidenum">
              <a:rPr lang="en-US" sz="1200">
                <a:latin typeface="Times New Roman" pitchFamily="18" charset="0"/>
              </a:rPr>
              <a:pPr eaLnBrk="1" hangingPunct="1"/>
              <a:t>10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634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5035135-D519-44EB-8BBC-75CDFE0DE662}" type="slidenum">
              <a:rPr lang="en-US" sz="1200">
                <a:latin typeface="Times New Roman" pitchFamily="18" charset="0"/>
              </a:rPr>
              <a:pPr eaLnBrk="1" hangingPunct="1"/>
              <a:t>38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62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339334B-667E-4594-8258-137D32A046CA}" type="slidenum">
              <a:rPr lang="en-US" sz="1200">
                <a:latin typeface="Times New Roman" pitchFamily="18" charset="0"/>
              </a:rPr>
              <a:pPr eaLnBrk="1" hangingPunct="1"/>
              <a:t>40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575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A7DC421-5F16-4B9A-A047-0DD1E0316D92}" type="slidenum">
              <a:rPr lang="en-US" sz="1200">
                <a:latin typeface="Times New Roman" pitchFamily="18" charset="0"/>
              </a:rPr>
              <a:pPr eaLnBrk="1" hangingPunct="1"/>
              <a:t>41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505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0635FA3-67BB-4B04-A76B-39A6E620BF9C}" type="slidenum">
              <a:rPr lang="en-US" sz="1200">
                <a:latin typeface="Times New Roman" pitchFamily="18" charset="0"/>
              </a:rPr>
              <a:pPr eaLnBrk="1" hangingPunct="1"/>
              <a:t>42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676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F91A6F-0A81-42D9-BBC6-DD8E71355CC8}" type="slidenum">
              <a:rPr lang="en-US" sz="1200">
                <a:latin typeface="Times New Roman" pitchFamily="18" charset="0"/>
              </a:rPr>
              <a:pPr eaLnBrk="1" hangingPunct="1"/>
              <a:t>43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529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53544F-2C95-4111-865C-3BBF9FCAE9A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520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44E06FF-C554-4B41-BA7D-66095FF1D435}" type="slidenum">
              <a:rPr lang="en-US" sz="1200">
                <a:latin typeface="Times New Roman" pitchFamily="18" charset="0"/>
              </a:rPr>
              <a:pPr eaLnBrk="1" hangingPunct="1"/>
              <a:t>45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658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44E06FF-C554-4B41-BA7D-66095FF1D435}" type="slidenum">
              <a:rPr lang="en-US" sz="1200">
                <a:latin typeface="Times New Roman" pitchFamily="18" charset="0"/>
              </a:rPr>
              <a:pPr eaLnBrk="1" hangingPunct="1"/>
              <a:t>46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517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72BCF50-A015-4878-A606-9DF40B3DBCFE}" type="slidenum">
              <a:rPr lang="en-US" sz="1200">
                <a:latin typeface="Times New Roman" pitchFamily="18" charset="0"/>
              </a:rPr>
              <a:pPr eaLnBrk="1" hangingPunct="1"/>
              <a:t>47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896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5E3A068-D972-43A1-84DA-2F21E1A7801D}" type="slidenum">
              <a:rPr lang="en-US" sz="1200">
                <a:latin typeface="Times New Roman" pitchFamily="18" charset="0"/>
              </a:rPr>
              <a:pPr eaLnBrk="1" hangingPunct="1"/>
              <a:t>48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20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409BFF7-25AE-4F28-9571-4D1575142BE4}" type="slidenum">
              <a:rPr lang="en-US" sz="1200">
                <a:latin typeface="Times New Roman" pitchFamily="18" charset="0"/>
              </a:rPr>
              <a:pPr eaLnBrk="1" hangingPunct="1"/>
              <a:t>11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435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67293D-01F8-4DE4-8156-307B27A2DBD1}" type="slidenum">
              <a:rPr lang="en-US" sz="1200">
                <a:latin typeface="Times New Roman" pitchFamily="18" charset="0"/>
              </a:rPr>
              <a:pPr eaLnBrk="1" hangingPunct="1"/>
              <a:t>49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639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8393523-AE5F-4CC2-8C01-8DB325F3D588}" type="slidenum">
              <a:rPr lang="en-US" sz="1200">
                <a:latin typeface="Times New Roman" pitchFamily="18" charset="0"/>
              </a:rPr>
              <a:pPr eaLnBrk="1" hangingPunct="1"/>
              <a:t>50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503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CDDCE0E-3B5F-4D31-9115-C75D58EBF9C3}" type="slidenum">
              <a:rPr lang="en-US" sz="1200">
                <a:latin typeface="Times New Roman" pitchFamily="18" charset="0"/>
              </a:rPr>
              <a:pPr eaLnBrk="1" hangingPunct="1"/>
              <a:t>52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90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78DB572-2D98-4747-8FB9-A71BF1000741}" type="slidenum">
              <a:rPr lang="en-US" sz="1200">
                <a:latin typeface="Times New Roman" pitchFamily="18" charset="0"/>
              </a:rPr>
              <a:pPr eaLnBrk="1" hangingPunct="1"/>
              <a:t>53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02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8023A50-BFCC-4310-9FD0-57FA7B27842B}" type="slidenum">
              <a:rPr lang="en-US" sz="1200">
                <a:latin typeface="Times New Roman" pitchFamily="18" charset="0"/>
              </a:rPr>
              <a:pPr eaLnBrk="1" hangingPunct="1"/>
              <a:t>54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760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5210D49-1C52-4C6E-9816-42C6EC609C7F}" type="slidenum">
              <a:rPr lang="en-US" sz="1200">
                <a:latin typeface="Times New Roman" pitchFamily="18" charset="0"/>
              </a:rPr>
              <a:pPr eaLnBrk="1" hangingPunct="1"/>
              <a:t>55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989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0B6C57-ECBA-4633-8A56-B9E37246B3C4}" type="slidenum">
              <a:rPr lang="en-US" sz="1200">
                <a:latin typeface="Times New Roman" pitchFamily="18" charset="0"/>
              </a:rPr>
              <a:pPr eaLnBrk="1" hangingPunct="1"/>
              <a:t>56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172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E80E4FC-1DE9-40A3-B263-D26044C04868}" type="slidenum">
              <a:rPr lang="en-US" sz="1200">
                <a:latin typeface="Times New Roman" pitchFamily="18" charset="0"/>
              </a:rPr>
              <a:pPr eaLnBrk="1" hangingPunct="1"/>
              <a:t>57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765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1D70FC9-A22A-407D-B969-78AC1F11984F}" type="slidenum">
              <a:rPr lang="en-US" sz="1200">
                <a:latin typeface="Times New Roman" pitchFamily="18" charset="0"/>
              </a:rPr>
              <a:pPr eaLnBrk="1" hangingPunct="1"/>
              <a:t>58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257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844B878-D8C0-4972-9E07-115C052BC283}" type="slidenum">
              <a:rPr lang="en-US" sz="1200">
                <a:latin typeface="Times New Roman" pitchFamily="18" charset="0"/>
              </a:rPr>
              <a:pPr eaLnBrk="1" hangingPunct="1"/>
              <a:t>59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14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B21376A-9235-459F-9EEF-E435CD3F2A62}" type="slidenum">
              <a:rPr lang="en-US" sz="1200">
                <a:latin typeface="Times New Roman" pitchFamily="18" charset="0"/>
              </a:rPr>
              <a:pPr eaLnBrk="1" hangingPunct="1"/>
              <a:t>12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715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844B878-D8C0-4972-9E07-115C052BC283}" type="slidenum">
              <a:rPr lang="en-US" sz="1200">
                <a:latin typeface="Times New Roman" pitchFamily="18" charset="0"/>
              </a:rPr>
              <a:pPr eaLnBrk="1" hangingPunct="1"/>
              <a:t>60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40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503468C-CA1C-4B48-85A9-1B6877AA5843}" type="slidenum">
              <a:rPr lang="en-US" sz="1200">
                <a:latin typeface="Times New Roman" pitchFamily="18" charset="0"/>
              </a:rPr>
              <a:pPr eaLnBrk="1" hangingPunct="1"/>
              <a:t>61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282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503468C-CA1C-4B48-85A9-1B6877AA5843}" type="slidenum">
              <a:rPr lang="en-US" sz="1200">
                <a:latin typeface="Times New Roman" pitchFamily="18" charset="0"/>
              </a:rPr>
              <a:pPr eaLnBrk="1" hangingPunct="1"/>
              <a:t>62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922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1CEF1B-20D7-451B-9708-678FAE7257D1}" type="slidenum">
              <a:rPr lang="en-US" sz="1200">
                <a:latin typeface="Times New Roman" pitchFamily="18" charset="0"/>
              </a:rPr>
              <a:pPr eaLnBrk="1" hangingPunct="1"/>
              <a:t>63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85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1CEF1B-20D7-451B-9708-678FAE7257D1}" type="slidenum">
              <a:rPr lang="en-US" sz="1200">
                <a:latin typeface="Times New Roman" pitchFamily="18" charset="0"/>
              </a:rPr>
              <a:pPr eaLnBrk="1" hangingPunct="1"/>
              <a:t>64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19200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1FD7DE5-E181-45B2-BC13-47077D38CFD4}" type="slidenum">
              <a:rPr lang="en-US" sz="1200">
                <a:latin typeface="Times New Roman" pitchFamily="18" charset="0"/>
              </a:rPr>
              <a:pPr eaLnBrk="1" hangingPunct="1"/>
              <a:t>65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849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1FD7DE5-E181-45B2-BC13-47077D38CFD4}" type="slidenum">
              <a:rPr lang="en-US" sz="1200">
                <a:latin typeface="Times New Roman" pitchFamily="18" charset="0"/>
              </a:rPr>
              <a:pPr eaLnBrk="1" hangingPunct="1"/>
              <a:t>66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46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DE2C106-5550-49C0-B9AF-0E2635E1E763}" type="slidenum">
              <a:rPr lang="en-US" sz="1200">
                <a:latin typeface="Times New Roman" pitchFamily="18" charset="0"/>
              </a:rPr>
              <a:pPr eaLnBrk="1" hangingPunct="1"/>
              <a:t>68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301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71A05CD-CDDC-4A64-9050-62428A336E5E}" type="slidenum">
              <a:rPr lang="en-US" sz="1200">
                <a:latin typeface="Times New Roman" pitchFamily="18" charset="0"/>
              </a:rPr>
              <a:pPr eaLnBrk="1" hangingPunct="1"/>
              <a:t>69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726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9944ABB-43BF-41CE-B78E-4069F82E17F6}" type="slidenum">
              <a:rPr lang="en-US" sz="1200">
                <a:latin typeface="Times New Roman" pitchFamily="18" charset="0"/>
              </a:rPr>
              <a:pPr eaLnBrk="1" hangingPunct="1"/>
              <a:t>70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00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17A317-E611-48B8-864E-A7147738E169}" type="slidenum">
              <a:rPr lang="en-US" sz="1200">
                <a:latin typeface="Times New Roman" pitchFamily="18" charset="0"/>
              </a:rPr>
              <a:pPr eaLnBrk="1" hangingPunct="1"/>
              <a:t>13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3460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7C137A5-8623-4AB4-B21D-6D793B97EA62}" type="slidenum">
              <a:rPr lang="en-US" sz="1200">
                <a:latin typeface="Times New Roman" pitchFamily="18" charset="0"/>
              </a:rPr>
              <a:pPr eaLnBrk="1" hangingPunct="1"/>
              <a:t>71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960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CDAA42D-9E72-45B1-8B1A-E7E8CFA0AABC}" type="slidenum">
              <a:rPr lang="en-US" sz="1200">
                <a:latin typeface="Times New Roman" pitchFamily="18" charset="0"/>
              </a:rPr>
              <a:pPr eaLnBrk="1" hangingPunct="1"/>
              <a:t>72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965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0ABA674-D491-4551-9E89-CFBC0C5E4BD6}" type="slidenum">
              <a:rPr lang="en-US" sz="1200">
                <a:latin typeface="Times New Roman" pitchFamily="18" charset="0"/>
              </a:rPr>
              <a:pPr eaLnBrk="1" hangingPunct="1"/>
              <a:t>73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0631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13E2BE-5D51-45C5-A5EF-A78FC474626B}" type="slidenum">
              <a:rPr lang="en-US" sz="1200">
                <a:latin typeface="Times New Roman" pitchFamily="18" charset="0"/>
              </a:rPr>
              <a:pPr eaLnBrk="1" hangingPunct="1"/>
              <a:t>74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5313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935BDC-FA2B-414F-B3D2-A6D8B7AC8E54}" type="slidenum">
              <a:rPr lang="en-US" sz="1200">
                <a:latin typeface="Times New Roman" pitchFamily="18" charset="0"/>
              </a:rPr>
              <a:pPr eaLnBrk="1" hangingPunct="1"/>
              <a:t>76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6828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4D6D8F9-6D6D-4E15-96F3-4707350B2089}" type="slidenum">
              <a:rPr lang="en-US" sz="1200">
                <a:latin typeface="Times New Roman" pitchFamily="18" charset="0"/>
              </a:rPr>
              <a:pPr eaLnBrk="1" hangingPunct="1"/>
              <a:t>77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0994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0E068FC-6F3C-48FC-BE47-1E7015EE6C30}" type="slidenum">
              <a:rPr lang="en-US" sz="1200">
                <a:latin typeface="Times New Roman" pitchFamily="18" charset="0"/>
              </a:rPr>
              <a:pPr eaLnBrk="1" hangingPunct="1"/>
              <a:t>78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8370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75256CB-B654-4454-8520-E1C278F4F4FF}" type="slidenum">
              <a:rPr lang="en-US" sz="1200">
                <a:latin typeface="Times New Roman" pitchFamily="18" charset="0"/>
              </a:rPr>
              <a:pPr eaLnBrk="1" hangingPunct="1"/>
              <a:t>79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5918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5D868C7-EB3D-4BD8-BE98-DE15BBB3312C}" type="slidenum">
              <a:rPr lang="en-US" sz="1200">
                <a:latin typeface="Times New Roman" pitchFamily="18" charset="0"/>
              </a:rPr>
              <a:pPr eaLnBrk="1" hangingPunct="1"/>
              <a:t>80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967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F1576B7-6CAC-4A2C-8184-345092644C2F}" type="slidenum">
              <a:rPr lang="en-US" sz="1200">
                <a:latin typeface="Times New Roman" pitchFamily="18" charset="0"/>
              </a:rPr>
              <a:pPr eaLnBrk="1" hangingPunct="1"/>
              <a:t>81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07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7079C1-9890-4ABE-84A9-0DF2CD4C7F8A}" type="slidenum">
              <a:rPr lang="en-US" sz="1200">
                <a:latin typeface="Times New Roman" pitchFamily="18" charset="0"/>
              </a:rPr>
              <a:pPr eaLnBrk="1" hangingPunct="1"/>
              <a:t>14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0724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575018A-654D-4038-8D2C-194BC930AB34}" type="slidenum">
              <a:rPr lang="en-US" sz="1200">
                <a:latin typeface="Times New Roman" pitchFamily="18" charset="0"/>
              </a:rPr>
              <a:pPr eaLnBrk="1" hangingPunct="1"/>
              <a:t>82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170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F8F795-E1DC-4906-9F9A-27660F8590ED}" type="slidenum">
              <a:rPr lang="en-US" sz="1200">
                <a:latin typeface="Times New Roman" pitchFamily="18" charset="0"/>
              </a:rPr>
              <a:pPr eaLnBrk="1" hangingPunct="1"/>
              <a:t>83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1679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B686970-16F1-4FDB-8660-55AAC5791302}" type="slidenum">
              <a:rPr lang="en-US" sz="1200">
                <a:latin typeface="Times New Roman" pitchFamily="18" charset="0"/>
              </a:rPr>
              <a:pPr eaLnBrk="1" hangingPunct="1"/>
              <a:t>84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6701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872AEE-AEC8-460B-BDA8-68C02E8C5CA7}" type="slidenum">
              <a:rPr lang="en-US" sz="1200">
                <a:latin typeface="Times New Roman" pitchFamily="18" charset="0"/>
              </a:rPr>
              <a:pPr eaLnBrk="1" hangingPunct="1"/>
              <a:t>85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455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C65B18B-0E44-461A-9811-85C7AD414D3E}" type="slidenum">
              <a:rPr lang="en-US" sz="1200">
                <a:latin typeface="Times New Roman" pitchFamily="18" charset="0"/>
              </a:rPr>
              <a:pPr eaLnBrk="1" hangingPunct="1"/>
              <a:t>86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1569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C65B18B-0E44-461A-9811-85C7AD414D3E}" type="slidenum">
              <a:rPr lang="en-US" sz="1200">
                <a:latin typeface="Times New Roman" pitchFamily="18" charset="0"/>
              </a:rPr>
              <a:pPr eaLnBrk="1" hangingPunct="1"/>
              <a:t>87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0867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FFD030-A0B1-446E-B499-F35380CC3C38}" type="slidenum">
              <a:rPr lang="en-US" sz="1200">
                <a:latin typeface="Times New Roman" pitchFamily="18" charset="0"/>
              </a:rPr>
              <a:pPr eaLnBrk="1" hangingPunct="1"/>
              <a:t>89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3440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FFD030-A0B1-446E-B499-F35380CC3C38}" type="slidenum">
              <a:rPr lang="en-US" sz="1200">
                <a:latin typeface="Times New Roman" pitchFamily="18" charset="0"/>
              </a:rPr>
              <a:pPr eaLnBrk="1" hangingPunct="1"/>
              <a:t>90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0621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354E480-4E67-474A-BF3E-D012FFEEF7B8}" type="slidenum">
              <a:rPr lang="en-US" sz="1200">
                <a:latin typeface="Times New Roman" pitchFamily="18" charset="0"/>
              </a:rPr>
              <a:pPr eaLnBrk="1" hangingPunct="1"/>
              <a:t>91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32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6677964-04FD-4536-A280-4606861E6E71}" type="slidenum">
              <a:rPr lang="en-US" sz="1200">
                <a:latin typeface="Times New Roman" pitchFamily="18" charset="0"/>
              </a:rPr>
              <a:pPr eaLnBrk="1" hangingPunct="1"/>
              <a:t>92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76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2239DFA-09D8-45AE-AF3C-A417B5C075BE}" type="slidenum">
              <a:rPr lang="en-US" sz="1200">
                <a:latin typeface="Times New Roman" pitchFamily="18" charset="0"/>
              </a:rPr>
              <a:pPr eaLnBrk="1" hangingPunct="1"/>
              <a:t>15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1857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1F2023E-AC73-4F97-B898-9F5D904D8792}" type="slidenum">
              <a:rPr lang="en-US" sz="1200">
                <a:latin typeface="Times New Roman" pitchFamily="18" charset="0"/>
              </a:rPr>
              <a:pPr eaLnBrk="1" hangingPunct="1"/>
              <a:t>93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3697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AA17657-2CC2-4D50-8495-CA7B1096B098}" type="slidenum">
              <a:rPr lang="en-US" sz="1200">
                <a:latin typeface="Times New Roman" pitchFamily="18" charset="0"/>
              </a:rPr>
              <a:pPr eaLnBrk="1" hangingPunct="1"/>
              <a:t>94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0953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F7A05FF-4A23-492C-8145-7162E0DE3366}" type="slidenum">
              <a:rPr lang="en-US" sz="1200">
                <a:latin typeface="Times New Roman" pitchFamily="18" charset="0"/>
              </a:rPr>
              <a:pPr eaLnBrk="1" hangingPunct="1"/>
              <a:t>95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051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FC8FFBA-F205-41E2-9B9F-64A28369384A}" type="slidenum">
              <a:rPr lang="en-US" sz="1200">
                <a:latin typeface="Times New Roman" pitchFamily="18" charset="0"/>
              </a:rPr>
              <a:pPr eaLnBrk="1" hangingPunct="1"/>
              <a:t>98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6470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2FE142-970F-46F7-998C-E2B1FA9AB1CF}" type="slidenum">
              <a:rPr lang="en-US" sz="1200">
                <a:latin typeface="Times New Roman" pitchFamily="18" charset="0"/>
              </a:rPr>
              <a:pPr eaLnBrk="1" hangingPunct="1"/>
              <a:t>99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0385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01CA65E-DE54-490A-BEF6-3A928E6212C8}" type="slidenum">
              <a:rPr lang="en-US" sz="1200">
                <a:latin typeface="Times New Roman" pitchFamily="18" charset="0"/>
              </a:rPr>
              <a:pPr eaLnBrk="1" hangingPunct="1"/>
              <a:t>100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0251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AFFB50-450D-46D2-A078-F9C1C15BEEBF}" type="slidenum">
              <a:rPr lang="en-US" sz="1200">
                <a:latin typeface="Times New Roman" pitchFamily="18" charset="0"/>
              </a:rPr>
              <a:pPr eaLnBrk="1" hangingPunct="1"/>
              <a:t>101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2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2442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793B22B-66AB-4904-AA7E-6596F69FC24E}" type="slidenum">
              <a:rPr lang="en-US" sz="1200">
                <a:latin typeface="Times New Roman" pitchFamily="18" charset="0"/>
              </a:rPr>
              <a:pPr eaLnBrk="1" hangingPunct="1"/>
              <a:t>102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3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9688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6C8278-00C3-4D6E-AEE4-28F911C7987B}" type="slidenum">
              <a:rPr lang="en-US" sz="1200">
                <a:latin typeface="Times New Roman" pitchFamily="18" charset="0"/>
              </a:rPr>
              <a:pPr eaLnBrk="1" hangingPunct="1"/>
              <a:t>103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0165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316B91-6EC7-44FA-904A-DEB4C956EB6A}" type="slidenum">
              <a:rPr lang="en-US" sz="1200">
                <a:latin typeface="Times New Roman" pitchFamily="18" charset="0"/>
              </a:rPr>
              <a:pPr eaLnBrk="1" hangingPunct="1"/>
              <a:t>104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4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23337F-334D-45B3-AFF3-8ECF7A0F1D33}" type="slidenum">
              <a:rPr lang="en-US" sz="1200">
                <a:latin typeface="Times New Roman" pitchFamily="18" charset="0"/>
              </a:rPr>
              <a:pPr eaLnBrk="1" hangingPunct="1"/>
              <a:t>17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40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762000" y="3810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  <a:latin typeface="Times New Roman"/>
                <a:cs typeface="Times New Roman"/>
              </a:rPr>
              <a:t>CS 223</a:t>
            </a:r>
            <a:r>
              <a:rPr lang="en-US" sz="3200" baseline="0" dirty="0">
                <a:solidFill>
                  <a:prstClr val="black"/>
                </a:solidFill>
                <a:latin typeface="Times New Roman"/>
                <a:cs typeface="Times New Roman"/>
              </a:rPr>
              <a:t> - </a:t>
            </a:r>
            <a:r>
              <a:rPr lang="en-US" sz="3200" dirty="0">
                <a:solidFill>
                  <a:prstClr val="black"/>
                </a:solidFill>
                <a:latin typeface="Times New Roman"/>
                <a:cs typeface="Times New Roman"/>
              </a:rPr>
              <a:t>Digital</a:t>
            </a:r>
            <a:r>
              <a:rPr lang="en-US" sz="3200" baseline="0" dirty="0">
                <a:solidFill>
                  <a:prstClr val="black"/>
                </a:solidFill>
                <a:latin typeface="Times New Roman"/>
                <a:cs typeface="Times New Roman"/>
              </a:rPr>
              <a:t> Design</a:t>
            </a:r>
            <a:endParaRPr lang="en-US" sz="3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/>
          </p:nvPr>
        </p:nvSpPr>
        <p:spPr>
          <a:xfrm>
            <a:off x="1752600" y="3124200"/>
            <a:ext cx="5791200" cy="99060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Times New Roman"/>
                <a:cs typeface="Times New Roman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2362200" y="6400800"/>
            <a:ext cx="5105400" cy="381000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Computer Engineering Department, Bilkent University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09600" y="64008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Times New Roman"/>
                <a:cs typeface="Times New Roman"/>
              </a:rPr>
              <a:t>CS 223</a:t>
            </a:r>
          </a:p>
        </p:txBody>
      </p:sp>
    </p:spTree>
    <p:extLst>
      <p:ext uri="{BB962C8B-B14F-4D97-AF65-F5344CB8AC3E}">
        <p14:creationId xmlns:p14="http://schemas.microsoft.com/office/powerpoint/2010/main" val="347629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2362201" y="6400800"/>
            <a:ext cx="5257800" cy="307777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Computer Engineering Department, Bilkent University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09600" y="64008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Times New Roman"/>
                <a:cs typeface="Times New Roman"/>
              </a:rPr>
              <a:t>CS 223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" y="1524000"/>
            <a:ext cx="8153400" cy="472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24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pPr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Date Placeholder 9"/>
          <p:cNvSpPr txBox="1">
            <a:spLocks/>
          </p:cNvSpPr>
          <p:nvPr userDrawn="1"/>
        </p:nvSpPr>
        <p:spPr>
          <a:xfrm>
            <a:off x="8077200" y="6324600"/>
            <a:ext cx="685800" cy="457200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latinLnBrk="0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65F9A5-39C2-B54C-B9FC-4F267023A2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62000" y="6248400"/>
            <a:ext cx="8001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45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hf hdr="0" dt="0"/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8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6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4" Type="http://schemas.openxmlformats.org/officeDocument/2006/relationships/notesSlide" Target="../notesSlides/notesSlide86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4" Type="http://schemas.openxmlformats.org/officeDocument/2006/relationships/notesSlide" Target="../notesSlides/notesSlide8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5.emf"/><Relationship Id="rId4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13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.wmf"/><Relationship Id="rId5" Type="http://schemas.openxmlformats.org/officeDocument/2006/relationships/tags" Target="../tags/tag15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4.xml"/><Relationship Id="rId9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17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16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.wmf"/><Relationship Id="rId5" Type="http://schemas.openxmlformats.org/officeDocument/2006/relationships/tags" Target="../tags/tag19.xml"/><Relationship Id="rId10" Type="http://schemas.openxmlformats.org/officeDocument/2006/relationships/oleObject" Target="../embeddings/oleObject4.bin"/><Relationship Id="rId4" Type="http://schemas.openxmlformats.org/officeDocument/2006/relationships/tags" Target="../tags/tag18.xml"/><Relationship Id="rId9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13" Type="http://schemas.openxmlformats.org/officeDocument/2006/relationships/oleObject" Target="../embeddings/oleObject7.bin"/><Relationship Id="rId3" Type="http://schemas.openxmlformats.org/officeDocument/2006/relationships/tags" Target="../tags/tag4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2.wmf"/><Relationship Id="rId2" Type="http://schemas.openxmlformats.org/officeDocument/2006/relationships/tags" Target="../tags/tag42.xml"/><Relationship Id="rId1" Type="http://schemas.openxmlformats.org/officeDocument/2006/relationships/vmlDrawing" Target="../drawings/vmlDrawing3.vml"/><Relationship Id="rId6" Type="http://schemas.openxmlformats.org/officeDocument/2006/relationships/tags" Target="../tags/tag46.xml"/><Relationship Id="rId11" Type="http://schemas.openxmlformats.org/officeDocument/2006/relationships/oleObject" Target="../embeddings/oleObject6.bin"/><Relationship Id="rId5" Type="http://schemas.openxmlformats.org/officeDocument/2006/relationships/tags" Target="../tags/tag45.xml"/><Relationship Id="rId10" Type="http://schemas.openxmlformats.org/officeDocument/2006/relationships/image" Target="../media/image11.wmf"/><Relationship Id="rId4" Type="http://schemas.openxmlformats.org/officeDocument/2006/relationships/tags" Target="../tags/tag44.xml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tags" Target="../tags/tag56.xml"/><Relationship Id="rId7" Type="http://schemas.openxmlformats.org/officeDocument/2006/relationships/notesSlide" Target="../notesSlides/notesSlide27.xml"/><Relationship Id="rId2" Type="http://schemas.openxmlformats.org/officeDocument/2006/relationships/tags" Target="../tags/tag55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5.wmf"/><Relationship Id="rId5" Type="http://schemas.openxmlformats.org/officeDocument/2006/relationships/tags" Target="../tags/tag58.xml"/><Relationship Id="rId10" Type="http://schemas.openxmlformats.org/officeDocument/2006/relationships/oleObject" Target="../embeddings/oleObject9.bin"/><Relationship Id="rId4" Type="http://schemas.openxmlformats.org/officeDocument/2006/relationships/tags" Target="../tags/tag57.xml"/><Relationship Id="rId9" Type="http://schemas.openxmlformats.org/officeDocument/2006/relationships/image" Target="../media/image14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tags" Target="../tags/tag60.xml"/><Relationship Id="rId7" Type="http://schemas.openxmlformats.org/officeDocument/2006/relationships/notesSlide" Target="../notesSlides/notesSlide28.xml"/><Relationship Id="rId2" Type="http://schemas.openxmlformats.org/officeDocument/2006/relationships/tags" Target="../tags/tag59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.wmf"/><Relationship Id="rId5" Type="http://schemas.openxmlformats.org/officeDocument/2006/relationships/tags" Target="../tags/tag62.xml"/><Relationship Id="rId10" Type="http://schemas.openxmlformats.org/officeDocument/2006/relationships/oleObject" Target="../embeddings/oleObject11.bin"/><Relationship Id="rId4" Type="http://schemas.openxmlformats.org/officeDocument/2006/relationships/tags" Target="../tags/tag61.xml"/><Relationship Id="rId9" Type="http://schemas.openxmlformats.org/officeDocument/2006/relationships/image" Target="../media/image1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3" Type="http://schemas.openxmlformats.org/officeDocument/2006/relationships/tags" Target="../tags/tag6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9.wmf"/><Relationship Id="rId2" Type="http://schemas.openxmlformats.org/officeDocument/2006/relationships/tags" Target="../tags/tag63.xml"/><Relationship Id="rId1" Type="http://schemas.openxmlformats.org/officeDocument/2006/relationships/vmlDrawing" Target="../drawings/vmlDrawing6.vml"/><Relationship Id="rId6" Type="http://schemas.openxmlformats.org/officeDocument/2006/relationships/tags" Target="../tags/tag67.xml"/><Relationship Id="rId11" Type="http://schemas.openxmlformats.org/officeDocument/2006/relationships/oleObject" Target="../embeddings/oleObject13.bin"/><Relationship Id="rId5" Type="http://schemas.openxmlformats.org/officeDocument/2006/relationships/tags" Target="../tags/tag66.xml"/><Relationship Id="rId10" Type="http://schemas.openxmlformats.org/officeDocument/2006/relationships/image" Target="../media/image18.wmf"/><Relationship Id="rId4" Type="http://schemas.openxmlformats.org/officeDocument/2006/relationships/tags" Target="../tags/tag65.xml"/><Relationship Id="rId9" Type="http://schemas.openxmlformats.org/officeDocument/2006/relationships/oleObject" Target="../embeddings/oleObject1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4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4" Type="http://schemas.openxmlformats.org/officeDocument/2006/relationships/notesSlide" Target="../notesSlides/notesSlide3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tags" Target="../tags/tag73.xml"/><Relationship Id="rId7" Type="http://schemas.openxmlformats.org/officeDocument/2006/relationships/oleObject" Target="../embeddings/oleObject14.bin"/><Relationship Id="rId2" Type="http://schemas.openxmlformats.org/officeDocument/2006/relationships/tags" Target="../tags/tag72.xml"/><Relationship Id="rId1" Type="http://schemas.openxmlformats.org/officeDocument/2006/relationships/vmlDrawing" Target="../drawings/vmlDrawing7.v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tags" Target="../tags/tag76.xml"/><Relationship Id="rId7" Type="http://schemas.openxmlformats.org/officeDocument/2006/relationships/oleObject" Target="../embeddings/oleObject15.bin"/><Relationship Id="rId2" Type="http://schemas.openxmlformats.org/officeDocument/2006/relationships/tags" Target="../tags/tag75.xml"/><Relationship Id="rId1" Type="http://schemas.openxmlformats.org/officeDocument/2006/relationships/vmlDrawing" Target="../drawings/vmlDrawing8.vml"/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4" Type="http://schemas.openxmlformats.org/officeDocument/2006/relationships/notesSlide" Target="../notesSlides/notesSlide35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tags" Target="../tags/tag84.xml"/><Relationship Id="rId7" Type="http://schemas.openxmlformats.org/officeDocument/2006/relationships/oleObject" Target="../embeddings/oleObject16.bin"/><Relationship Id="rId2" Type="http://schemas.openxmlformats.org/officeDocument/2006/relationships/tags" Target="../tags/tag83.xml"/><Relationship Id="rId1" Type="http://schemas.openxmlformats.org/officeDocument/2006/relationships/vmlDrawing" Target="../drawings/vmlDrawing9.vml"/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5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tags" Target="../tags/tag87.xml"/><Relationship Id="rId7" Type="http://schemas.openxmlformats.org/officeDocument/2006/relationships/oleObject" Target="../embeddings/oleObject17.bin"/><Relationship Id="rId2" Type="http://schemas.openxmlformats.org/officeDocument/2006/relationships/tags" Target="../tags/tag86.xml"/><Relationship Id="rId1" Type="http://schemas.openxmlformats.org/officeDocument/2006/relationships/vmlDrawing" Target="../drawings/vmlDrawing10.vml"/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notesSlide" Target="../notesSlides/notesSlide3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4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tags" Target="../tags/tag101.xml"/><Relationship Id="rId7" Type="http://schemas.openxmlformats.org/officeDocument/2006/relationships/oleObject" Target="../embeddings/oleObject18.bin"/><Relationship Id="rId2" Type="http://schemas.openxmlformats.org/officeDocument/2006/relationships/tags" Target="../tags/tag100.xml"/><Relationship Id="rId1" Type="http://schemas.openxmlformats.org/officeDocument/2006/relationships/vmlDrawing" Target="../drawings/vmlDrawing11.vml"/><Relationship Id="rId6" Type="http://schemas.openxmlformats.org/officeDocument/2006/relationships/notesSlide" Target="../notesSlides/notesSlide4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3.wmf"/><Relationship Id="rId4" Type="http://schemas.openxmlformats.org/officeDocument/2006/relationships/tags" Target="../tags/tag102.xml"/><Relationship Id="rId9" Type="http://schemas.openxmlformats.org/officeDocument/2006/relationships/oleObject" Target="../embeddings/oleObject19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tags" Target="../tags/tag104.xml"/><Relationship Id="rId7" Type="http://schemas.openxmlformats.org/officeDocument/2006/relationships/oleObject" Target="../embeddings/oleObject20.bin"/><Relationship Id="rId2" Type="http://schemas.openxmlformats.org/officeDocument/2006/relationships/tags" Target="../tags/tag103.xml"/><Relationship Id="rId1" Type="http://schemas.openxmlformats.org/officeDocument/2006/relationships/vmlDrawing" Target="../drawings/vmlDrawing12.vml"/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5.wmf"/><Relationship Id="rId4" Type="http://schemas.openxmlformats.org/officeDocument/2006/relationships/tags" Target="../tags/tag105.xml"/><Relationship Id="rId9" Type="http://schemas.openxmlformats.org/officeDocument/2006/relationships/oleObject" Target="../embeddings/oleObject21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4" Type="http://schemas.openxmlformats.org/officeDocument/2006/relationships/notesSlide" Target="../notesSlides/notesSlide4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4" Type="http://schemas.openxmlformats.org/officeDocument/2006/relationships/notesSlide" Target="../notesSlides/notesSlide4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4" Type="http://schemas.openxmlformats.org/officeDocument/2006/relationships/notesSlide" Target="../notesSlides/notesSlide46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tags" Target="../tags/tag113.xml"/><Relationship Id="rId7" Type="http://schemas.openxmlformats.org/officeDocument/2006/relationships/notesSlide" Target="../notesSlides/notesSlide47.xml"/><Relationship Id="rId2" Type="http://schemas.openxmlformats.org/officeDocument/2006/relationships/tags" Target="../tags/tag112.xml"/><Relationship Id="rId1" Type="http://schemas.openxmlformats.org/officeDocument/2006/relationships/vmlDrawing" Target="../drawings/vmlDrawing1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9" Type="http://schemas.openxmlformats.org/officeDocument/2006/relationships/image" Target="../media/image26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6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tags" Target="../tags/tag118.xml"/><Relationship Id="rId7" Type="http://schemas.openxmlformats.org/officeDocument/2006/relationships/oleObject" Target="../embeddings/oleObject23.bin"/><Relationship Id="rId2" Type="http://schemas.openxmlformats.org/officeDocument/2006/relationships/tags" Target="../tags/tag117.xml"/><Relationship Id="rId1" Type="http://schemas.openxmlformats.org/officeDocument/2006/relationships/vmlDrawing" Target="../drawings/vmlDrawing14.vml"/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8.emf"/><Relationship Id="rId4" Type="http://schemas.openxmlformats.org/officeDocument/2006/relationships/tags" Target="../tags/tag119.xml"/><Relationship Id="rId9" Type="http://schemas.openxmlformats.org/officeDocument/2006/relationships/oleObject" Target="../embeddings/oleObject2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tags" Target="../tags/tag121.xml"/><Relationship Id="rId7" Type="http://schemas.openxmlformats.org/officeDocument/2006/relationships/oleObject" Target="../embeddings/oleObject25.bin"/><Relationship Id="rId2" Type="http://schemas.openxmlformats.org/officeDocument/2006/relationships/tags" Target="../tags/tag120.xml"/><Relationship Id="rId1" Type="http://schemas.openxmlformats.org/officeDocument/2006/relationships/vmlDrawing" Target="../drawings/vmlDrawing15.vml"/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0.emf"/><Relationship Id="rId4" Type="http://schemas.openxmlformats.org/officeDocument/2006/relationships/tags" Target="../tags/tag122.xml"/><Relationship Id="rId9" Type="http://schemas.openxmlformats.org/officeDocument/2006/relationships/oleObject" Target="../embeddings/oleObject26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tags" Target="../tags/tag124.xml"/><Relationship Id="rId7" Type="http://schemas.openxmlformats.org/officeDocument/2006/relationships/oleObject" Target="../embeddings/oleObject27.bin"/><Relationship Id="rId2" Type="http://schemas.openxmlformats.org/officeDocument/2006/relationships/tags" Target="../tags/tag123.xml"/><Relationship Id="rId1" Type="http://schemas.openxmlformats.org/officeDocument/2006/relationships/vmlDrawing" Target="../drawings/vmlDrawing16.vml"/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2.emf"/><Relationship Id="rId4" Type="http://schemas.openxmlformats.org/officeDocument/2006/relationships/tags" Target="../tags/tag125.xml"/><Relationship Id="rId9" Type="http://schemas.openxmlformats.org/officeDocument/2006/relationships/oleObject" Target="../embeddings/oleObject28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tags" Target="../tags/tag127.xml"/><Relationship Id="rId7" Type="http://schemas.openxmlformats.org/officeDocument/2006/relationships/oleObject" Target="../embeddings/oleObject29.bin"/><Relationship Id="rId2" Type="http://schemas.openxmlformats.org/officeDocument/2006/relationships/tags" Target="../tags/tag126.xml"/><Relationship Id="rId1" Type="http://schemas.openxmlformats.org/officeDocument/2006/relationships/vmlDrawing" Target="../drawings/vmlDrawing17.vml"/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4.emf"/><Relationship Id="rId4" Type="http://schemas.openxmlformats.org/officeDocument/2006/relationships/tags" Target="../tags/tag128.xml"/><Relationship Id="rId9" Type="http://schemas.openxmlformats.org/officeDocument/2006/relationships/oleObject" Target="../embeddings/oleObject30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7" Type="http://schemas.openxmlformats.org/officeDocument/2006/relationships/image" Target="../media/image35.emf"/><Relationship Id="rId2" Type="http://schemas.openxmlformats.org/officeDocument/2006/relationships/tags" Target="../tags/tag129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1.bin"/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7" Type="http://schemas.openxmlformats.org/officeDocument/2006/relationships/image" Target="../media/image36.wmf"/><Relationship Id="rId2" Type="http://schemas.openxmlformats.org/officeDocument/2006/relationships/tags" Target="../tags/tag131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2.bin"/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tags" Target="../tags/tag134.xml"/><Relationship Id="rId7" Type="http://schemas.openxmlformats.org/officeDocument/2006/relationships/oleObject" Target="../embeddings/oleObject33.bin"/><Relationship Id="rId2" Type="http://schemas.openxmlformats.org/officeDocument/2006/relationships/tags" Target="../tags/tag133.xml"/><Relationship Id="rId1" Type="http://schemas.openxmlformats.org/officeDocument/2006/relationships/vmlDrawing" Target="../drawings/vmlDrawing20.vml"/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8.emf"/><Relationship Id="rId4" Type="http://schemas.openxmlformats.org/officeDocument/2006/relationships/tags" Target="../tags/tag135.xml"/><Relationship Id="rId9" Type="http://schemas.openxmlformats.org/officeDocument/2006/relationships/oleObject" Target="../embeddings/oleObject34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tags" Target="../tags/tag137.xml"/><Relationship Id="rId7" Type="http://schemas.openxmlformats.org/officeDocument/2006/relationships/notesSlide" Target="../notesSlides/notesSlide56.xml"/><Relationship Id="rId2" Type="http://schemas.openxmlformats.org/officeDocument/2006/relationships/tags" Target="../tags/tag136.xml"/><Relationship Id="rId1" Type="http://schemas.openxmlformats.org/officeDocument/2006/relationships/vmlDrawing" Target="../drawings/vmlDrawing21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0.wmf"/><Relationship Id="rId5" Type="http://schemas.openxmlformats.org/officeDocument/2006/relationships/tags" Target="../tags/tag139.xml"/><Relationship Id="rId10" Type="http://schemas.openxmlformats.org/officeDocument/2006/relationships/oleObject" Target="../embeddings/oleObject36.bin"/><Relationship Id="rId4" Type="http://schemas.openxmlformats.org/officeDocument/2006/relationships/tags" Target="../tags/tag138.xml"/><Relationship Id="rId9" Type="http://schemas.openxmlformats.org/officeDocument/2006/relationships/image" Target="../media/image39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0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7" Type="http://schemas.openxmlformats.org/officeDocument/2006/relationships/image" Target="../media/image41.wmf"/><Relationship Id="rId2" Type="http://schemas.openxmlformats.org/officeDocument/2006/relationships/tags" Target="../tags/tag14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37.bin"/><Relationship Id="rId5" Type="http://schemas.openxmlformats.org/officeDocument/2006/relationships/notesSlide" Target="../notesSlides/notesSlide60.xml"/><Relationship Id="rId4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4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tags" Target="../tags/tag146.xml"/><Relationship Id="rId7" Type="http://schemas.openxmlformats.org/officeDocument/2006/relationships/notesSlide" Target="../notesSlides/notesSlide62.xml"/><Relationship Id="rId2" Type="http://schemas.openxmlformats.org/officeDocument/2006/relationships/tags" Target="../tags/tag145.xml"/><Relationship Id="rId1" Type="http://schemas.openxmlformats.org/officeDocument/2006/relationships/vmlDrawing" Target="../drawings/vmlDrawing23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3.wmf"/><Relationship Id="rId5" Type="http://schemas.openxmlformats.org/officeDocument/2006/relationships/tags" Target="../tags/tag148.xml"/><Relationship Id="rId10" Type="http://schemas.openxmlformats.org/officeDocument/2006/relationships/oleObject" Target="../embeddings/oleObject39.bin"/><Relationship Id="rId4" Type="http://schemas.openxmlformats.org/officeDocument/2006/relationships/tags" Target="../tags/tag147.xml"/><Relationship Id="rId9" Type="http://schemas.openxmlformats.org/officeDocument/2006/relationships/image" Target="../media/image42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3.wmf"/><Relationship Id="rId3" Type="http://schemas.openxmlformats.org/officeDocument/2006/relationships/tags" Target="../tags/tag150.xml"/><Relationship Id="rId7" Type="http://schemas.openxmlformats.org/officeDocument/2006/relationships/tags" Target="../tags/tag154.xml"/><Relationship Id="rId12" Type="http://schemas.openxmlformats.org/officeDocument/2006/relationships/oleObject" Target="../embeddings/oleObject41.bin"/><Relationship Id="rId2" Type="http://schemas.openxmlformats.org/officeDocument/2006/relationships/tags" Target="../tags/tag149.xml"/><Relationship Id="rId1" Type="http://schemas.openxmlformats.org/officeDocument/2006/relationships/vmlDrawing" Target="../drawings/vmlDrawing24.vml"/><Relationship Id="rId6" Type="http://schemas.openxmlformats.org/officeDocument/2006/relationships/tags" Target="../tags/tag153.xml"/><Relationship Id="rId11" Type="http://schemas.openxmlformats.org/officeDocument/2006/relationships/image" Target="../media/image42.wmf"/><Relationship Id="rId5" Type="http://schemas.openxmlformats.org/officeDocument/2006/relationships/tags" Target="../tags/tag152.xml"/><Relationship Id="rId10" Type="http://schemas.openxmlformats.org/officeDocument/2006/relationships/oleObject" Target="../embeddings/oleObject40.bin"/><Relationship Id="rId4" Type="http://schemas.openxmlformats.org/officeDocument/2006/relationships/tags" Target="../tags/tag151.xml"/><Relationship Id="rId9" Type="http://schemas.openxmlformats.org/officeDocument/2006/relationships/notesSlide" Target="../notesSlides/notesSlide6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tags" Target="../tags/tag156.xml"/><Relationship Id="rId7" Type="http://schemas.openxmlformats.org/officeDocument/2006/relationships/oleObject" Target="../embeddings/oleObject42.bin"/><Relationship Id="rId2" Type="http://schemas.openxmlformats.org/officeDocument/2006/relationships/tags" Target="../tags/tag155.xml"/><Relationship Id="rId1" Type="http://schemas.openxmlformats.org/officeDocument/2006/relationships/vmlDrawing" Target="../drawings/vmlDrawing25.vml"/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5" Type="http://schemas.openxmlformats.org/officeDocument/2006/relationships/notesSlide" Target="../notesSlides/notesSlide65.xml"/><Relationship Id="rId4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tags" Target="../tags/tag162.xml"/><Relationship Id="rId7" Type="http://schemas.openxmlformats.org/officeDocument/2006/relationships/oleObject" Target="../embeddings/oleObject43.bin"/><Relationship Id="rId2" Type="http://schemas.openxmlformats.org/officeDocument/2006/relationships/tags" Target="../tags/tag161.xml"/><Relationship Id="rId1" Type="http://schemas.openxmlformats.org/officeDocument/2006/relationships/vmlDrawing" Target="../drawings/vmlDrawing26.vml"/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image" Target="../media/image48.png"/><Relationship Id="rId5" Type="http://schemas.openxmlformats.org/officeDocument/2006/relationships/notesSlide" Target="../notesSlides/notesSlide6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tags" Target="../tags/tag168.xml"/><Relationship Id="rId7" Type="http://schemas.openxmlformats.org/officeDocument/2006/relationships/oleObject" Target="../embeddings/oleObject44.bin"/><Relationship Id="rId2" Type="http://schemas.openxmlformats.org/officeDocument/2006/relationships/tags" Target="../tags/tag167.xml"/><Relationship Id="rId1" Type="http://schemas.openxmlformats.org/officeDocument/2006/relationships/vmlDrawing" Target="../drawings/vmlDrawing27.vml"/><Relationship Id="rId6" Type="http://schemas.openxmlformats.org/officeDocument/2006/relationships/notesSlide" Target="../notesSlides/notesSlide6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9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tags" Target="../tags/tag171.xml"/><Relationship Id="rId7" Type="http://schemas.openxmlformats.org/officeDocument/2006/relationships/oleObject" Target="../embeddings/oleObject45.bin"/><Relationship Id="rId2" Type="http://schemas.openxmlformats.org/officeDocument/2006/relationships/tags" Target="../tags/tag170.xml"/><Relationship Id="rId1" Type="http://schemas.openxmlformats.org/officeDocument/2006/relationships/vmlDrawing" Target="../drawings/vmlDrawing28.vml"/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2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tags" Target="../tags/tag174.xml"/><Relationship Id="rId7" Type="http://schemas.openxmlformats.org/officeDocument/2006/relationships/notesSlide" Target="../notesSlides/notesSlide70.xml"/><Relationship Id="rId2" Type="http://schemas.openxmlformats.org/officeDocument/2006/relationships/tags" Target="../tags/tag173.xml"/><Relationship Id="rId1" Type="http://schemas.openxmlformats.org/officeDocument/2006/relationships/vmlDrawing" Target="../drawings/vmlDrawing29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9" Type="http://schemas.openxmlformats.org/officeDocument/2006/relationships/image" Target="../media/image51.w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7" Type="http://schemas.openxmlformats.org/officeDocument/2006/relationships/image" Target="../media/image52.wmf"/><Relationship Id="rId2" Type="http://schemas.openxmlformats.org/officeDocument/2006/relationships/tags" Target="../tags/tag17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47.bin"/><Relationship Id="rId5" Type="http://schemas.openxmlformats.org/officeDocument/2006/relationships/notesSlide" Target="../notesSlides/notesSlide71.xml"/><Relationship Id="rId4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tags" Target="../tags/tag180.xml"/><Relationship Id="rId7" Type="http://schemas.openxmlformats.org/officeDocument/2006/relationships/image" Target="../media/image53.wmf"/><Relationship Id="rId2" Type="http://schemas.openxmlformats.org/officeDocument/2006/relationships/tags" Target="../tags/tag179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48.bin"/><Relationship Id="rId5" Type="http://schemas.openxmlformats.org/officeDocument/2006/relationships/notesSlide" Target="../notesSlides/notesSlide72.xml"/><Relationship Id="rId4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tags" Target="../tags/tag182.xml"/><Relationship Id="rId7" Type="http://schemas.openxmlformats.org/officeDocument/2006/relationships/oleObject" Target="../embeddings/oleObject49.bin"/><Relationship Id="rId2" Type="http://schemas.openxmlformats.org/officeDocument/2006/relationships/tags" Target="../tags/tag181.xml"/><Relationship Id="rId1" Type="http://schemas.openxmlformats.org/officeDocument/2006/relationships/vmlDrawing" Target="../drawings/vmlDrawing32.vml"/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3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tags" Target="../tags/tag185.xml"/><Relationship Id="rId7" Type="http://schemas.openxmlformats.org/officeDocument/2006/relationships/notesSlide" Target="../notesSlides/notesSlide74.xml"/><Relationship Id="rId2" Type="http://schemas.openxmlformats.org/officeDocument/2006/relationships/tags" Target="../tags/tag184.xml"/><Relationship Id="rId1" Type="http://schemas.openxmlformats.org/officeDocument/2006/relationships/vmlDrawing" Target="../drawings/vmlDrawing33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6.wmf"/><Relationship Id="rId5" Type="http://schemas.openxmlformats.org/officeDocument/2006/relationships/tags" Target="../tags/tag187.xml"/><Relationship Id="rId10" Type="http://schemas.openxmlformats.org/officeDocument/2006/relationships/oleObject" Target="../embeddings/oleObject51.bin"/><Relationship Id="rId4" Type="http://schemas.openxmlformats.org/officeDocument/2006/relationships/tags" Target="../tags/tag186.xml"/><Relationship Id="rId9" Type="http://schemas.openxmlformats.org/officeDocument/2006/relationships/image" Target="../media/image55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tags" Target="../tags/tag189.xml"/><Relationship Id="rId7" Type="http://schemas.openxmlformats.org/officeDocument/2006/relationships/notesSlide" Target="../notesSlides/notesSlide75.xml"/><Relationship Id="rId2" Type="http://schemas.openxmlformats.org/officeDocument/2006/relationships/tags" Target="../tags/tag188.xml"/><Relationship Id="rId1" Type="http://schemas.openxmlformats.org/officeDocument/2006/relationships/vmlDrawing" Target="../drawings/vmlDrawing34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6.wmf"/><Relationship Id="rId5" Type="http://schemas.openxmlformats.org/officeDocument/2006/relationships/tags" Target="../tags/tag191.xml"/><Relationship Id="rId10" Type="http://schemas.openxmlformats.org/officeDocument/2006/relationships/oleObject" Target="../embeddings/oleObject53.bin"/><Relationship Id="rId4" Type="http://schemas.openxmlformats.org/officeDocument/2006/relationships/tags" Target="../tags/tag190.xml"/><Relationship Id="rId9" Type="http://schemas.openxmlformats.org/officeDocument/2006/relationships/image" Target="../media/image55.w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9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54.bin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tags" Target="../tags/tag194.xml"/><Relationship Id="rId7" Type="http://schemas.openxmlformats.org/officeDocument/2006/relationships/notesSlide" Target="../notesSlides/notesSlide76.xml"/><Relationship Id="rId2" Type="http://schemas.openxmlformats.org/officeDocument/2006/relationships/tags" Target="../tags/tag193.xml"/><Relationship Id="rId1" Type="http://schemas.openxmlformats.org/officeDocument/2006/relationships/vmlDrawing" Target="../drawings/vmlDrawing36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8.wmf"/><Relationship Id="rId5" Type="http://schemas.openxmlformats.org/officeDocument/2006/relationships/tags" Target="../tags/tag196.xml"/><Relationship Id="rId10" Type="http://schemas.openxmlformats.org/officeDocument/2006/relationships/oleObject" Target="../embeddings/oleObject55.bin"/><Relationship Id="rId4" Type="http://schemas.openxmlformats.org/officeDocument/2006/relationships/tags" Target="../tags/tag195.xml"/><Relationship Id="rId9" Type="http://schemas.openxmlformats.org/officeDocument/2006/relationships/image" Target="../media/image5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tags" Target="../tags/tag198.xml"/><Relationship Id="rId7" Type="http://schemas.openxmlformats.org/officeDocument/2006/relationships/notesSlide" Target="../notesSlides/notesSlide77.xml"/><Relationship Id="rId2" Type="http://schemas.openxmlformats.org/officeDocument/2006/relationships/tags" Target="../tags/tag197.xml"/><Relationship Id="rId1" Type="http://schemas.openxmlformats.org/officeDocument/2006/relationships/vmlDrawing" Target="../drawings/vmlDrawing37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8.wmf"/><Relationship Id="rId5" Type="http://schemas.openxmlformats.org/officeDocument/2006/relationships/tags" Target="../tags/tag200.xml"/><Relationship Id="rId10" Type="http://schemas.openxmlformats.org/officeDocument/2006/relationships/oleObject" Target="../embeddings/oleObject57.bin"/><Relationship Id="rId4" Type="http://schemas.openxmlformats.org/officeDocument/2006/relationships/tags" Target="../tags/tag199.xml"/><Relationship Id="rId9" Type="http://schemas.openxmlformats.org/officeDocument/2006/relationships/image" Target="../media/image57.w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tags" Target="../tags/tag202.xml"/><Relationship Id="rId7" Type="http://schemas.openxmlformats.org/officeDocument/2006/relationships/image" Target="../media/image54.wmf"/><Relationship Id="rId2" Type="http://schemas.openxmlformats.org/officeDocument/2006/relationships/tags" Target="../tags/tag201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58.bin"/><Relationship Id="rId5" Type="http://schemas.openxmlformats.org/officeDocument/2006/relationships/notesSlide" Target="../notesSlides/notesSlide78.xml"/><Relationship Id="rId4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4" Type="http://schemas.openxmlformats.org/officeDocument/2006/relationships/notesSlide" Target="../notesSlides/notesSlide79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tags" Target="../tags/tag206.xml"/><Relationship Id="rId7" Type="http://schemas.openxmlformats.org/officeDocument/2006/relationships/image" Target="../media/image59.wmf"/><Relationship Id="rId2" Type="http://schemas.openxmlformats.org/officeDocument/2006/relationships/tags" Target="../tags/tag205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59.bin"/><Relationship Id="rId5" Type="http://schemas.openxmlformats.org/officeDocument/2006/relationships/notesSlide" Target="../notesSlides/notesSlide80.xml"/><Relationship Id="rId4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4" Type="http://schemas.openxmlformats.org/officeDocument/2006/relationships/notesSlide" Target="../notesSlides/notesSlide8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tags" Target="../tags/tag210.xml"/><Relationship Id="rId7" Type="http://schemas.openxmlformats.org/officeDocument/2006/relationships/image" Target="../media/image60.wmf"/><Relationship Id="rId2" Type="http://schemas.openxmlformats.org/officeDocument/2006/relationships/tags" Target="../tags/tag209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60.bin"/><Relationship Id="rId5" Type="http://schemas.openxmlformats.org/officeDocument/2006/relationships/notesSlide" Target="../notesSlides/notesSlide82.xml"/><Relationship Id="rId4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9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9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image" Target="../media/image63.png"/><Relationship Id="rId5" Type="http://schemas.openxmlformats.org/officeDocument/2006/relationships/notesSlide" Target="../notesSlides/notesSlide83.xml"/><Relationship Id="rId4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5" Type="http://schemas.openxmlformats.org/officeDocument/2006/relationships/image" Target="../media/image64.png"/><Relationship Id="rId4" Type="http://schemas.openxmlformats.org/officeDocument/2006/relationships/notesSlide" Target="../notesSlides/notesSlide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>
                <a:solidFill>
                  <a:prstClr val="black"/>
                </a:solidFill>
                <a:latin typeface="Times New Roman"/>
                <a:cs typeface="Times New Roman"/>
              </a:rPr>
              <a:t>Computer Engineering Department, Bilkent University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6197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1430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/>
              <a:t>Abstraction</a:t>
            </a:r>
          </a:p>
          <a:p>
            <a:pPr eaLnBrk="1" hangingPunct="1"/>
            <a:r>
              <a:rPr lang="en-US" dirty="0"/>
              <a:t>Discipline</a:t>
            </a:r>
          </a:p>
          <a:p>
            <a:pPr eaLnBrk="1" hangingPunct="1"/>
            <a:r>
              <a:rPr lang="en-US" dirty="0"/>
              <a:t>The Three –Y’s</a:t>
            </a:r>
          </a:p>
          <a:p>
            <a:pPr lvl="1" eaLnBrk="1" hangingPunct="1"/>
            <a:r>
              <a:rPr lang="en-US" dirty="0"/>
              <a:t>Hierarchy</a:t>
            </a:r>
          </a:p>
          <a:p>
            <a:pPr lvl="1" eaLnBrk="1" hangingPunct="1"/>
            <a:r>
              <a:rPr lang="en-US" dirty="0"/>
              <a:t>Modularity</a:t>
            </a:r>
          </a:p>
          <a:p>
            <a:pPr lvl="1" eaLnBrk="1" hangingPunct="1"/>
            <a:r>
              <a:rPr lang="en-US" dirty="0"/>
              <a:t>Regularity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The Art of Managing Complexity</a:t>
            </a:r>
          </a:p>
        </p:txBody>
      </p:sp>
    </p:spTree>
    <p:extLst>
      <p:ext uri="{BB962C8B-B14F-4D97-AF65-F5344CB8AC3E}">
        <p14:creationId xmlns:p14="http://schemas.microsoft.com/office/powerpoint/2010/main" val="9576418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/>
              <a:t>Power = Energy consumed per unit time</a:t>
            </a:r>
          </a:p>
          <a:p>
            <a:pPr lvl="1" eaLnBrk="1" hangingPunct="1"/>
            <a:r>
              <a:rPr lang="en-US" dirty="0"/>
              <a:t>Dynamic power consumption</a:t>
            </a:r>
          </a:p>
          <a:p>
            <a:pPr lvl="1" eaLnBrk="1" hangingPunct="1"/>
            <a:r>
              <a:rPr lang="en-US" dirty="0"/>
              <a:t>Static power consumption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Power Consumption</a:t>
            </a:r>
          </a:p>
        </p:txBody>
      </p:sp>
    </p:spTree>
    <p:extLst>
      <p:ext uri="{BB962C8B-B14F-4D97-AF65-F5344CB8AC3E}">
        <p14:creationId xmlns:p14="http://schemas.microsoft.com/office/powerpoint/2010/main" val="356704795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7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90600" y="1219200"/>
            <a:ext cx="7772400" cy="5257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b="1" dirty="0"/>
              <a:t>Power to charge transistor gate capacitances</a:t>
            </a:r>
          </a:p>
          <a:p>
            <a:pPr lvl="1" eaLnBrk="1" hangingPunct="1"/>
            <a:r>
              <a:rPr lang="en-US" dirty="0"/>
              <a:t>Energy required to charge a capacitance, </a:t>
            </a:r>
            <a:r>
              <a:rPr lang="en-US" i="1" dirty="0"/>
              <a:t>C</a:t>
            </a:r>
            <a:r>
              <a:rPr lang="en-US" dirty="0"/>
              <a:t>, to </a:t>
            </a:r>
            <a:r>
              <a:rPr lang="en-US" i="1" dirty="0"/>
              <a:t>V</a:t>
            </a:r>
            <a:r>
              <a:rPr lang="en-US" i="1" baseline="-25000" dirty="0"/>
              <a:t>DD</a:t>
            </a:r>
            <a:r>
              <a:rPr lang="en-US" dirty="0"/>
              <a:t>  is </a:t>
            </a:r>
            <a:r>
              <a:rPr lang="en-US" i="1" dirty="0"/>
              <a:t>CV</a:t>
            </a:r>
            <a:r>
              <a:rPr lang="en-US" i="1" baseline="-25000" dirty="0"/>
              <a:t>DD</a:t>
            </a:r>
            <a:r>
              <a:rPr lang="en-US" baseline="30000" dirty="0"/>
              <a:t>2</a:t>
            </a:r>
            <a:endParaRPr lang="en-US" dirty="0"/>
          </a:p>
          <a:p>
            <a:pPr lvl="1" eaLnBrk="1" hangingPunct="1"/>
            <a:r>
              <a:rPr lang="en-US" dirty="0"/>
              <a:t>Circuit running at frequency </a:t>
            </a:r>
            <a:r>
              <a:rPr lang="en-US" i="1" dirty="0"/>
              <a:t>f</a:t>
            </a:r>
            <a:r>
              <a:rPr lang="en-US" dirty="0"/>
              <a:t>: transistors switch (from 1 to 0 or vice versa) at that frequency</a:t>
            </a:r>
          </a:p>
          <a:p>
            <a:pPr lvl="1" eaLnBrk="1" hangingPunct="1"/>
            <a:r>
              <a:rPr lang="en-US" dirty="0"/>
              <a:t>Capacitor is charged </a:t>
            </a:r>
            <a:r>
              <a:rPr lang="en-US" i="1" dirty="0"/>
              <a:t>f</a:t>
            </a:r>
            <a:r>
              <a:rPr lang="en-US" dirty="0"/>
              <a:t>/2 times per second (discharging from 1 to 0 is free)</a:t>
            </a:r>
          </a:p>
          <a:p>
            <a:pPr eaLnBrk="1" hangingPunct="1"/>
            <a:r>
              <a:rPr lang="en-US" dirty="0"/>
              <a:t>Dynamic power consumption:</a:t>
            </a:r>
          </a:p>
          <a:p>
            <a:pPr eaLnBrk="1" hangingPunct="1"/>
            <a:endParaRPr lang="en-US" sz="1200" dirty="0"/>
          </a:p>
          <a:p>
            <a:pPr eaLnBrk="1" hangingPunct="1">
              <a:buFontTx/>
              <a:buNone/>
            </a:pPr>
            <a:r>
              <a:rPr lang="en-US" b="1" i="1" dirty="0">
                <a:solidFill>
                  <a:schemeClr val="accent2"/>
                </a:solidFill>
              </a:rPr>
              <a:t>                       </a:t>
            </a:r>
            <a:r>
              <a:rPr lang="en-US" b="1" i="1" dirty="0" err="1">
                <a:solidFill>
                  <a:schemeClr val="accent2"/>
                </a:solidFill>
              </a:rPr>
              <a:t>P</a:t>
            </a:r>
            <a:r>
              <a:rPr lang="en-US" b="1" i="1" baseline="-25000" dirty="0" err="1">
                <a:solidFill>
                  <a:schemeClr val="accent2"/>
                </a:solidFill>
              </a:rPr>
              <a:t>dynamic</a:t>
            </a:r>
            <a:r>
              <a:rPr lang="en-US" b="1" dirty="0">
                <a:solidFill>
                  <a:schemeClr val="accent2"/>
                </a:solidFill>
              </a:rPr>
              <a:t> = ½</a:t>
            </a:r>
            <a:r>
              <a:rPr lang="en-US" b="1" i="1" dirty="0">
                <a:solidFill>
                  <a:schemeClr val="accent2"/>
                </a:solidFill>
              </a:rPr>
              <a:t>CV</a:t>
            </a:r>
            <a:r>
              <a:rPr lang="en-US" b="1" i="1" baseline="-25000" dirty="0">
                <a:solidFill>
                  <a:schemeClr val="accent2"/>
                </a:solidFill>
              </a:rPr>
              <a:t>DD</a:t>
            </a:r>
            <a:r>
              <a:rPr lang="en-US" b="1" baseline="30000" dirty="0">
                <a:solidFill>
                  <a:schemeClr val="accent2"/>
                </a:solidFill>
              </a:rPr>
              <a:t>2</a:t>
            </a:r>
            <a:r>
              <a:rPr lang="en-US" b="1" i="1" dirty="0">
                <a:solidFill>
                  <a:schemeClr val="accent2"/>
                </a:solidFill>
              </a:rPr>
              <a:t>f</a:t>
            </a:r>
          </a:p>
          <a:p>
            <a:pPr eaLnBrk="1" hangingPunct="1">
              <a:buFontTx/>
              <a:buNone/>
            </a:pPr>
            <a:endParaRPr lang="en-US" sz="2400" b="1" dirty="0"/>
          </a:p>
        </p:txBody>
      </p:sp>
      <p:sp>
        <p:nvSpPr>
          <p:cNvPr id="12083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0" y="5791200"/>
            <a:ext cx="3276600" cy="609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Dynamic Power Consumption</a:t>
            </a:r>
          </a:p>
        </p:txBody>
      </p:sp>
    </p:spTree>
    <p:extLst>
      <p:ext uri="{BB962C8B-B14F-4D97-AF65-F5344CB8AC3E}">
        <p14:creationId xmlns:p14="http://schemas.microsoft.com/office/powerpoint/2010/main" val="293800876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1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219200"/>
            <a:ext cx="7772400" cy="5257800"/>
          </a:xfrm>
        </p:spPr>
        <p:txBody>
          <a:bodyPr/>
          <a:lstStyle/>
          <a:p>
            <a:pPr eaLnBrk="1" hangingPunct="1"/>
            <a:r>
              <a:rPr lang="en-US" dirty="0"/>
              <a:t>Power consumed when no gates are switching</a:t>
            </a:r>
          </a:p>
          <a:p>
            <a:pPr eaLnBrk="1" hangingPunct="1"/>
            <a:r>
              <a:rPr lang="en-US" dirty="0"/>
              <a:t>Caused by the </a:t>
            </a:r>
            <a:r>
              <a:rPr lang="en-US" i="1" dirty="0"/>
              <a:t>quiescent supply current</a:t>
            </a:r>
            <a:r>
              <a:rPr lang="en-US" dirty="0"/>
              <a:t>, </a:t>
            </a:r>
            <a:r>
              <a:rPr lang="en-US" i="1" dirty="0"/>
              <a:t>I</a:t>
            </a:r>
            <a:r>
              <a:rPr lang="en-US" i="1" baseline="-25000" dirty="0"/>
              <a:t>DD</a:t>
            </a:r>
            <a:r>
              <a:rPr lang="en-US" dirty="0"/>
              <a:t> (also called the </a:t>
            </a:r>
            <a:r>
              <a:rPr lang="en-US" i="1" dirty="0"/>
              <a:t>leakage current</a:t>
            </a:r>
            <a:r>
              <a:rPr lang="en-US" dirty="0"/>
              <a:t>)</a:t>
            </a:r>
          </a:p>
          <a:p>
            <a:pPr eaLnBrk="1" hangingPunct="1"/>
            <a:r>
              <a:rPr lang="en-US" dirty="0"/>
              <a:t>Static power consumption:</a:t>
            </a:r>
          </a:p>
          <a:p>
            <a:pPr eaLnBrk="1" hangingPunct="1"/>
            <a:endParaRPr lang="en-US" sz="1200" dirty="0"/>
          </a:p>
          <a:p>
            <a:pPr eaLnBrk="1" hangingPunct="1">
              <a:buFontTx/>
              <a:buNone/>
            </a:pPr>
            <a:r>
              <a:rPr lang="en-US" i="1" dirty="0"/>
              <a:t>                           </a:t>
            </a:r>
            <a:r>
              <a:rPr lang="en-US" b="1" i="1" dirty="0" err="1">
                <a:solidFill>
                  <a:schemeClr val="accent2"/>
                </a:solidFill>
              </a:rPr>
              <a:t>P</a:t>
            </a:r>
            <a:r>
              <a:rPr lang="en-US" b="1" i="1" baseline="-25000" dirty="0" err="1">
                <a:solidFill>
                  <a:schemeClr val="accent2"/>
                </a:solidFill>
              </a:rPr>
              <a:t>static</a:t>
            </a:r>
            <a:r>
              <a:rPr lang="en-US" b="1" dirty="0">
                <a:solidFill>
                  <a:schemeClr val="accent2"/>
                </a:solidFill>
              </a:rPr>
              <a:t> = </a:t>
            </a:r>
            <a:r>
              <a:rPr lang="en-US" b="1" i="1" dirty="0">
                <a:solidFill>
                  <a:schemeClr val="accent2"/>
                </a:solidFill>
              </a:rPr>
              <a:t>I</a:t>
            </a:r>
            <a:r>
              <a:rPr lang="en-US" b="1" i="1" baseline="-25000" dirty="0">
                <a:solidFill>
                  <a:schemeClr val="accent2"/>
                </a:solidFill>
              </a:rPr>
              <a:t>DD</a:t>
            </a:r>
            <a:r>
              <a:rPr lang="en-US" b="1" i="1" dirty="0">
                <a:solidFill>
                  <a:schemeClr val="accent2"/>
                </a:solidFill>
              </a:rPr>
              <a:t>V</a:t>
            </a:r>
            <a:r>
              <a:rPr lang="en-US" b="1" i="1" baseline="-25000" dirty="0">
                <a:solidFill>
                  <a:schemeClr val="accent2"/>
                </a:solidFill>
              </a:rPr>
              <a:t>DD</a:t>
            </a:r>
            <a:endParaRPr lang="en-US" b="1" i="1" dirty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2186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0" y="4191000"/>
            <a:ext cx="3048000" cy="609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Static Power Consumption</a:t>
            </a:r>
          </a:p>
        </p:txBody>
      </p:sp>
    </p:spTree>
    <p:extLst>
      <p:ext uri="{BB962C8B-B14F-4D97-AF65-F5344CB8AC3E}">
        <p14:creationId xmlns:p14="http://schemas.microsoft.com/office/powerpoint/2010/main" val="119276232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219200"/>
            <a:ext cx="7772400" cy="5257800"/>
          </a:xfrm>
        </p:spPr>
        <p:txBody>
          <a:bodyPr/>
          <a:lstStyle/>
          <a:p>
            <a:pPr eaLnBrk="1" hangingPunct="1"/>
            <a:r>
              <a:rPr lang="en-US" dirty="0"/>
              <a:t>Estimate the power consumption of a wireless handheld computer</a:t>
            </a:r>
          </a:p>
          <a:p>
            <a:pPr lvl="1" eaLnBrk="1" hangingPunct="1"/>
            <a:r>
              <a:rPr lang="en-US" i="1" dirty="0"/>
              <a:t>V</a:t>
            </a:r>
            <a:r>
              <a:rPr lang="en-US" i="1" baseline="-25000" dirty="0"/>
              <a:t>DD</a:t>
            </a:r>
            <a:r>
              <a:rPr lang="en-US" dirty="0"/>
              <a:t> = 1.2 V</a:t>
            </a:r>
          </a:p>
          <a:p>
            <a:pPr lvl="1" eaLnBrk="1" hangingPunct="1"/>
            <a:r>
              <a:rPr lang="en-US" i="1" dirty="0"/>
              <a:t>C</a:t>
            </a:r>
            <a:r>
              <a:rPr lang="en-US" dirty="0"/>
              <a:t> = 20 </a:t>
            </a:r>
            <a:r>
              <a:rPr lang="en-US" dirty="0" err="1"/>
              <a:t>nF</a:t>
            </a:r>
            <a:endParaRPr lang="en-US" dirty="0"/>
          </a:p>
          <a:p>
            <a:pPr lvl="1" eaLnBrk="1" hangingPunct="1"/>
            <a:r>
              <a:rPr lang="en-US" i="1" dirty="0"/>
              <a:t>f </a:t>
            </a:r>
            <a:r>
              <a:rPr lang="en-US" dirty="0"/>
              <a:t>= 1 GHz</a:t>
            </a:r>
          </a:p>
          <a:p>
            <a:pPr lvl="1" eaLnBrk="1" hangingPunct="1"/>
            <a:r>
              <a:rPr lang="en-US" i="1" dirty="0"/>
              <a:t>I</a:t>
            </a:r>
            <a:r>
              <a:rPr lang="en-US" i="1" baseline="-25000" dirty="0"/>
              <a:t>DD</a:t>
            </a:r>
            <a:r>
              <a:rPr lang="en-US" dirty="0"/>
              <a:t> = 20 mA</a:t>
            </a:r>
          </a:p>
          <a:p>
            <a:pPr eaLnBrk="1" hangingPunct="1">
              <a:buFontTx/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Power Consumption Example</a:t>
            </a:r>
          </a:p>
        </p:txBody>
      </p:sp>
    </p:spTree>
    <p:extLst>
      <p:ext uri="{BB962C8B-B14F-4D97-AF65-F5344CB8AC3E}">
        <p14:creationId xmlns:p14="http://schemas.microsoft.com/office/powerpoint/2010/main" val="178965462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219200"/>
            <a:ext cx="7772400" cy="5257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Estimate the power consumption of a wireless handheld computer</a:t>
            </a:r>
          </a:p>
          <a:p>
            <a:pPr lvl="1" eaLnBrk="1" hangingPunct="1"/>
            <a:r>
              <a:rPr lang="en-US" i="1" dirty="0"/>
              <a:t>V</a:t>
            </a:r>
            <a:r>
              <a:rPr lang="en-US" i="1" baseline="-25000" dirty="0"/>
              <a:t>DD</a:t>
            </a:r>
            <a:r>
              <a:rPr lang="en-US" dirty="0"/>
              <a:t> = 1.2 V</a:t>
            </a:r>
          </a:p>
          <a:p>
            <a:pPr lvl="1" eaLnBrk="1" hangingPunct="1"/>
            <a:r>
              <a:rPr lang="en-US" i="1" dirty="0"/>
              <a:t>C</a:t>
            </a:r>
            <a:r>
              <a:rPr lang="en-US" dirty="0"/>
              <a:t> = 20 </a:t>
            </a:r>
            <a:r>
              <a:rPr lang="en-US" dirty="0" err="1"/>
              <a:t>nF</a:t>
            </a:r>
            <a:endParaRPr lang="en-US" dirty="0"/>
          </a:p>
          <a:p>
            <a:pPr lvl="1" eaLnBrk="1" hangingPunct="1"/>
            <a:r>
              <a:rPr lang="en-US" i="1" dirty="0"/>
              <a:t>f </a:t>
            </a:r>
            <a:r>
              <a:rPr lang="en-US" dirty="0"/>
              <a:t>= 1 GHz</a:t>
            </a:r>
          </a:p>
          <a:p>
            <a:pPr lvl="1" eaLnBrk="1" hangingPunct="1"/>
            <a:r>
              <a:rPr lang="en-US" i="1" dirty="0"/>
              <a:t>I</a:t>
            </a:r>
            <a:r>
              <a:rPr lang="en-US" i="1" baseline="-25000" dirty="0"/>
              <a:t>DD</a:t>
            </a:r>
            <a:r>
              <a:rPr lang="en-US" dirty="0"/>
              <a:t> = 20 mA</a:t>
            </a:r>
          </a:p>
          <a:p>
            <a:pPr eaLnBrk="1" hangingPunct="1">
              <a:buFontTx/>
              <a:buNone/>
            </a:pPr>
            <a:endParaRPr lang="en-US" sz="1200" dirty="0"/>
          </a:p>
          <a:p>
            <a:pPr eaLnBrk="1" hangingPunct="1">
              <a:buFontTx/>
              <a:buNone/>
            </a:pPr>
            <a:r>
              <a:rPr lang="en-US" i="1" dirty="0">
                <a:solidFill>
                  <a:schemeClr val="accent2"/>
                </a:solidFill>
              </a:rPr>
              <a:t>P</a:t>
            </a:r>
            <a:r>
              <a:rPr lang="en-US" dirty="0">
                <a:solidFill>
                  <a:schemeClr val="accent2"/>
                </a:solidFill>
              </a:rPr>
              <a:t> = ½</a:t>
            </a:r>
            <a:r>
              <a:rPr lang="en-US" i="1" dirty="0">
                <a:solidFill>
                  <a:schemeClr val="accent2"/>
                </a:solidFill>
              </a:rPr>
              <a:t>CV</a:t>
            </a:r>
            <a:r>
              <a:rPr lang="en-US" i="1" baseline="-25000" dirty="0">
                <a:solidFill>
                  <a:schemeClr val="accent2"/>
                </a:solidFill>
              </a:rPr>
              <a:t>DD</a:t>
            </a:r>
            <a:r>
              <a:rPr lang="en-US" baseline="30000" dirty="0">
                <a:solidFill>
                  <a:schemeClr val="accent2"/>
                </a:solidFill>
              </a:rPr>
              <a:t>2</a:t>
            </a:r>
            <a:r>
              <a:rPr lang="en-US" i="1" dirty="0">
                <a:solidFill>
                  <a:schemeClr val="accent2"/>
                </a:solidFill>
              </a:rPr>
              <a:t>f</a:t>
            </a:r>
            <a:r>
              <a:rPr lang="en-US" dirty="0">
                <a:solidFill>
                  <a:schemeClr val="accent2"/>
                </a:solidFill>
              </a:rPr>
              <a:t>  + I</a:t>
            </a:r>
            <a:r>
              <a:rPr lang="en-US" i="1" baseline="-25000" dirty="0">
                <a:solidFill>
                  <a:schemeClr val="accent2"/>
                </a:solidFill>
              </a:rPr>
              <a:t>DD</a:t>
            </a:r>
            <a:r>
              <a:rPr lang="en-US" i="1" dirty="0">
                <a:solidFill>
                  <a:schemeClr val="accent2"/>
                </a:solidFill>
              </a:rPr>
              <a:t>V</a:t>
            </a:r>
            <a:r>
              <a:rPr lang="en-US" i="1" baseline="-25000" dirty="0">
                <a:solidFill>
                  <a:schemeClr val="accent2"/>
                </a:solidFill>
              </a:rPr>
              <a:t>DD</a:t>
            </a:r>
            <a:endParaRPr lang="en-US" i="1" dirty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sz="2400" dirty="0"/>
              <a:t>    </a:t>
            </a:r>
            <a:r>
              <a:rPr lang="en-US" dirty="0"/>
              <a:t>=</a:t>
            </a:r>
            <a:r>
              <a:rPr lang="en-US" sz="2400" dirty="0"/>
              <a:t> </a:t>
            </a:r>
            <a:r>
              <a:rPr lang="en-US" dirty="0"/>
              <a:t>½(20 </a:t>
            </a:r>
            <a:r>
              <a:rPr lang="en-US" dirty="0" err="1"/>
              <a:t>nF</a:t>
            </a:r>
            <a:r>
              <a:rPr lang="en-US" dirty="0"/>
              <a:t>)(1.2 V)</a:t>
            </a:r>
            <a:r>
              <a:rPr lang="en-US" baseline="30000" dirty="0"/>
              <a:t>2</a:t>
            </a:r>
            <a:r>
              <a:rPr lang="en-US" dirty="0"/>
              <a:t>(1 GHz)  +   </a:t>
            </a:r>
          </a:p>
          <a:p>
            <a:pPr eaLnBrk="1" hangingPunct="1">
              <a:buFontTx/>
              <a:buNone/>
            </a:pPr>
            <a:r>
              <a:rPr lang="en-US" dirty="0"/>
              <a:t>      (20 mA)(1.2 V)</a:t>
            </a:r>
          </a:p>
          <a:p>
            <a:pPr eaLnBrk="1" hangingPunct="1">
              <a:buFontTx/>
              <a:buNone/>
            </a:pPr>
            <a:r>
              <a:rPr lang="en-US" dirty="0"/>
              <a:t>   </a:t>
            </a:r>
            <a:r>
              <a:rPr lang="en-US" b="1" dirty="0">
                <a:solidFill>
                  <a:schemeClr val="accent2"/>
                </a:solidFill>
              </a:rPr>
              <a:t>= 14.4 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Power Consumption Example</a:t>
            </a:r>
          </a:p>
        </p:txBody>
      </p:sp>
    </p:spTree>
    <p:extLst>
      <p:ext uri="{BB962C8B-B14F-4D97-AF65-F5344CB8AC3E}">
        <p14:creationId xmlns:p14="http://schemas.microsoft.com/office/powerpoint/2010/main" val="281476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2970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03385" y="1181100"/>
            <a:ext cx="441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Hiding details when they aren’t important</a:t>
            </a:r>
          </a:p>
        </p:txBody>
      </p:sp>
      <p:pic>
        <p:nvPicPr>
          <p:cNvPr id="29707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43000"/>
            <a:ext cx="3810048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84305512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3072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52500" y="1219200"/>
            <a:ext cx="78867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Intentionally restrict design choices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Example: Digital discipline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latin typeface="Times New Roman" pitchFamily="18" charset="0"/>
              </a:rPr>
              <a:t>Discrete voltages instead of continuous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latin typeface="Times New Roman" pitchFamily="18" charset="0"/>
              </a:rPr>
              <a:t>Simpler to design than analog circuits – can build more sophisticated systems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latin typeface="Times New Roman" pitchFamily="18" charset="0"/>
              </a:rPr>
              <a:t>Digital systems replacing analog predecessors: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i.e., digital cameras, digital television, cell phones, CDs</a:t>
            </a:r>
            <a:endParaRPr lang="en-US" sz="1800" dirty="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Discipline</a:t>
            </a:r>
          </a:p>
        </p:txBody>
      </p:sp>
    </p:spTree>
    <p:extLst>
      <p:ext uri="{BB962C8B-B14F-4D97-AF65-F5344CB8AC3E}">
        <p14:creationId xmlns:p14="http://schemas.microsoft.com/office/powerpoint/2010/main" val="180789579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893885" y="1371600"/>
            <a:ext cx="7488115" cy="4525963"/>
          </a:xfrm>
        </p:spPr>
        <p:txBody>
          <a:bodyPr/>
          <a:lstStyle/>
          <a:p>
            <a:pPr eaLnBrk="1" hangingPunct="1"/>
            <a:r>
              <a:rPr lang="en-US" dirty="0"/>
              <a:t>Most physical variables are </a:t>
            </a:r>
            <a:r>
              <a:rPr lang="en-US" b="1" dirty="0"/>
              <a:t>continuous</a:t>
            </a:r>
          </a:p>
          <a:p>
            <a:pPr lvl="1" eaLnBrk="1" hangingPunct="1"/>
            <a:r>
              <a:rPr lang="en-US" dirty="0"/>
              <a:t>Voltage on a wire</a:t>
            </a:r>
          </a:p>
          <a:p>
            <a:pPr lvl="1" eaLnBrk="1" hangingPunct="1"/>
            <a:r>
              <a:rPr lang="en-US" dirty="0"/>
              <a:t>Frequency of an oscillation</a:t>
            </a:r>
          </a:p>
          <a:p>
            <a:pPr lvl="1" eaLnBrk="1" hangingPunct="1"/>
            <a:r>
              <a:rPr lang="en-US" dirty="0"/>
              <a:t>Position of a mass</a:t>
            </a:r>
          </a:p>
          <a:p>
            <a:pPr eaLnBrk="1" hangingPunct="1"/>
            <a:r>
              <a:rPr lang="en-US" dirty="0"/>
              <a:t>Digital abstraction considers </a:t>
            </a:r>
            <a:r>
              <a:rPr lang="en-US" b="1" dirty="0"/>
              <a:t>discrete subset</a:t>
            </a:r>
            <a:r>
              <a:rPr lang="en-US" dirty="0"/>
              <a:t> of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The Digital Abstraction</a:t>
            </a:r>
          </a:p>
        </p:txBody>
      </p:sp>
    </p:spTree>
    <p:extLst>
      <p:ext uri="{BB962C8B-B14F-4D97-AF65-F5344CB8AC3E}">
        <p14:creationId xmlns:p14="http://schemas.microsoft.com/office/powerpoint/2010/main" val="523164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14300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b="1" dirty="0"/>
              <a:t>Two discrete values:</a:t>
            </a:r>
          </a:p>
          <a:p>
            <a:pPr lvl="1" eaLnBrk="1" hangingPunct="1"/>
            <a:r>
              <a:rPr lang="en-US" dirty="0"/>
              <a:t>1’s and 0’s</a:t>
            </a:r>
          </a:p>
          <a:p>
            <a:pPr lvl="1" eaLnBrk="1" hangingPunct="1"/>
            <a:r>
              <a:rPr lang="en-US" dirty="0"/>
              <a:t>1, TRUE, HIGH</a:t>
            </a:r>
          </a:p>
          <a:p>
            <a:pPr lvl="1" eaLnBrk="1" hangingPunct="1"/>
            <a:r>
              <a:rPr lang="en-US" dirty="0"/>
              <a:t>0, FALSE, LOW</a:t>
            </a:r>
          </a:p>
          <a:p>
            <a:pPr eaLnBrk="1" hangingPunct="1"/>
            <a:r>
              <a:rPr lang="en-US" b="1" dirty="0"/>
              <a:t>1 and 0: </a:t>
            </a:r>
            <a:r>
              <a:rPr lang="en-US" dirty="0"/>
              <a:t>voltage levels, rotating gears, fluid levels, etc. </a:t>
            </a:r>
          </a:p>
          <a:p>
            <a:pPr eaLnBrk="1" hangingPunct="1"/>
            <a:r>
              <a:rPr lang="en-US" dirty="0"/>
              <a:t>Digital circuits use </a:t>
            </a:r>
            <a:r>
              <a:rPr lang="en-US" b="1" dirty="0"/>
              <a:t>voltage</a:t>
            </a:r>
            <a:r>
              <a:rPr lang="en-US" dirty="0"/>
              <a:t> levels to represent 1 and 0</a:t>
            </a:r>
            <a:endParaRPr lang="en-US" i="1" dirty="0"/>
          </a:p>
          <a:p>
            <a:pPr eaLnBrk="1" hangingPunct="1"/>
            <a:r>
              <a:rPr lang="en-US" b="1" i="1" dirty="0"/>
              <a:t>Bit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inary dig</a:t>
            </a:r>
            <a:r>
              <a:rPr lang="en-US" i="1" dirty="0"/>
              <a:t>it</a:t>
            </a: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Digital Discipline: Binary Values</a:t>
            </a:r>
          </a:p>
        </p:txBody>
      </p:sp>
    </p:spTree>
    <p:extLst>
      <p:ext uri="{BB962C8B-B14F-4D97-AF65-F5344CB8AC3E}">
        <p14:creationId xmlns:p14="http://schemas.microsoft.com/office/powerpoint/2010/main" val="3336217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3175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52500" y="12192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</a:rPr>
              <a:t>Hierarchy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latin typeface="Times New Roman" pitchFamily="18" charset="0"/>
              </a:rPr>
              <a:t>A system divided into modules and </a:t>
            </a:r>
            <a:r>
              <a:rPr lang="en-US" dirty="0" err="1">
                <a:latin typeface="Times New Roman" pitchFamily="18" charset="0"/>
              </a:rPr>
              <a:t>submodules</a:t>
            </a:r>
            <a:endParaRPr lang="en-US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</a:rPr>
              <a:t>Modularity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latin typeface="Times New Roman" pitchFamily="18" charset="0"/>
              </a:rPr>
              <a:t>Having well-defined functions and interfaces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</a:rPr>
              <a:t>Regularity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latin typeface="Times New Roman" pitchFamily="18" charset="0"/>
              </a:rPr>
              <a:t>Encouraging uniformity, so modules can be easily reused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The Three -Y’s</a:t>
            </a:r>
          </a:p>
        </p:txBody>
      </p:sp>
    </p:spTree>
    <p:extLst>
      <p:ext uri="{BB962C8B-B14F-4D97-AF65-F5344CB8AC3E}">
        <p14:creationId xmlns:p14="http://schemas.microsoft.com/office/powerpoint/2010/main" val="217764006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>
                <a:solidFill>
                  <a:prstClr val="black"/>
                </a:solidFill>
                <a:latin typeface="Times New Roman"/>
                <a:cs typeface="Times New Roman"/>
              </a:rPr>
              <a:t>Computer Engineering Department, Bilkent University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5867400"/>
            <a:ext cx="7866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Source: https://www.prlog.org/10792126-mems-sensors-for-smartphones-report.html</a:t>
            </a:r>
            <a:endParaRPr lang="tr-T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85800"/>
            <a:ext cx="9144000" cy="13716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600"/>
            <a:ext cx="7924800" cy="559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22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9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1581150" y="1690688"/>
          <a:ext cx="7562850" cy="227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" name="VISIO" r:id="rId8" imgW="3546348" imgH="1115568" progId="">
                  <p:embed/>
                </p:oleObj>
              </mc:Choice>
              <mc:Fallback>
                <p:oleObj name="VISIO" r:id="rId8" imgW="3546348" imgH="1115568" progId="">
                  <p:embed/>
                  <p:pic>
                    <p:nvPicPr>
                      <p:cNvPr id="0" name="Picture 4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1690688"/>
                        <a:ext cx="7562850" cy="227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6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1524000" y="4279900"/>
          <a:ext cx="76200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" name="VISIO" r:id="rId10" imgW="3540447" imgH="957001" progId="">
                  <p:embed/>
                </p:oleObj>
              </mc:Choice>
              <mc:Fallback>
                <p:oleObj name="VISIO" r:id="rId10" imgW="3540447" imgH="957001" progId="">
                  <p:embed/>
                  <p:pic>
                    <p:nvPicPr>
                      <p:cNvPr id="0" name="Picture 4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279900"/>
                        <a:ext cx="7620000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Decimal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0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Binary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</p:txBody>
      </p:sp>
      <p:sp>
        <p:nvSpPr>
          <p:cNvPr id="38917" name="Rectangle 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Number Systems</a:t>
            </a:r>
          </a:p>
        </p:txBody>
      </p:sp>
    </p:spTree>
    <p:extLst>
      <p:ext uri="{BB962C8B-B14F-4D97-AF65-F5344CB8AC3E}">
        <p14:creationId xmlns:p14="http://schemas.microsoft.com/office/powerpoint/2010/main" val="342078668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3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1581150" y="1690688"/>
          <a:ext cx="7562850" cy="227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" name="VISIO" r:id="rId8" imgW="3546348" imgH="1112520" progId="">
                  <p:embed/>
                </p:oleObj>
              </mc:Choice>
              <mc:Fallback>
                <p:oleObj name="VISIO" r:id="rId8" imgW="3546348" imgH="1112520" progId="">
                  <p:embed/>
                  <p:pic>
                    <p:nvPicPr>
                      <p:cNvPr id="0" name="Picture 4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1690688"/>
                        <a:ext cx="7562850" cy="227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6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1524000" y="4279900"/>
          <a:ext cx="76200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" name="VISIO" r:id="rId10" imgW="3546348" imgH="955548" progId="">
                  <p:embed/>
                </p:oleObj>
              </mc:Choice>
              <mc:Fallback>
                <p:oleObj name="VISIO" r:id="rId10" imgW="3546348" imgH="955548" progId="">
                  <p:embed/>
                  <p:pic>
                    <p:nvPicPr>
                      <p:cNvPr id="0" name="Picture 4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279900"/>
                        <a:ext cx="7620000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Decimal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0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Binary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</p:txBody>
      </p:sp>
      <p:sp>
        <p:nvSpPr>
          <p:cNvPr id="39941" name="Rectangle 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Number Systems</a:t>
            </a:r>
          </a:p>
        </p:txBody>
      </p:sp>
    </p:spTree>
    <p:extLst>
      <p:ext uri="{BB962C8B-B14F-4D97-AF65-F5344CB8AC3E}">
        <p14:creationId xmlns:p14="http://schemas.microsoft.com/office/powerpoint/2010/main" val="237121753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0</a:t>
            </a:r>
            <a:r>
              <a:rPr lang="en-US" sz="3200" dirty="0">
                <a:latin typeface="Times New Roman" pitchFamily="18" charset="0"/>
              </a:rPr>
              <a:t> =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1</a:t>
            </a:r>
            <a:r>
              <a:rPr lang="en-US" sz="3200" dirty="0">
                <a:latin typeface="Times New Roman" pitchFamily="18" charset="0"/>
              </a:rPr>
              <a:t> =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2</a:t>
            </a:r>
            <a:r>
              <a:rPr lang="en-US" sz="3200" dirty="0">
                <a:latin typeface="Times New Roman" pitchFamily="18" charset="0"/>
              </a:rPr>
              <a:t> =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3</a:t>
            </a:r>
            <a:r>
              <a:rPr lang="en-US" sz="3200" dirty="0">
                <a:latin typeface="Times New Roman" pitchFamily="18" charset="0"/>
              </a:rPr>
              <a:t> =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4</a:t>
            </a:r>
            <a:r>
              <a:rPr lang="en-US" sz="3200" dirty="0">
                <a:latin typeface="Times New Roman" pitchFamily="18" charset="0"/>
              </a:rPr>
              <a:t> =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5</a:t>
            </a:r>
            <a:r>
              <a:rPr lang="en-US" sz="3200" dirty="0">
                <a:latin typeface="Times New Roman" pitchFamily="18" charset="0"/>
              </a:rPr>
              <a:t> =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6</a:t>
            </a:r>
            <a:r>
              <a:rPr lang="en-US" sz="3200" dirty="0">
                <a:latin typeface="Times New Roman" pitchFamily="18" charset="0"/>
              </a:rPr>
              <a:t> =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7</a:t>
            </a:r>
            <a:r>
              <a:rPr lang="en-US" sz="3200" dirty="0">
                <a:latin typeface="Times New Roman" pitchFamily="18" charset="0"/>
              </a:rPr>
              <a:t> =</a:t>
            </a:r>
          </a:p>
          <a:p>
            <a:pPr marL="342900" indent="-342900">
              <a:spcBef>
                <a:spcPct val="20000"/>
              </a:spcBef>
            </a:pPr>
            <a:endParaRPr lang="en-US" sz="3200" baseline="300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</p:txBody>
      </p:sp>
      <p:sp>
        <p:nvSpPr>
          <p:cNvPr id="4096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4096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386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8</a:t>
            </a:r>
            <a:r>
              <a:rPr lang="en-US" sz="3200" dirty="0">
                <a:latin typeface="Times New Roman" pitchFamily="18" charset="0"/>
              </a:rPr>
              <a:t> =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9</a:t>
            </a:r>
            <a:r>
              <a:rPr lang="en-US" sz="3200" dirty="0">
                <a:latin typeface="Times New Roman" pitchFamily="18" charset="0"/>
              </a:rPr>
              <a:t> =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10</a:t>
            </a:r>
            <a:r>
              <a:rPr lang="en-US" sz="3200" dirty="0">
                <a:latin typeface="Times New Roman" pitchFamily="18" charset="0"/>
              </a:rPr>
              <a:t> =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11</a:t>
            </a:r>
            <a:r>
              <a:rPr lang="en-US" sz="3200" dirty="0">
                <a:latin typeface="Times New Roman" pitchFamily="18" charset="0"/>
              </a:rPr>
              <a:t> =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12</a:t>
            </a:r>
            <a:r>
              <a:rPr lang="en-US" sz="3200" dirty="0">
                <a:latin typeface="Times New Roman" pitchFamily="18" charset="0"/>
              </a:rPr>
              <a:t> =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13</a:t>
            </a:r>
            <a:r>
              <a:rPr lang="en-US" sz="3200" dirty="0">
                <a:latin typeface="Times New Roman" pitchFamily="18" charset="0"/>
              </a:rPr>
              <a:t> =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14</a:t>
            </a:r>
            <a:r>
              <a:rPr lang="en-US" sz="3200" dirty="0">
                <a:latin typeface="Times New Roman" pitchFamily="18" charset="0"/>
              </a:rPr>
              <a:t> =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15</a:t>
            </a:r>
            <a:r>
              <a:rPr lang="en-US" sz="3200" dirty="0">
                <a:latin typeface="Times New Roman" pitchFamily="18" charset="0"/>
              </a:rPr>
              <a:t> =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Powers of Two</a:t>
            </a:r>
          </a:p>
        </p:txBody>
      </p:sp>
    </p:spTree>
    <p:extLst>
      <p:ext uri="{BB962C8B-B14F-4D97-AF65-F5344CB8AC3E}">
        <p14:creationId xmlns:p14="http://schemas.microsoft.com/office/powerpoint/2010/main" val="397287397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>
                <a:solidFill>
                  <a:prstClr val="black"/>
                </a:solidFill>
                <a:latin typeface="Times New Roman"/>
                <a:cs typeface="Times New Roman"/>
              </a:rPr>
              <a:t>Computer Engineering Department, Bilkent University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  <a:endParaRPr lang="tr-T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Course materials on </a:t>
            </a:r>
            <a:r>
              <a:rPr lang="en-US" sz="2400" dirty="0" err="1"/>
              <a:t>Unilica</a:t>
            </a:r>
            <a:r>
              <a:rPr lang="en-US" sz="2400" dirty="0"/>
              <a:t> (enrollment key: </a:t>
            </a:r>
            <a:r>
              <a:rPr lang="en-US" b="1" dirty="0">
                <a:solidFill>
                  <a:srgbClr val="7030A0"/>
                </a:solidFill>
              </a:rPr>
              <a:t>JTMOH</a:t>
            </a:r>
            <a:r>
              <a:rPr lang="en-US" sz="2400" b="1" dirty="0"/>
              <a:t>)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Make sure you update your notification settings to receive messages. 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dirty="0"/>
              <a:t>Instructors:</a:t>
            </a:r>
          </a:p>
          <a:p>
            <a:pPr marL="365760" lvl="1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Alper</a:t>
            </a:r>
            <a:r>
              <a:rPr lang="en-US" sz="2000" dirty="0"/>
              <a:t> </a:t>
            </a:r>
            <a:r>
              <a:rPr lang="en-US" sz="2000" dirty="0" err="1"/>
              <a:t>Sarıkan</a:t>
            </a:r>
            <a:r>
              <a:rPr lang="en-US" sz="2000" dirty="0"/>
              <a:t> (1-2)</a:t>
            </a:r>
          </a:p>
          <a:p>
            <a:pPr marL="365760" lvl="1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Satılmış</a:t>
            </a:r>
            <a:r>
              <a:rPr lang="en-US" sz="2000" dirty="0"/>
              <a:t> </a:t>
            </a:r>
            <a:r>
              <a:rPr lang="en-US" sz="2000" dirty="0" err="1"/>
              <a:t>Topcu</a:t>
            </a:r>
            <a:r>
              <a:rPr lang="en-US" sz="2000" dirty="0"/>
              <a:t> (3-4)</a:t>
            </a:r>
          </a:p>
          <a:p>
            <a:pPr marL="365760" lvl="1" indent="0">
              <a:buNone/>
            </a:pPr>
            <a:r>
              <a:rPr lang="en-US" sz="2000" dirty="0"/>
              <a:t>	Mustafa </a:t>
            </a:r>
            <a:r>
              <a:rPr lang="en-US" sz="2000" dirty="0" err="1"/>
              <a:t>Ozdal</a:t>
            </a:r>
            <a:r>
              <a:rPr lang="en-US" sz="2000" dirty="0"/>
              <a:t> (5-6)</a:t>
            </a:r>
          </a:p>
          <a:p>
            <a:r>
              <a:rPr lang="en-US" dirty="0"/>
              <a:t>Grading:</a:t>
            </a:r>
          </a:p>
          <a:p>
            <a:pPr marL="365760" lvl="1" indent="0">
              <a:buNone/>
            </a:pPr>
            <a:r>
              <a:rPr lang="en-US" sz="2000" dirty="0"/>
              <a:t>	</a:t>
            </a:r>
            <a:r>
              <a:rPr lang="tr-TR" sz="2000" dirty="0" err="1"/>
              <a:t>Quizzes</a:t>
            </a:r>
            <a:r>
              <a:rPr lang="tr-TR" sz="2000" dirty="0"/>
              <a:t>: 15%</a:t>
            </a:r>
          </a:p>
          <a:p>
            <a:pPr marL="365760" lvl="1" indent="0">
              <a:buNone/>
            </a:pPr>
            <a:r>
              <a:rPr lang="en-US" sz="2000" dirty="0"/>
              <a:t>	</a:t>
            </a:r>
            <a:r>
              <a:rPr lang="tr-TR" sz="2000" dirty="0" err="1"/>
              <a:t>Labs</a:t>
            </a:r>
            <a:r>
              <a:rPr lang="tr-TR" sz="2000" dirty="0"/>
              <a:t>: 15%</a:t>
            </a:r>
          </a:p>
          <a:p>
            <a:pPr marL="365760" lvl="1" indent="0">
              <a:buNone/>
            </a:pPr>
            <a:r>
              <a:rPr lang="en-US" sz="2000" dirty="0"/>
              <a:t>	</a:t>
            </a:r>
            <a:r>
              <a:rPr lang="tr-TR" sz="2000" dirty="0"/>
              <a:t>Project:  10%</a:t>
            </a:r>
          </a:p>
          <a:p>
            <a:pPr marL="365760" lvl="1" indent="0">
              <a:buNone/>
            </a:pPr>
            <a:r>
              <a:rPr lang="en-US" sz="2000" dirty="0"/>
              <a:t>	</a:t>
            </a:r>
            <a:r>
              <a:rPr lang="tr-TR" sz="2000" dirty="0" err="1"/>
              <a:t>Midterm</a:t>
            </a:r>
            <a:r>
              <a:rPr lang="tr-TR" sz="2000" dirty="0"/>
              <a:t> </a:t>
            </a:r>
            <a:r>
              <a:rPr lang="tr-TR" sz="2000" dirty="0" err="1"/>
              <a:t>exam</a:t>
            </a:r>
            <a:r>
              <a:rPr lang="tr-TR" sz="2000" dirty="0"/>
              <a:t>:  30%</a:t>
            </a:r>
          </a:p>
          <a:p>
            <a:pPr marL="365760" lvl="1" indent="0">
              <a:buNone/>
            </a:pPr>
            <a:r>
              <a:rPr lang="en-US" sz="2000" dirty="0"/>
              <a:t>	</a:t>
            </a:r>
            <a:r>
              <a:rPr lang="tr-TR" sz="2000" dirty="0"/>
              <a:t>Final </a:t>
            </a:r>
            <a:r>
              <a:rPr lang="tr-TR" sz="2000" dirty="0" err="1"/>
              <a:t>exam</a:t>
            </a:r>
            <a:r>
              <a:rPr lang="tr-TR" sz="2000" dirty="0"/>
              <a:t>: 30%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4200" y="4800600"/>
            <a:ext cx="5580438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You should buy BASYS3 board for labs and project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10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0</a:t>
            </a:r>
            <a:r>
              <a:rPr lang="en-US" sz="3200" dirty="0">
                <a:latin typeface="Times New Roman" pitchFamily="18" charset="0"/>
              </a:rPr>
              <a:t> = 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1</a:t>
            </a:r>
            <a:r>
              <a:rPr lang="en-US" sz="3200" dirty="0">
                <a:latin typeface="Times New Roman" pitchFamily="18" charset="0"/>
              </a:rPr>
              <a:t> = 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2</a:t>
            </a:r>
            <a:r>
              <a:rPr lang="en-US" sz="3200" dirty="0">
                <a:latin typeface="Times New Roman" pitchFamily="18" charset="0"/>
              </a:rPr>
              <a:t> = 4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3</a:t>
            </a:r>
            <a:r>
              <a:rPr lang="en-US" sz="3200" dirty="0">
                <a:latin typeface="Times New Roman" pitchFamily="18" charset="0"/>
              </a:rPr>
              <a:t> = 8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4</a:t>
            </a:r>
            <a:r>
              <a:rPr lang="en-US" sz="3200" dirty="0">
                <a:latin typeface="Times New Roman" pitchFamily="18" charset="0"/>
              </a:rPr>
              <a:t> = 16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5</a:t>
            </a:r>
            <a:r>
              <a:rPr lang="en-US" sz="3200" dirty="0">
                <a:latin typeface="Times New Roman" pitchFamily="18" charset="0"/>
              </a:rPr>
              <a:t> = 32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6</a:t>
            </a:r>
            <a:r>
              <a:rPr lang="en-US" sz="3200" dirty="0">
                <a:latin typeface="Times New Roman" pitchFamily="18" charset="0"/>
              </a:rPr>
              <a:t> = 64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7</a:t>
            </a:r>
            <a:r>
              <a:rPr lang="en-US" sz="3200" dirty="0">
                <a:latin typeface="Times New Roman" pitchFamily="18" charset="0"/>
              </a:rPr>
              <a:t> = 128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Handy to memorize up to 2</a:t>
            </a:r>
            <a:r>
              <a:rPr lang="en-US" sz="3200" baseline="30000" dirty="0">
                <a:latin typeface="Times New Roman" pitchFamily="18" charset="0"/>
              </a:rPr>
              <a:t>9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</p:txBody>
      </p:sp>
      <p:sp>
        <p:nvSpPr>
          <p:cNvPr id="41989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41991" name="Rectangle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386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8 </a:t>
            </a:r>
            <a:r>
              <a:rPr lang="en-US" sz="3200" dirty="0">
                <a:latin typeface="Times New Roman" pitchFamily="18" charset="0"/>
              </a:rPr>
              <a:t> = 256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9</a:t>
            </a:r>
            <a:r>
              <a:rPr lang="en-US" sz="3200" dirty="0">
                <a:latin typeface="Times New Roman" pitchFamily="18" charset="0"/>
              </a:rPr>
              <a:t>  = 512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10</a:t>
            </a:r>
            <a:r>
              <a:rPr lang="en-US" sz="3200" dirty="0">
                <a:latin typeface="Times New Roman" pitchFamily="18" charset="0"/>
              </a:rPr>
              <a:t> = 1024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11</a:t>
            </a:r>
            <a:r>
              <a:rPr lang="en-US" sz="3200" dirty="0">
                <a:latin typeface="Times New Roman" pitchFamily="18" charset="0"/>
              </a:rPr>
              <a:t> = 2048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12</a:t>
            </a:r>
            <a:r>
              <a:rPr lang="en-US" sz="3200" dirty="0">
                <a:latin typeface="Times New Roman" pitchFamily="18" charset="0"/>
              </a:rPr>
              <a:t> = 4096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13</a:t>
            </a:r>
            <a:r>
              <a:rPr lang="en-US" sz="3200" dirty="0">
                <a:latin typeface="Times New Roman" pitchFamily="18" charset="0"/>
              </a:rPr>
              <a:t> = 8192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14</a:t>
            </a:r>
            <a:r>
              <a:rPr lang="en-US" sz="3200" dirty="0">
                <a:latin typeface="Times New Roman" pitchFamily="18" charset="0"/>
              </a:rPr>
              <a:t> = 16384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15</a:t>
            </a:r>
            <a:r>
              <a:rPr lang="en-US" sz="3200" dirty="0">
                <a:latin typeface="Times New Roman" pitchFamily="18" charset="0"/>
              </a:rPr>
              <a:t> = 32768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Powers of Two</a:t>
            </a:r>
          </a:p>
        </p:txBody>
      </p:sp>
    </p:spTree>
    <p:extLst>
      <p:ext uri="{BB962C8B-B14F-4D97-AF65-F5344CB8AC3E}">
        <p14:creationId xmlns:p14="http://schemas.microsoft.com/office/powerpoint/2010/main" val="406263854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Binary </a:t>
            </a:r>
            <a:r>
              <a:rPr lang="en-US" sz="3200">
                <a:latin typeface="Times New Roman" pitchFamily="18" charset="0"/>
              </a:rPr>
              <a:t>to decimal </a:t>
            </a:r>
            <a:r>
              <a:rPr lang="en-US" sz="3200" dirty="0">
                <a:latin typeface="Times New Roman" pitchFamily="18" charset="0"/>
              </a:rPr>
              <a:t>conversion: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latin typeface="Times New Roman" pitchFamily="18" charset="0"/>
              </a:rPr>
              <a:t>Convert 10011</a:t>
            </a:r>
            <a:r>
              <a:rPr lang="en-US" baseline="-25000" dirty="0"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 to decimal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Decimal to binary conversion: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latin typeface="Times New Roman" pitchFamily="18" charset="0"/>
              </a:rPr>
              <a:t>Convert 47</a:t>
            </a:r>
            <a:r>
              <a:rPr lang="en-US" baseline="-25000" dirty="0">
                <a:latin typeface="Times New Roman" pitchFamily="18" charset="0"/>
              </a:rPr>
              <a:t>10</a:t>
            </a:r>
            <a:r>
              <a:rPr lang="en-US" dirty="0">
                <a:latin typeface="Times New Roman" pitchFamily="18" charset="0"/>
              </a:rPr>
              <a:t> to binary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</p:txBody>
      </p:sp>
      <p:sp>
        <p:nvSpPr>
          <p:cNvPr id="4301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Number Conversion</a:t>
            </a:r>
          </a:p>
        </p:txBody>
      </p:sp>
    </p:spTree>
    <p:extLst>
      <p:ext uri="{BB962C8B-B14F-4D97-AF65-F5344CB8AC3E}">
        <p14:creationId xmlns:p14="http://schemas.microsoft.com/office/powerpoint/2010/main" val="142521617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Decimal to binary conversion: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latin typeface="Times New Roman" pitchFamily="18" charset="0"/>
              </a:rPr>
              <a:t>Convert 10011</a:t>
            </a:r>
            <a:r>
              <a:rPr lang="en-US" baseline="-25000" dirty="0"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 to decimal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latin typeface="Times New Roman" pitchFamily="18" charset="0"/>
              </a:rPr>
              <a:t>16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dirty="0">
                <a:latin typeface="Times New Roman" pitchFamily="18" charset="0"/>
              </a:rPr>
              <a:t>1 + 8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dirty="0">
                <a:latin typeface="Times New Roman" pitchFamily="18" charset="0"/>
              </a:rPr>
              <a:t>0 + 4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dirty="0">
                <a:latin typeface="Times New Roman" pitchFamily="18" charset="0"/>
              </a:rPr>
              <a:t>0 + 2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dirty="0">
                <a:latin typeface="Times New Roman" pitchFamily="18" charset="0"/>
              </a:rPr>
              <a:t>1 + 1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dirty="0">
                <a:latin typeface="Times New Roman" pitchFamily="18" charset="0"/>
              </a:rPr>
              <a:t>1 = 19</a:t>
            </a:r>
            <a:r>
              <a:rPr lang="en-US" baseline="-25000" dirty="0">
                <a:latin typeface="Times New Roman" pitchFamily="18" charset="0"/>
              </a:rPr>
              <a:t>10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baseline="-250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Decimal to binary conversion: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latin typeface="Times New Roman" pitchFamily="18" charset="0"/>
              </a:rPr>
              <a:t>Convert 47</a:t>
            </a:r>
            <a:r>
              <a:rPr lang="en-US" baseline="-25000" dirty="0">
                <a:latin typeface="Times New Roman" pitchFamily="18" charset="0"/>
              </a:rPr>
              <a:t>10</a:t>
            </a:r>
            <a:r>
              <a:rPr lang="en-US" dirty="0">
                <a:latin typeface="Times New Roman" pitchFamily="18" charset="0"/>
              </a:rPr>
              <a:t> to binary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latin typeface="Times New Roman" pitchFamily="18" charset="0"/>
              </a:rPr>
              <a:t>32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dirty="0">
                <a:latin typeface="Times New Roman" pitchFamily="18" charset="0"/>
              </a:rPr>
              <a:t>1 + 16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dirty="0">
                <a:latin typeface="Times New Roman" pitchFamily="18" charset="0"/>
              </a:rPr>
              <a:t>0 + 8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×1</a:t>
            </a:r>
            <a:r>
              <a:rPr lang="en-US" dirty="0">
                <a:latin typeface="Times New Roman" pitchFamily="18" charset="0"/>
              </a:rPr>
              <a:t> + 4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dirty="0">
                <a:latin typeface="Times New Roman" pitchFamily="18" charset="0"/>
              </a:rPr>
              <a:t>1 + 2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dirty="0">
                <a:latin typeface="Times New Roman" pitchFamily="18" charset="0"/>
              </a:rPr>
              <a:t>1 + 1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dirty="0">
                <a:latin typeface="Times New Roman" pitchFamily="18" charset="0"/>
              </a:rPr>
              <a:t>1 = 101111</a:t>
            </a:r>
            <a:r>
              <a:rPr lang="en-US" baseline="-25000" dirty="0">
                <a:latin typeface="Times New Roman" pitchFamily="18" charset="0"/>
              </a:rPr>
              <a:t>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</p:txBody>
      </p:sp>
      <p:sp>
        <p:nvSpPr>
          <p:cNvPr id="4403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Number Conversion</a:t>
            </a:r>
          </a:p>
        </p:txBody>
      </p:sp>
    </p:spTree>
    <p:extLst>
      <p:ext uri="{BB962C8B-B14F-4D97-AF65-F5344CB8AC3E}">
        <p14:creationId xmlns:p14="http://schemas.microsoft.com/office/powerpoint/2010/main" val="151496866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37160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i="1" dirty="0"/>
              <a:t>N</a:t>
            </a:r>
            <a:r>
              <a:rPr lang="en-US" dirty="0"/>
              <a:t>-digit decimal number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How many values? </a:t>
            </a:r>
            <a:endParaRPr lang="en-US" b="1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Range?  </a:t>
            </a:r>
            <a:endParaRPr lang="en-US" b="1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Example: 3-digit decimal number: </a:t>
            </a:r>
          </a:p>
          <a:p>
            <a:pPr lvl="2" eaLnBrk="1" hangingPunct="1">
              <a:lnSpc>
                <a:spcPct val="90000"/>
              </a:lnSpc>
            </a:pPr>
            <a:endParaRPr lang="en-US" dirty="0"/>
          </a:p>
          <a:p>
            <a:pPr lvl="2"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i="1" dirty="0"/>
              <a:t>N</a:t>
            </a:r>
            <a:r>
              <a:rPr lang="en-US" dirty="0"/>
              <a:t>-bit binary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How many values? </a:t>
            </a:r>
            <a:endParaRPr lang="en-US" b="1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Range:</a:t>
            </a:r>
            <a:endParaRPr lang="en-US" b="1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Example: 3-digit binary number:</a:t>
            </a:r>
          </a:p>
          <a:p>
            <a:pPr lvl="2" eaLnBrk="1" hangingPunct="1">
              <a:lnSpc>
                <a:spcPct val="90000"/>
              </a:lnSpc>
            </a:pPr>
            <a:endParaRPr lang="en-US" dirty="0"/>
          </a:p>
          <a:p>
            <a:pPr lvl="2"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Binary Values and Range</a:t>
            </a:r>
          </a:p>
        </p:txBody>
      </p:sp>
    </p:spTree>
    <p:extLst>
      <p:ext uri="{BB962C8B-B14F-4D97-AF65-F5344CB8AC3E}">
        <p14:creationId xmlns:p14="http://schemas.microsoft.com/office/powerpoint/2010/main" val="1203996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3716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i="1" dirty="0"/>
              <a:t>N</a:t>
            </a:r>
            <a:r>
              <a:rPr lang="en-US" dirty="0"/>
              <a:t>-digit decimal number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How many values? </a:t>
            </a:r>
            <a:r>
              <a:rPr lang="en-US" b="1" dirty="0">
                <a:solidFill>
                  <a:schemeClr val="accent1"/>
                </a:solidFill>
              </a:rPr>
              <a:t>10</a:t>
            </a:r>
            <a:r>
              <a:rPr lang="en-US" b="1" i="1" baseline="30000" dirty="0">
                <a:solidFill>
                  <a:schemeClr val="accent1"/>
                </a:solidFill>
              </a:rPr>
              <a:t>N</a:t>
            </a:r>
            <a:endParaRPr lang="en-US" b="1" dirty="0">
              <a:solidFill>
                <a:schemeClr val="accent1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Range?  </a:t>
            </a:r>
            <a:r>
              <a:rPr lang="en-US" b="1" dirty="0">
                <a:solidFill>
                  <a:schemeClr val="accent1"/>
                </a:solidFill>
              </a:rPr>
              <a:t>[0, 10</a:t>
            </a:r>
            <a:r>
              <a:rPr lang="en-US" b="1" i="1" baseline="30000" dirty="0">
                <a:solidFill>
                  <a:schemeClr val="accent1"/>
                </a:solidFill>
              </a:rPr>
              <a:t>N</a:t>
            </a:r>
            <a:r>
              <a:rPr lang="en-US" b="1" dirty="0">
                <a:solidFill>
                  <a:schemeClr val="accent1"/>
                </a:solidFill>
              </a:rPr>
              <a:t> - 1]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Example: 3-digit decimal number: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10</a:t>
            </a:r>
            <a:r>
              <a:rPr lang="en-US" b="1" baseline="30000" dirty="0">
                <a:solidFill>
                  <a:schemeClr val="accent1"/>
                </a:solidFill>
              </a:rPr>
              <a:t>3</a:t>
            </a:r>
            <a:r>
              <a:rPr lang="en-US" b="1" dirty="0">
                <a:solidFill>
                  <a:schemeClr val="accent1"/>
                </a:solidFill>
              </a:rPr>
              <a:t> = 1000 possible values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Range: [0, 999]</a:t>
            </a:r>
          </a:p>
          <a:p>
            <a:pPr lvl="2" eaLnBrk="1" hangingPunct="1">
              <a:lnSpc>
                <a:spcPct val="90000"/>
              </a:lnSpc>
            </a:pPr>
            <a:endParaRPr lang="en-US" b="1" dirty="0">
              <a:solidFill>
                <a:schemeClr val="accent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i="1" dirty="0"/>
              <a:t>N</a:t>
            </a:r>
            <a:r>
              <a:rPr lang="en-US" dirty="0"/>
              <a:t>-bit binary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How many values? </a:t>
            </a:r>
            <a:r>
              <a:rPr lang="en-US" b="1" dirty="0">
                <a:solidFill>
                  <a:schemeClr val="accent1"/>
                </a:solidFill>
              </a:rPr>
              <a:t>2</a:t>
            </a:r>
            <a:r>
              <a:rPr lang="en-US" b="1" i="1" baseline="30000" dirty="0">
                <a:solidFill>
                  <a:schemeClr val="accent1"/>
                </a:solidFill>
              </a:rPr>
              <a:t>N</a:t>
            </a:r>
            <a:endParaRPr lang="en-US" b="1" dirty="0">
              <a:solidFill>
                <a:schemeClr val="accent1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Range: </a:t>
            </a:r>
            <a:r>
              <a:rPr lang="en-US" b="1" dirty="0">
                <a:solidFill>
                  <a:schemeClr val="accent1"/>
                </a:solidFill>
              </a:rPr>
              <a:t>[0, 2</a:t>
            </a:r>
            <a:r>
              <a:rPr lang="en-US" b="1" i="1" baseline="30000" dirty="0">
                <a:solidFill>
                  <a:schemeClr val="accent1"/>
                </a:solidFill>
              </a:rPr>
              <a:t>N</a:t>
            </a:r>
            <a:r>
              <a:rPr lang="en-US" b="1" dirty="0">
                <a:solidFill>
                  <a:schemeClr val="accent1"/>
                </a:solidFill>
              </a:rPr>
              <a:t> - 1]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Example: 3-digit binary number: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2</a:t>
            </a:r>
            <a:r>
              <a:rPr lang="en-US" b="1" baseline="30000" dirty="0">
                <a:solidFill>
                  <a:schemeClr val="accent1"/>
                </a:solidFill>
              </a:rPr>
              <a:t>3</a:t>
            </a:r>
            <a:r>
              <a:rPr lang="en-US" b="1" dirty="0">
                <a:solidFill>
                  <a:schemeClr val="accent1"/>
                </a:solidFill>
              </a:rPr>
              <a:t> = 8 possible values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Range: [0, 7] = [000</a:t>
            </a:r>
            <a:r>
              <a:rPr lang="en-US" b="1" baseline="-25000" dirty="0">
                <a:solidFill>
                  <a:schemeClr val="accent1"/>
                </a:solidFill>
              </a:rPr>
              <a:t>2</a:t>
            </a:r>
            <a:r>
              <a:rPr lang="en-US" b="1" dirty="0">
                <a:solidFill>
                  <a:schemeClr val="accent1"/>
                </a:solidFill>
              </a:rPr>
              <a:t> to 111</a:t>
            </a:r>
            <a:r>
              <a:rPr lang="en-US" b="1" baseline="-25000" dirty="0">
                <a:solidFill>
                  <a:schemeClr val="accent1"/>
                </a:solidFill>
              </a:rPr>
              <a:t>2</a:t>
            </a:r>
            <a:r>
              <a:rPr lang="en-US" b="1" dirty="0">
                <a:solidFill>
                  <a:schemeClr val="accent1"/>
                </a:solidFill>
              </a:rPr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Binary Values and Range</a:t>
            </a:r>
          </a:p>
        </p:txBody>
      </p:sp>
    </p:spTree>
    <p:extLst>
      <p:ext uri="{BB962C8B-B14F-4D97-AF65-F5344CB8AC3E}">
        <p14:creationId xmlns:p14="http://schemas.microsoft.com/office/powerpoint/2010/main" val="3536884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7306" name="Group 90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46963099"/>
              </p:ext>
            </p:extLst>
          </p:nvPr>
        </p:nvGraphicFramePr>
        <p:xfrm>
          <a:off x="1600200" y="1143000"/>
          <a:ext cx="4724400" cy="51816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Hex Digit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 Equivalent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 Equivalent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608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Hexadecimal Numbers</a:t>
            </a:r>
          </a:p>
        </p:txBody>
      </p:sp>
    </p:spTree>
    <p:extLst>
      <p:ext uri="{BB962C8B-B14F-4D97-AF65-F5344CB8AC3E}">
        <p14:creationId xmlns:p14="http://schemas.microsoft.com/office/powerpoint/2010/main" val="40025847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4372" name="Group 4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87112680"/>
              </p:ext>
            </p:extLst>
          </p:nvPr>
        </p:nvGraphicFramePr>
        <p:xfrm>
          <a:off x="1600200" y="1143000"/>
          <a:ext cx="4724400" cy="51816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Hex Digit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 Equivalent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 Equivalent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710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Hexadecimal Numbers</a:t>
            </a:r>
          </a:p>
        </p:txBody>
      </p:sp>
    </p:spTree>
    <p:extLst>
      <p:ext uri="{BB962C8B-B14F-4D97-AF65-F5344CB8AC3E}">
        <p14:creationId xmlns:p14="http://schemas.microsoft.com/office/powerpoint/2010/main" val="301950030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48134" name="Rectangle 7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33854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Base 16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Shorthand for binary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Hexadecimal Numbers</a:t>
            </a:r>
          </a:p>
        </p:txBody>
      </p:sp>
    </p:spTree>
    <p:extLst>
      <p:ext uri="{BB962C8B-B14F-4D97-AF65-F5344CB8AC3E}">
        <p14:creationId xmlns:p14="http://schemas.microsoft.com/office/powerpoint/2010/main" val="61144616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Hexadecimal to binary conversion: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latin typeface="Times New Roman" pitchFamily="18" charset="0"/>
              </a:rPr>
              <a:t>Convert 4AF</a:t>
            </a:r>
            <a:r>
              <a:rPr lang="en-US" baseline="-25000" dirty="0">
                <a:latin typeface="Times New Roman" pitchFamily="18" charset="0"/>
              </a:rPr>
              <a:t>16</a:t>
            </a:r>
            <a:r>
              <a:rPr lang="en-US" dirty="0">
                <a:latin typeface="Times New Roman" pitchFamily="18" charset="0"/>
              </a:rPr>
              <a:t> (also written 0x4AF) to binary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Hexadecimal to decimal conversion: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latin typeface="Times New Roman" pitchFamily="18" charset="0"/>
              </a:rPr>
              <a:t>Convert 0x4AF to decimal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</p:txBody>
      </p:sp>
      <p:sp>
        <p:nvSpPr>
          <p:cNvPr id="4915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Hexadecimal to Binary Conversion</a:t>
            </a:r>
          </a:p>
        </p:txBody>
      </p:sp>
    </p:spTree>
    <p:extLst>
      <p:ext uri="{BB962C8B-B14F-4D97-AF65-F5344CB8AC3E}">
        <p14:creationId xmlns:p14="http://schemas.microsoft.com/office/powerpoint/2010/main" val="426125598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Hexadecimal to binary conversion: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latin typeface="Times New Roman" pitchFamily="18" charset="0"/>
              </a:rPr>
              <a:t>Convert 4AF</a:t>
            </a:r>
            <a:r>
              <a:rPr lang="en-US" baseline="-25000" dirty="0">
                <a:latin typeface="Times New Roman" pitchFamily="18" charset="0"/>
              </a:rPr>
              <a:t>16</a:t>
            </a:r>
            <a:r>
              <a:rPr lang="en-US" dirty="0">
                <a:latin typeface="Times New Roman" pitchFamily="18" charset="0"/>
              </a:rPr>
              <a:t> (also written 0x4AF) to binary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latin typeface="Times New Roman" pitchFamily="18" charset="0"/>
              </a:rPr>
              <a:t>0100 1010 1111</a:t>
            </a:r>
            <a:r>
              <a:rPr lang="en-US" baseline="-25000" dirty="0">
                <a:latin typeface="Times New Roman" pitchFamily="18" charset="0"/>
              </a:rPr>
              <a:t>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Hexadecimal to decimal conversion: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latin typeface="Times New Roman" pitchFamily="18" charset="0"/>
              </a:rPr>
              <a:t>Convert 4AF</a:t>
            </a:r>
            <a:r>
              <a:rPr lang="en-US" baseline="-25000" dirty="0">
                <a:latin typeface="Times New Roman" pitchFamily="18" charset="0"/>
              </a:rPr>
              <a:t>16</a:t>
            </a:r>
            <a:r>
              <a:rPr lang="en-US" dirty="0">
                <a:latin typeface="Times New Roman" pitchFamily="18" charset="0"/>
              </a:rPr>
              <a:t> to decimal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latin typeface="Times New Roman" pitchFamily="18" charset="0"/>
              </a:rPr>
              <a:t>16</a:t>
            </a:r>
            <a:r>
              <a:rPr lang="en-US" baseline="30000" dirty="0"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dirty="0">
                <a:latin typeface="Times New Roman" pitchFamily="18" charset="0"/>
              </a:rPr>
              <a:t>4 + 16</a:t>
            </a:r>
            <a:r>
              <a:rPr lang="en-US" baseline="30000" dirty="0">
                <a:latin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dirty="0">
                <a:latin typeface="Times New Roman" pitchFamily="18" charset="0"/>
              </a:rPr>
              <a:t>10 + 16</a:t>
            </a:r>
            <a:r>
              <a:rPr lang="en-US" baseline="30000" dirty="0">
                <a:latin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dirty="0">
                <a:latin typeface="Times New Roman" pitchFamily="18" charset="0"/>
              </a:rPr>
              <a:t>15 = 1199</a:t>
            </a:r>
            <a:r>
              <a:rPr lang="en-US" baseline="-25000" dirty="0">
                <a:latin typeface="Times New Roman" pitchFamily="18" charset="0"/>
              </a:rPr>
              <a:t>10</a:t>
            </a:r>
            <a:endParaRPr lang="en-US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</p:txBody>
      </p:sp>
      <p:sp>
        <p:nvSpPr>
          <p:cNvPr id="50181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Hexadecimal to Binary Conversion</a:t>
            </a:r>
          </a:p>
        </p:txBody>
      </p:sp>
    </p:spTree>
    <p:extLst>
      <p:ext uri="{BB962C8B-B14F-4D97-AF65-F5344CB8AC3E}">
        <p14:creationId xmlns:p14="http://schemas.microsoft.com/office/powerpoint/2010/main" val="31986475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>
                <a:solidFill>
                  <a:prstClr val="black"/>
                </a:solidFill>
                <a:latin typeface="Times New Roman"/>
                <a:cs typeface="Times New Roman"/>
              </a:rPr>
              <a:t>Computer Engineering Department, Bilkent University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  <a:endParaRPr lang="tr-T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FZ POLICY</a:t>
            </a:r>
            <a:r>
              <a:rPr lang="en-US" sz="2400" dirty="0"/>
              <a:t>: Students who fail to meet the following requirements will receive a grade of FZ: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1. Weighted average score of the midterm exam and quizzes ≥ 40%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0070C0"/>
                </a:solidFill>
              </a:rPr>
              <a:t>(2 x </a:t>
            </a:r>
            <a:r>
              <a:rPr lang="en-US" sz="2000" dirty="0" err="1">
                <a:solidFill>
                  <a:srgbClr val="0070C0"/>
                </a:solidFill>
              </a:rPr>
              <a:t>midterm_score</a:t>
            </a:r>
            <a:r>
              <a:rPr lang="en-US" sz="2000" dirty="0">
                <a:solidFill>
                  <a:srgbClr val="0070C0"/>
                </a:solidFill>
              </a:rPr>
              <a:t> + </a:t>
            </a:r>
            <a:r>
              <a:rPr lang="en-US" sz="2000" dirty="0" err="1">
                <a:solidFill>
                  <a:srgbClr val="0070C0"/>
                </a:solidFill>
              </a:rPr>
              <a:t>avg_quiz_scores</a:t>
            </a:r>
            <a:r>
              <a:rPr lang="en-US" sz="2000" dirty="0">
                <a:solidFill>
                  <a:srgbClr val="0070C0"/>
                </a:solidFill>
              </a:rPr>
              <a:t>)/3 ≥ 40%</a:t>
            </a:r>
          </a:p>
          <a:p>
            <a:pPr marL="0" indent="0">
              <a:buNone/>
            </a:pPr>
            <a:r>
              <a:rPr lang="en-US" sz="2000" dirty="0"/>
              <a:t>	2. Average score of the labs and project ≥ 50%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 err="1">
                <a:solidFill>
                  <a:srgbClr val="0070C0"/>
                </a:solidFill>
              </a:rPr>
              <a:t>avg_lab_score</a:t>
            </a:r>
            <a:r>
              <a:rPr lang="en-US" sz="2000" dirty="0">
                <a:solidFill>
                  <a:srgbClr val="0070C0"/>
                </a:solidFill>
              </a:rPr>
              <a:t> + </a:t>
            </a:r>
            <a:r>
              <a:rPr lang="en-US" sz="2000" dirty="0" err="1">
                <a:solidFill>
                  <a:srgbClr val="0070C0"/>
                </a:solidFill>
              </a:rPr>
              <a:t>project_score</a:t>
            </a:r>
            <a:r>
              <a:rPr lang="en-US" sz="2000" dirty="0">
                <a:solidFill>
                  <a:srgbClr val="0070C0"/>
                </a:solidFill>
              </a:rPr>
              <a:t>)/2 ≥ 50%</a:t>
            </a:r>
          </a:p>
          <a:p>
            <a:pPr marL="0" indent="0">
              <a:buNone/>
            </a:pPr>
            <a:r>
              <a:rPr lang="en-US" sz="2000" dirty="0"/>
              <a:t>	3. Absent from no more than 1 lab</a:t>
            </a:r>
          </a:p>
          <a:p>
            <a:pPr marL="0" indent="0">
              <a:buNone/>
            </a:pPr>
            <a:endParaRPr lang="en-US" sz="2000" dirty="0"/>
          </a:p>
          <a:p>
            <a:pPr marL="365760" lvl="1" indent="0">
              <a:buNone/>
            </a:pPr>
            <a:r>
              <a:rPr lang="en-US" sz="2000" i="1" dirty="0"/>
              <a:t>Only the grades until the FZ deadline will be considered while computing the average scores above. Students who receive FZ cannot attend the final exam.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9707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4"/>
          <p:cNvSpPr>
            <a:spLocks noGrp="1" noChangeArrowheads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1066800" y="1143000"/>
            <a:ext cx="8077200" cy="4648200"/>
          </a:xfrm>
        </p:spPr>
        <p:txBody>
          <a:bodyPr/>
          <a:lstStyle/>
          <a:p>
            <a:pPr eaLnBrk="1" hangingPunct="1"/>
            <a:r>
              <a:rPr lang="en-US" sz="3200"/>
              <a:t>Bits</a:t>
            </a:r>
          </a:p>
          <a:p>
            <a:pPr eaLnBrk="1" hangingPunct="1"/>
            <a:endParaRPr lang="en-US" sz="3200"/>
          </a:p>
          <a:p>
            <a:pPr eaLnBrk="1" hangingPunct="1"/>
            <a:endParaRPr lang="en-US" sz="3200"/>
          </a:p>
          <a:p>
            <a:pPr eaLnBrk="1" hangingPunct="1"/>
            <a:r>
              <a:rPr lang="en-US" sz="3200"/>
              <a:t>Bytes &amp; Nibbles</a:t>
            </a:r>
          </a:p>
          <a:p>
            <a:pPr eaLnBrk="1" hangingPunct="1"/>
            <a:endParaRPr lang="en-US" sz="3200"/>
          </a:p>
          <a:p>
            <a:pPr eaLnBrk="1" hangingPunct="1"/>
            <a:endParaRPr lang="en-US" sz="3200"/>
          </a:p>
          <a:p>
            <a:pPr eaLnBrk="1" hangingPunct="1"/>
            <a:r>
              <a:rPr lang="en-US" sz="3200"/>
              <a:t>Bytes</a:t>
            </a:r>
          </a:p>
        </p:txBody>
      </p:sp>
      <p:graphicFrame>
        <p:nvGraphicFramePr>
          <p:cNvPr id="51207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9775234"/>
              </p:ext>
            </p:extLst>
          </p:nvPr>
        </p:nvGraphicFramePr>
        <p:xfrm>
          <a:off x="5105400" y="2667000"/>
          <a:ext cx="259080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0" name="VISIO" r:id="rId9" imgW="937260" imgH="638556" progId="">
                  <p:embed/>
                </p:oleObj>
              </mc:Choice>
              <mc:Fallback>
                <p:oleObj name="VISIO" r:id="rId9" imgW="937260" imgH="638556" progId="">
                  <p:embed/>
                  <p:pic>
                    <p:nvPicPr>
                      <p:cNvPr id="0" name="Picture 6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667000"/>
                        <a:ext cx="2590800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6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54699092"/>
              </p:ext>
            </p:extLst>
          </p:nvPr>
        </p:nvGraphicFramePr>
        <p:xfrm>
          <a:off x="4343400" y="4572000"/>
          <a:ext cx="3657600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1" name="VISIO" r:id="rId11" imgW="1301496" imgH="560832" progId="">
                  <p:embed/>
                </p:oleObj>
              </mc:Choice>
              <mc:Fallback>
                <p:oleObj name="VISIO" r:id="rId11" imgW="1301496" imgH="560832" progId="">
                  <p:embed/>
                  <p:pic>
                    <p:nvPicPr>
                      <p:cNvPr id="0" name="Picture 6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572000"/>
                        <a:ext cx="3657600" cy="157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7"/>
          <p:cNvGraphicFramePr>
            <a:graphicFrameLocks noGrp="1" noChangeAspect="1"/>
          </p:cNvGraphicFramePr>
          <p:nvPr>
            <p:ph sz="quarter" idx="4294967295"/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475637567"/>
              </p:ext>
            </p:extLst>
          </p:nvPr>
        </p:nvGraphicFramePr>
        <p:xfrm>
          <a:off x="4419600" y="1219200"/>
          <a:ext cx="3581400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2" name="VISIO" r:id="rId13" imgW="1286256" imgH="562356" progId="">
                  <p:embed/>
                </p:oleObj>
              </mc:Choice>
              <mc:Fallback>
                <p:oleObj name="VISIO" r:id="rId13" imgW="1286256" imgH="562356" progId="">
                  <p:embed/>
                  <p:pic>
                    <p:nvPicPr>
                      <p:cNvPr id="0" name="Picture 6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219200"/>
                        <a:ext cx="3581400" cy="149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Rectangle 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Bits, Bytes, Nibbles…</a:t>
            </a:r>
          </a:p>
        </p:txBody>
      </p:sp>
    </p:spTree>
    <p:extLst>
      <p:ext uri="{BB962C8B-B14F-4D97-AF65-F5344CB8AC3E}">
        <p14:creationId xmlns:p14="http://schemas.microsoft.com/office/powerpoint/2010/main" val="337935169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0" name="Rectangle 4"/>
          <p:cNvSpPr>
            <a:spLocks noGrp="1" noChangeArrowheads="1"/>
          </p:cNvSpPr>
          <p:nvPr>
            <p:ph sz="quarter" idx="4294967295"/>
            <p:custDataLst>
              <p:tags r:id="rId1"/>
            </p:custDataLst>
          </p:nvPr>
        </p:nvSpPr>
        <p:spPr>
          <a:xfrm>
            <a:off x="1066800" y="1143000"/>
            <a:ext cx="8077200" cy="4648200"/>
          </a:xfrm>
        </p:spPr>
        <p:txBody>
          <a:bodyPr/>
          <a:lstStyle/>
          <a:p>
            <a:pPr eaLnBrk="1" hangingPunct="1"/>
            <a:r>
              <a:rPr lang="en-US" sz="3200" dirty="0"/>
              <a:t>2</a:t>
            </a:r>
            <a:r>
              <a:rPr lang="en-US" sz="3200" baseline="30000" dirty="0"/>
              <a:t>10</a:t>
            </a:r>
            <a:r>
              <a:rPr lang="en-US" sz="3200" dirty="0"/>
              <a:t> = 1 kilo 	</a:t>
            </a:r>
            <a:r>
              <a:rPr lang="en-US" sz="2000" dirty="0"/>
              <a:t>≈</a:t>
            </a:r>
            <a:r>
              <a:rPr lang="en-US" sz="3200" dirty="0"/>
              <a:t> 1000  (1024)</a:t>
            </a:r>
          </a:p>
          <a:p>
            <a:pPr eaLnBrk="1" hangingPunct="1"/>
            <a:r>
              <a:rPr lang="en-US" sz="3200" dirty="0"/>
              <a:t>2</a:t>
            </a:r>
            <a:r>
              <a:rPr lang="en-US" sz="3200" baseline="30000" dirty="0"/>
              <a:t>20</a:t>
            </a:r>
            <a:r>
              <a:rPr lang="en-US" sz="3200" dirty="0"/>
              <a:t> = </a:t>
            </a:r>
          </a:p>
          <a:p>
            <a:pPr eaLnBrk="1" hangingPunct="1"/>
            <a:r>
              <a:rPr lang="en-US" sz="3200" dirty="0"/>
              <a:t>2</a:t>
            </a:r>
            <a:r>
              <a:rPr lang="en-US" sz="3200" baseline="30000" dirty="0"/>
              <a:t>30</a:t>
            </a:r>
            <a:r>
              <a:rPr lang="en-US" sz="3200" dirty="0"/>
              <a:t> =</a:t>
            </a:r>
          </a:p>
          <a:p>
            <a:pPr eaLnBrk="1" hangingPunct="1"/>
            <a:endParaRPr lang="en-US" sz="3200" dirty="0"/>
          </a:p>
        </p:txBody>
      </p:sp>
      <p:sp>
        <p:nvSpPr>
          <p:cNvPr id="5222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Large Powers of Two</a:t>
            </a:r>
          </a:p>
        </p:txBody>
      </p:sp>
    </p:spTree>
    <p:extLst>
      <p:ext uri="{BB962C8B-B14F-4D97-AF65-F5344CB8AC3E}">
        <p14:creationId xmlns:p14="http://schemas.microsoft.com/office/powerpoint/2010/main" val="246169232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0" name="Rectangle 4"/>
          <p:cNvSpPr>
            <a:spLocks noGrp="1" noChangeArrowheads="1"/>
          </p:cNvSpPr>
          <p:nvPr>
            <p:ph sz="quarter" idx="4294967295"/>
            <p:custDataLst>
              <p:tags r:id="rId1"/>
            </p:custDataLst>
          </p:nvPr>
        </p:nvSpPr>
        <p:spPr>
          <a:xfrm>
            <a:off x="1066800" y="1143000"/>
            <a:ext cx="8077200" cy="4648200"/>
          </a:xfrm>
        </p:spPr>
        <p:txBody>
          <a:bodyPr/>
          <a:lstStyle/>
          <a:p>
            <a:pPr eaLnBrk="1" hangingPunct="1"/>
            <a:r>
              <a:rPr lang="en-US" sz="3200"/>
              <a:t>2</a:t>
            </a:r>
            <a:r>
              <a:rPr lang="en-US" sz="3200" baseline="30000"/>
              <a:t>10</a:t>
            </a:r>
            <a:r>
              <a:rPr lang="en-US" sz="3200"/>
              <a:t> = 1 kilo 	</a:t>
            </a:r>
            <a:r>
              <a:rPr lang="en-US" sz="2000"/>
              <a:t>≈</a:t>
            </a:r>
            <a:r>
              <a:rPr lang="en-US" sz="3200"/>
              <a:t> 1000  (1024)</a:t>
            </a:r>
          </a:p>
          <a:p>
            <a:pPr eaLnBrk="1" hangingPunct="1"/>
            <a:r>
              <a:rPr lang="en-US" sz="3200"/>
              <a:t>2</a:t>
            </a:r>
            <a:r>
              <a:rPr lang="en-US" sz="3200" baseline="30000"/>
              <a:t>20</a:t>
            </a:r>
            <a:r>
              <a:rPr lang="en-US" sz="3200"/>
              <a:t> = 1 mega 	</a:t>
            </a:r>
            <a:r>
              <a:rPr lang="en-US" sz="2000"/>
              <a:t>≈</a:t>
            </a:r>
            <a:r>
              <a:rPr lang="en-US" sz="3200"/>
              <a:t> 1 million  (1,048,576)</a:t>
            </a:r>
          </a:p>
          <a:p>
            <a:pPr eaLnBrk="1" hangingPunct="1"/>
            <a:r>
              <a:rPr lang="en-US" sz="3200"/>
              <a:t>2</a:t>
            </a:r>
            <a:r>
              <a:rPr lang="en-US" sz="3200" baseline="30000"/>
              <a:t>30</a:t>
            </a:r>
            <a:r>
              <a:rPr lang="en-US" sz="3200"/>
              <a:t> = 1 giga 	</a:t>
            </a:r>
            <a:r>
              <a:rPr lang="en-US" sz="2000"/>
              <a:t>≈</a:t>
            </a:r>
            <a:r>
              <a:rPr lang="en-US" sz="3200"/>
              <a:t> 1 billion (1,073,741,824)</a:t>
            </a:r>
          </a:p>
          <a:p>
            <a:pPr eaLnBrk="1" hangingPunct="1">
              <a:buFontTx/>
              <a:buNone/>
            </a:pPr>
            <a:endParaRPr lang="en-US" sz="3200"/>
          </a:p>
          <a:p>
            <a:pPr eaLnBrk="1" hangingPunct="1"/>
            <a:endParaRPr lang="en-US" sz="3200"/>
          </a:p>
        </p:txBody>
      </p:sp>
      <p:sp>
        <p:nvSpPr>
          <p:cNvPr id="5222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Large Powers of Two</a:t>
            </a:r>
          </a:p>
        </p:txBody>
      </p:sp>
    </p:spTree>
    <p:extLst>
      <p:ext uri="{BB962C8B-B14F-4D97-AF65-F5344CB8AC3E}">
        <p14:creationId xmlns:p14="http://schemas.microsoft.com/office/powerpoint/2010/main" val="37728596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Rectangle 4"/>
          <p:cNvSpPr>
            <a:spLocks noGrp="1" noChangeArrowheads="1"/>
          </p:cNvSpPr>
          <p:nvPr>
            <p:ph sz="quarter" idx="4294967295"/>
            <p:custDataLst>
              <p:tags r:id="rId1"/>
            </p:custDataLst>
          </p:nvPr>
        </p:nvSpPr>
        <p:spPr>
          <a:xfrm>
            <a:off x="1066800" y="1143000"/>
            <a:ext cx="8077200" cy="4648200"/>
          </a:xfrm>
        </p:spPr>
        <p:txBody>
          <a:bodyPr/>
          <a:lstStyle/>
          <a:p>
            <a:pPr eaLnBrk="1" hangingPunct="1"/>
            <a:r>
              <a:rPr lang="en-US" sz="3200"/>
              <a:t>What is the value of 2</a:t>
            </a:r>
            <a:r>
              <a:rPr lang="en-US" sz="3200" baseline="30000"/>
              <a:t>24</a:t>
            </a:r>
            <a:r>
              <a:rPr lang="en-US" sz="3200"/>
              <a:t>?</a:t>
            </a:r>
          </a:p>
          <a:p>
            <a:pPr eaLnBrk="1" hangingPunct="1">
              <a:buFontTx/>
              <a:buNone/>
            </a:pPr>
            <a:endParaRPr lang="en-US" sz="320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3200">
              <a:solidFill>
                <a:schemeClr val="accent2"/>
              </a:solidFill>
            </a:endParaRPr>
          </a:p>
          <a:p>
            <a:pPr eaLnBrk="1" hangingPunct="1"/>
            <a:r>
              <a:rPr lang="en-US" sz="3200"/>
              <a:t>How many values can a 32-bit variable represent?</a:t>
            </a:r>
          </a:p>
          <a:p>
            <a:pPr eaLnBrk="1" hangingPunct="1">
              <a:buFontTx/>
              <a:buNone/>
            </a:pPr>
            <a:endParaRPr lang="en-US" sz="3200"/>
          </a:p>
          <a:p>
            <a:pPr eaLnBrk="1" hangingPunct="1">
              <a:buFontTx/>
              <a:buNone/>
            </a:pPr>
            <a:endParaRPr lang="en-US" sz="3200"/>
          </a:p>
        </p:txBody>
      </p:sp>
      <p:sp>
        <p:nvSpPr>
          <p:cNvPr id="5325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Estimating Powers of Two</a:t>
            </a:r>
          </a:p>
        </p:txBody>
      </p:sp>
    </p:spTree>
    <p:extLst>
      <p:ext uri="{BB962C8B-B14F-4D97-AF65-F5344CB8AC3E}">
        <p14:creationId xmlns:p14="http://schemas.microsoft.com/office/powerpoint/2010/main" val="171223278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8" name="Rectangle 4"/>
          <p:cNvSpPr>
            <a:spLocks noGrp="1" noChangeArrowheads="1"/>
          </p:cNvSpPr>
          <p:nvPr>
            <p:ph sz="quarter" idx="4294967295"/>
            <p:custDataLst>
              <p:tags r:id="rId1"/>
            </p:custDataLst>
          </p:nvPr>
        </p:nvSpPr>
        <p:spPr>
          <a:xfrm>
            <a:off x="1066800" y="1143000"/>
            <a:ext cx="8077200" cy="4648200"/>
          </a:xfrm>
        </p:spPr>
        <p:txBody>
          <a:bodyPr/>
          <a:lstStyle/>
          <a:p>
            <a:pPr eaLnBrk="1" hangingPunct="1"/>
            <a:r>
              <a:rPr lang="en-US" sz="3200" dirty="0"/>
              <a:t>What is the value of 2</a:t>
            </a:r>
            <a:r>
              <a:rPr lang="en-US" sz="3200" baseline="30000" dirty="0"/>
              <a:t>24</a:t>
            </a:r>
            <a:r>
              <a:rPr lang="en-US" sz="3200" dirty="0"/>
              <a:t>?</a:t>
            </a:r>
          </a:p>
          <a:p>
            <a:pPr eaLnBrk="1" hangingPunct="1">
              <a:buFontTx/>
              <a:buNone/>
            </a:pPr>
            <a:r>
              <a:rPr lang="en-US" sz="3200" dirty="0">
                <a:solidFill>
                  <a:schemeClr val="accent2"/>
                </a:solidFill>
              </a:rPr>
              <a:t>	</a:t>
            </a:r>
            <a:r>
              <a:rPr lang="en-US" dirty="0"/>
              <a:t>  </a:t>
            </a:r>
            <a:r>
              <a:rPr lang="en-US" sz="3200" b="1" dirty="0">
                <a:solidFill>
                  <a:schemeClr val="accent1"/>
                </a:solidFill>
              </a:rPr>
              <a:t>2</a:t>
            </a:r>
            <a:r>
              <a:rPr lang="en-US" sz="3200" b="1" baseline="30000" dirty="0">
                <a:solidFill>
                  <a:schemeClr val="accent1"/>
                </a:solidFill>
              </a:rPr>
              <a:t>4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1"/>
                </a:solidFill>
                <a:cs typeface="Times New Roman" pitchFamily="18" charset="0"/>
              </a:rPr>
              <a:t>×</a:t>
            </a:r>
            <a:r>
              <a:rPr lang="en-US" sz="3200" b="1" dirty="0">
                <a:solidFill>
                  <a:schemeClr val="accent1"/>
                </a:solidFill>
              </a:rPr>
              <a:t> 2</a:t>
            </a:r>
            <a:r>
              <a:rPr lang="en-US" sz="3200" b="1" baseline="30000" dirty="0">
                <a:solidFill>
                  <a:schemeClr val="accent1"/>
                </a:solidFill>
              </a:rPr>
              <a:t>20</a:t>
            </a:r>
            <a:r>
              <a:rPr lang="en-US" sz="3200" b="1" dirty="0">
                <a:solidFill>
                  <a:schemeClr val="accent1"/>
                </a:solidFill>
              </a:rPr>
              <a:t> ≈ 16 million</a:t>
            </a:r>
          </a:p>
          <a:p>
            <a:pPr eaLnBrk="1" hangingPunct="1">
              <a:buFontTx/>
              <a:buNone/>
            </a:pPr>
            <a:endParaRPr lang="en-US" sz="3200" b="1" dirty="0">
              <a:solidFill>
                <a:schemeClr val="accent2"/>
              </a:solidFill>
            </a:endParaRPr>
          </a:p>
          <a:p>
            <a:pPr eaLnBrk="1" hangingPunct="1"/>
            <a:r>
              <a:rPr lang="en-US" sz="3200" dirty="0"/>
              <a:t>How many values can a 32-bit variable represent?</a:t>
            </a:r>
          </a:p>
          <a:p>
            <a:pPr eaLnBrk="1" hangingPunct="1">
              <a:buFontTx/>
              <a:buNone/>
            </a:pPr>
            <a:r>
              <a:rPr lang="en-US" sz="3200">
                <a:solidFill>
                  <a:schemeClr val="accent1"/>
                </a:solidFill>
              </a:rPr>
              <a:t>	  </a:t>
            </a:r>
            <a:r>
              <a:rPr lang="en-US" sz="3200" b="1">
                <a:solidFill>
                  <a:schemeClr val="accent1"/>
                </a:solidFill>
              </a:rPr>
              <a:t>2</a:t>
            </a:r>
            <a:r>
              <a:rPr lang="en-US" sz="3200" b="1" baseline="30000">
                <a:solidFill>
                  <a:schemeClr val="accent1"/>
                </a:solidFill>
              </a:rPr>
              <a:t>2</a:t>
            </a:r>
            <a:r>
              <a:rPr lang="en-US" sz="3200" b="1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1"/>
                </a:solidFill>
                <a:cs typeface="Times New Roman" pitchFamily="18" charset="0"/>
              </a:rPr>
              <a:t>×</a:t>
            </a:r>
            <a:r>
              <a:rPr lang="en-US" sz="3200" b="1" dirty="0">
                <a:solidFill>
                  <a:schemeClr val="accent1"/>
                </a:solidFill>
              </a:rPr>
              <a:t> 2</a:t>
            </a:r>
            <a:r>
              <a:rPr lang="en-US" sz="3200" b="1" baseline="30000" dirty="0">
                <a:solidFill>
                  <a:schemeClr val="accent1"/>
                </a:solidFill>
              </a:rPr>
              <a:t>30</a:t>
            </a:r>
            <a:r>
              <a:rPr lang="en-US" sz="3200" b="1" dirty="0">
                <a:solidFill>
                  <a:schemeClr val="accent1"/>
                </a:solidFill>
              </a:rPr>
              <a:t> ≈ 4 billion</a:t>
            </a:r>
          </a:p>
          <a:p>
            <a:pPr eaLnBrk="1" hangingPunct="1">
              <a:buFontTx/>
              <a:buNone/>
            </a:pPr>
            <a:endParaRPr lang="en-US" sz="3200" dirty="0"/>
          </a:p>
        </p:txBody>
      </p:sp>
      <p:sp>
        <p:nvSpPr>
          <p:cNvPr id="5427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Estimating Powers of Two</a:t>
            </a:r>
          </a:p>
        </p:txBody>
      </p:sp>
    </p:spTree>
    <p:extLst>
      <p:ext uri="{BB962C8B-B14F-4D97-AF65-F5344CB8AC3E}">
        <p14:creationId xmlns:p14="http://schemas.microsoft.com/office/powerpoint/2010/main" val="110537393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03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4835086"/>
              </p:ext>
            </p:extLst>
          </p:nvPr>
        </p:nvGraphicFramePr>
        <p:xfrm>
          <a:off x="2925763" y="1365250"/>
          <a:ext cx="3246437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4" name="VISIO" r:id="rId8" imgW="854964" imgH="527304" progId="">
                  <p:embed/>
                </p:oleObj>
              </mc:Choice>
              <mc:Fallback>
                <p:oleObj name="VISIO" r:id="rId8" imgW="854964" imgH="527304" progId="">
                  <p:embed/>
                  <p:pic>
                    <p:nvPicPr>
                      <p:cNvPr id="0" name="Picture 4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1365250"/>
                        <a:ext cx="3246437" cy="192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68496274"/>
              </p:ext>
            </p:extLst>
          </p:nvPr>
        </p:nvGraphicFramePr>
        <p:xfrm>
          <a:off x="3048000" y="3713163"/>
          <a:ext cx="3124200" cy="18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5" name="VISIO" r:id="rId10" imgW="858012" imgH="536448" progId="">
                  <p:embed/>
                </p:oleObj>
              </mc:Choice>
              <mc:Fallback>
                <p:oleObj name="VISIO" r:id="rId10" imgW="858012" imgH="536448" progId="">
                  <p:embed/>
                  <p:pic>
                    <p:nvPicPr>
                      <p:cNvPr id="0" name="Picture 4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713163"/>
                        <a:ext cx="3124200" cy="187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Decimal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Binary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</p:txBody>
      </p:sp>
      <p:sp>
        <p:nvSpPr>
          <p:cNvPr id="55301" name="Rectangle 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Addition</a:t>
            </a:r>
          </a:p>
        </p:txBody>
      </p:sp>
    </p:spTree>
    <p:extLst>
      <p:ext uri="{BB962C8B-B14F-4D97-AF65-F5344CB8AC3E}">
        <p14:creationId xmlns:p14="http://schemas.microsoft.com/office/powerpoint/2010/main" val="58545056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7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45915475"/>
              </p:ext>
            </p:extLst>
          </p:nvPr>
        </p:nvGraphicFramePr>
        <p:xfrm>
          <a:off x="5486400" y="1439863"/>
          <a:ext cx="2133600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8" name="VISIO" r:id="rId8" imgW="504444" imgH="286512" progId="">
                  <p:embed/>
                </p:oleObj>
              </mc:Choice>
              <mc:Fallback>
                <p:oleObj name="VISIO" r:id="rId8" imgW="504444" imgH="286512" progId="">
                  <p:embed/>
                  <p:pic>
                    <p:nvPicPr>
                      <p:cNvPr id="0" name="Picture 4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439863"/>
                        <a:ext cx="2133600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1052134"/>
              </p:ext>
            </p:extLst>
          </p:nvPr>
        </p:nvGraphicFramePr>
        <p:xfrm>
          <a:off x="5334000" y="3841750"/>
          <a:ext cx="22860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9" name="VISIO" r:id="rId10" imgW="504444" imgH="286512" progId="">
                  <p:embed/>
                </p:oleObj>
              </mc:Choice>
              <mc:Fallback>
                <p:oleObj name="VISIO" r:id="rId10" imgW="504444" imgH="286512" progId="">
                  <p:embed/>
                  <p:pic>
                    <p:nvPicPr>
                      <p:cNvPr id="0" name="Picture 4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841750"/>
                        <a:ext cx="2286000" cy="124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3810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Add the following 4-bit binary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Add the following 4-bit binary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</p:txBody>
      </p:sp>
      <p:sp>
        <p:nvSpPr>
          <p:cNvPr id="56325" name="Rectangle 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Binary Addition Examples</a:t>
            </a:r>
          </a:p>
        </p:txBody>
      </p:sp>
    </p:spTree>
    <p:extLst>
      <p:ext uri="{BB962C8B-B14F-4D97-AF65-F5344CB8AC3E}">
        <p14:creationId xmlns:p14="http://schemas.microsoft.com/office/powerpoint/2010/main" val="231612244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51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40317479"/>
              </p:ext>
            </p:extLst>
          </p:nvPr>
        </p:nvGraphicFramePr>
        <p:xfrm>
          <a:off x="5486401" y="1023938"/>
          <a:ext cx="2133600" cy="240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2" name="VISIO" r:id="rId9" imgW="503605" imgH="590328" progId="">
                  <p:embed/>
                </p:oleObj>
              </mc:Choice>
              <mc:Fallback>
                <p:oleObj name="VISIO" r:id="rId9" imgW="503605" imgH="590328" progId="">
                  <p:embed/>
                  <p:pic>
                    <p:nvPicPr>
                      <p:cNvPr id="0" name="Picture 4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1023938"/>
                        <a:ext cx="2133600" cy="2401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92701683"/>
              </p:ext>
            </p:extLst>
          </p:nvPr>
        </p:nvGraphicFramePr>
        <p:xfrm>
          <a:off x="5334000" y="3429000"/>
          <a:ext cx="2236787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3" name="VISIO" r:id="rId11" imgW="504444" imgH="513588" progId="">
                  <p:embed/>
                </p:oleObj>
              </mc:Choice>
              <mc:Fallback>
                <p:oleObj name="VISIO" r:id="rId11" imgW="504444" imgH="513588" progId="">
                  <p:embed/>
                  <p:pic>
                    <p:nvPicPr>
                      <p:cNvPr id="0" name="Picture 4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429000"/>
                        <a:ext cx="2236787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3810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Add the following 4-bit binary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Add the following 4-bit binary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</p:txBody>
      </p:sp>
      <p:sp>
        <p:nvSpPr>
          <p:cNvPr id="57349" name="Rectangle 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57353" name="Rectangle 1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657600" y="5486400"/>
            <a:ext cx="2362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FF3300"/>
                </a:solidFill>
                <a:latin typeface="Times New Roman" pitchFamily="18" charset="0"/>
              </a:rPr>
              <a:t>Overflow!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Binary Addition Examples</a:t>
            </a:r>
          </a:p>
        </p:txBody>
      </p:sp>
    </p:spTree>
    <p:extLst>
      <p:ext uri="{BB962C8B-B14F-4D97-AF65-F5344CB8AC3E}">
        <p14:creationId xmlns:p14="http://schemas.microsoft.com/office/powerpoint/2010/main" val="112413642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5837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Digital systems operate on a </a:t>
            </a:r>
            <a:r>
              <a:rPr lang="en-US" sz="3200" b="1" dirty="0">
                <a:latin typeface="Times New Roman" pitchFamily="18" charset="0"/>
              </a:rPr>
              <a:t>fixed number of bits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Overflow: when result is too big to fit in the available number of bits</a:t>
            </a:r>
            <a:endParaRPr lang="en-US" sz="16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See previous example of 11 + 6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107676801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>
                <a:solidFill>
                  <a:prstClr val="black"/>
                </a:solidFill>
                <a:latin typeface="Times New Roman"/>
                <a:cs typeface="Times New Roman"/>
              </a:rPr>
              <a:t>Computer Engineering Department, Bilkent University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1.66</a:t>
            </a:r>
            <a:endParaRPr lang="tr-T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" y="1524000"/>
            <a:ext cx="8153400" cy="2362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flying saucer crashes in a Nebraska cornfield. The FBI investigates the wreckage and finds an engineering manual containing an equation in the Martian number system: 325+42 = 411. If this equation is correct, how many fingers would you expect Martians to have?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0041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>
                <a:solidFill>
                  <a:prstClr val="black"/>
                </a:solidFill>
                <a:latin typeface="Times New Roman"/>
                <a:cs typeface="Times New Roman"/>
              </a:rPr>
              <a:t>Computer Engineering Department, Bilkent University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Course Information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TEXTBOOK</a:t>
            </a:r>
            <a:r>
              <a:rPr lang="en-US" dirty="0"/>
              <a:t>:  David Money Harris, Sarah L. Harris, </a:t>
            </a:r>
            <a:r>
              <a:rPr lang="en-US" i="1" dirty="0"/>
              <a:t>Digital Design and Computer Architecture, 2nd ed. </a:t>
            </a:r>
            <a:r>
              <a:rPr lang="en-US" dirty="0"/>
              <a:t>Morgan Kaufmann, 2013.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Exams will be open book. </a:t>
            </a:r>
            <a:r>
              <a:rPr lang="en-US" b="1" i="1" u="sng" dirty="0">
                <a:solidFill>
                  <a:srgbClr val="0070C0"/>
                </a:solidFill>
              </a:rPr>
              <a:t>Only original and unmarked textbooks will be allowed in the exams. </a:t>
            </a:r>
            <a:r>
              <a:rPr lang="en-US" i="1" dirty="0">
                <a:solidFill>
                  <a:srgbClr val="0070C0"/>
                </a:solidFill>
              </a:rPr>
              <a:t>If you have any notes/drawings/markings/etc. on your textbook, you will not be able to use it in the exams.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RECOMMENDED BOOK</a:t>
            </a:r>
            <a:r>
              <a:rPr lang="en-US" dirty="0"/>
              <a:t>: Frank Vahid, </a:t>
            </a:r>
            <a:r>
              <a:rPr lang="en-US" i="1" dirty="0"/>
              <a:t>Digital Design, with RTL Design, VHDL and Verilog</a:t>
            </a:r>
            <a:r>
              <a:rPr lang="en-US" dirty="0"/>
              <a:t>, </a:t>
            </a:r>
            <a:r>
              <a:rPr lang="en-US" i="1" dirty="0"/>
              <a:t>2nd ed</a:t>
            </a:r>
            <a:r>
              <a:rPr lang="en-US" dirty="0"/>
              <a:t>. John Wiley, 2011. </a:t>
            </a:r>
            <a:endParaRPr lang="tr-TR" altLang="en-US" b="1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403688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5939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Sign/Magnitude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Two’s Complement Numbers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Signed Binary Numbers</a:t>
            </a:r>
          </a:p>
        </p:txBody>
      </p:sp>
    </p:spTree>
    <p:extLst>
      <p:ext uri="{BB962C8B-B14F-4D97-AF65-F5344CB8AC3E}">
        <p14:creationId xmlns:p14="http://schemas.microsoft.com/office/powerpoint/2010/main" val="307096059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042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1 sign bit, </a:t>
            </a:r>
            <a:r>
              <a:rPr lang="en-US" sz="2800" i="1" dirty="0">
                <a:latin typeface="Times New Roman" pitchFamily="18" charset="0"/>
              </a:rPr>
              <a:t>N</a:t>
            </a:r>
            <a:r>
              <a:rPr lang="en-US" sz="2800" b="1" dirty="0">
                <a:latin typeface="Times New Roman" pitchFamily="18" charset="0"/>
              </a:rPr>
              <a:t>-</a:t>
            </a:r>
            <a:r>
              <a:rPr lang="en-US" sz="2800" dirty="0">
                <a:latin typeface="Times New Roman" pitchFamily="18" charset="0"/>
              </a:rPr>
              <a:t>1 magnitude bits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Sign bit is the most significant (left-most) bit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Positive number: sign bit = 0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Negative number: sign bit = 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Example, 4</a:t>
            </a:r>
            <a:r>
              <a:rPr lang="en-US" sz="2800" b="1" dirty="0">
                <a:latin typeface="Times New Roman" pitchFamily="18" charset="0"/>
              </a:rPr>
              <a:t>-</a:t>
            </a:r>
            <a:r>
              <a:rPr lang="en-US" sz="2800" dirty="0">
                <a:latin typeface="Times New Roman" pitchFamily="18" charset="0"/>
              </a:rPr>
              <a:t>bit sign/mag representations of ± 6: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Times New Roman" pitchFamily="18" charset="0"/>
              </a:rPr>
              <a:t>	    +6 =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Times New Roman" pitchFamily="18" charset="0"/>
              </a:rPr>
              <a:t>          </a:t>
            </a:r>
            <a:r>
              <a:rPr lang="en-US" b="1" dirty="0">
                <a:latin typeface="Times New Roman" pitchFamily="18" charset="0"/>
              </a:rPr>
              <a:t>- </a:t>
            </a:r>
            <a:r>
              <a:rPr lang="en-US" dirty="0">
                <a:latin typeface="Times New Roman" pitchFamily="18" charset="0"/>
              </a:rPr>
              <a:t>6 =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Range of an </a:t>
            </a:r>
            <a:r>
              <a:rPr lang="en-US" sz="2800" i="1" dirty="0">
                <a:latin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</a:rPr>
              <a:t>-bit sign/magnitude number: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Times New Roman" pitchFamily="18" charset="0"/>
              </a:rPr>
              <a:t>	</a:t>
            </a:r>
          </a:p>
        </p:txBody>
      </p:sp>
      <p:graphicFrame>
        <p:nvGraphicFramePr>
          <p:cNvPr id="60423" name="Object 5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84282113"/>
              </p:ext>
            </p:extLst>
          </p:nvPr>
        </p:nvGraphicFramePr>
        <p:xfrm>
          <a:off x="5530850" y="2163762"/>
          <a:ext cx="3536950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6" name="Equation" r:id="rId7" imgW="1625600" imgH="685800" progId="">
                  <p:embed/>
                </p:oleObj>
              </mc:Choice>
              <mc:Fallback>
                <p:oleObj name="Equation" r:id="rId7" imgW="1625600" imgH="68580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0850" y="2163762"/>
                        <a:ext cx="3536950" cy="1493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Sign/Magnitude Numbers</a:t>
            </a:r>
          </a:p>
        </p:txBody>
      </p:sp>
    </p:spTree>
    <p:extLst>
      <p:ext uri="{BB962C8B-B14F-4D97-AF65-F5344CB8AC3E}">
        <p14:creationId xmlns:p14="http://schemas.microsoft.com/office/powerpoint/2010/main" val="7546080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144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1 sign bit, </a:t>
            </a:r>
            <a:r>
              <a:rPr lang="en-US" sz="2800" i="1" dirty="0">
                <a:latin typeface="Times New Roman" pitchFamily="18" charset="0"/>
              </a:rPr>
              <a:t>N</a:t>
            </a:r>
            <a:r>
              <a:rPr lang="en-US" sz="2800" b="1" dirty="0">
                <a:latin typeface="Times New Roman" pitchFamily="18" charset="0"/>
              </a:rPr>
              <a:t>-</a:t>
            </a:r>
            <a:r>
              <a:rPr lang="en-US" sz="2800" dirty="0">
                <a:latin typeface="Times New Roman" pitchFamily="18" charset="0"/>
              </a:rPr>
              <a:t>1 magnitude bits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Sign bit is the most significant (left-most) bit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Positive number: sign bit = 0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Negative number: sign bit = 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Example, 4</a:t>
            </a:r>
            <a:r>
              <a:rPr lang="en-US" sz="2800" b="1" dirty="0">
                <a:latin typeface="Times New Roman" pitchFamily="18" charset="0"/>
              </a:rPr>
              <a:t>-</a:t>
            </a:r>
            <a:r>
              <a:rPr lang="en-US" sz="2800" dirty="0">
                <a:latin typeface="Times New Roman" pitchFamily="18" charset="0"/>
              </a:rPr>
              <a:t>bit sign/mag representations of ± 6: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Times New Roman" pitchFamily="18" charset="0"/>
              </a:rPr>
              <a:t>	    +6 = 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0110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Times New Roman" pitchFamily="18" charset="0"/>
              </a:rPr>
              <a:t>          </a:t>
            </a:r>
            <a:r>
              <a:rPr lang="en-US" b="1" dirty="0">
                <a:latin typeface="Times New Roman" pitchFamily="18" charset="0"/>
              </a:rPr>
              <a:t>- </a:t>
            </a:r>
            <a:r>
              <a:rPr lang="en-US" dirty="0">
                <a:latin typeface="Times New Roman" pitchFamily="18" charset="0"/>
              </a:rPr>
              <a:t>6 = 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1110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Range of an </a:t>
            </a:r>
            <a:r>
              <a:rPr lang="en-US" sz="2800" i="1" dirty="0">
                <a:latin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</a:rPr>
              <a:t>-bit sign/magnitude number: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[-(2</a:t>
            </a:r>
            <a:r>
              <a:rPr lang="en-US" b="1" baseline="30000" dirty="0">
                <a:solidFill>
                  <a:schemeClr val="accent1"/>
                </a:solidFill>
                <a:latin typeface="Times New Roman" pitchFamily="18" charset="0"/>
              </a:rPr>
              <a:t>N-1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-1), 2</a:t>
            </a:r>
            <a:r>
              <a:rPr lang="en-US" b="1" baseline="30000" dirty="0">
                <a:solidFill>
                  <a:schemeClr val="accent1"/>
                </a:solidFill>
                <a:latin typeface="Times New Roman" pitchFamily="18" charset="0"/>
              </a:rPr>
              <a:t>N-1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-1]</a:t>
            </a:r>
          </a:p>
        </p:txBody>
      </p:sp>
      <p:graphicFrame>
        <p:nvGraphicFramePr>
          <p:cNvPr id="61447" name="Object 5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65760641"/>
              </p:ext>
            </p:extLst>
          </p:nvPr>
        </p:nvGraphicFramePr>
        <p:xfrm>
          <a:off x="5530850" y="2163762"/>
          <a:ext cx="3536950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0" name="Equation" r:id="rId7" imgW="1625600" imgH="685800" progId="">
                  <p:embed/>
                </p:oleObj>
              </mc:Choice>
              <mc:Fallback>
                <p:oleObj name="Equation" r:id="rId7" imgW="1625600" imgH="68580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0850" y="2163762"/>
                        <a:ext cx="3536950" cy="1493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Sign/Magnitude Numbers</a:t>
            </a:r>
          </a:p>
        </p:txBody>
      </p:sp>
    </p:spTree>
    <p:extLst>
      <p:ext uri="{BB962C8B-B14F-4D97-AF65-F5344CB8AC3E}">
        <p14:creationId xmlns:p14="http://schemas.microsoft.com/office/powerpoint/2010/main" val="82688629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247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Problems: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Times New Roman" pitchFamily="18" charset="0"/>
              </a:rPr>
              <a:t>Addition doesn’t work, for example -6 + 6: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</a:rPr>
              <a:t>              1110                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</a:rPr>
              <a:t>           + 0110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</a:rPr>
              <a:t>            10100 </a:t>
            </a:r>
            <a:r>
              <a:rPr lang="en-US" sz="3200" dirty="0">
                <a:solidFill>
                  <a:schemeClr val="accent2"/>
                </a:solidFill>
                <a:latin typeface="Times New Roman" pitchFamily="18" charset="0"/>
              </a:rPr>
              <a:t>(wrong!)</a:t>
            </a:r>
          </a:p>
          <a:p>
            <a:pPr marL="342900" indent="-342900">
              <a:spcBef>
                <a:spcPct val="20000"/>
              </a:spcBef>
            </a:pPr>
            <a:endParaRPr lang="en-US" sz="1600" dirty="0">
              <a:solidFill>
                <a:schemeClr val="accent2"/>
              </a:solidFill>
              <a:latin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Times New Roman" pitchFamily="18" charset="0"/>
              </a:rPr>
              <a:t>Two representations of 0 (± 0):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</a:rPr>
              <a:t>              1000                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</a:rPr>
              <a:t>              0000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Times New Roman" pitchFamily="18" charset="0"/>
            </a:endParaRPr>
          </a:p>
        </p:txBody>
      </p:sp>
      <p:sp>
        <p:nvSpPr>
          <p:cNvPr id="6247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17526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Sign/Magnitude Numbers</a:t>
            </a:r>
          </a:p>
        </p:txBody>
      </p:sp>
    </p:spTree>
    <p:extLst>
      <p:ext uri="{BB962C8B-B14F-4D97-AF65-F5344CB8AC3E}">
        <p14:creationId xmlns:p14="http://schemas.microsoft.com/office/powerpoint/2010/main" val="51800510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349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Don’t have same problems as sign/magnitude numbers: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Addition works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Single representation for 0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Most Significant bit is the sign bit  0 if positive 1 if negative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For a binary number 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If   A&gt;0 or A=0 then two’s complement representation of A is A  (no change)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 A&lt; 0   then two’s complement of A is 2</a:t>
            </a:r>
            <a:r>
              <a:rPr kumimoji="0" lang="tr-T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A=-6      +6=0110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2</a:t>
            </a:r>
            <a:r>
              <a:rPr kumimoji="0" lang="tr-T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– 0110= 10000-0110 = 1010=-6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Two’s Complement Numbers</a:t>
            </a:r>
          </a:p>
        </p:txBody>
      </p:sp>
    </p:spTree>
    <p:extLst>
      <p:ext uri="{BB962C8B-B14F-4D97-AF65-F5344CB8AC3E}">
        <p14:creationId xmlns:p14="http://schemas.microsoft.com/office/powerpoint/2010/main" val="129143010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9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84805571"/>
              </p:ext>
            </p:extLst>
          </p:nvPr>
        </p:nvGraphicFramePr>
        <p:xfrm>
          <a:off x="2590800" y="1752600"/>
          <a:ext cx="41148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4" name="Equation" r:id="rId7" imgW="1536700" imgH="431800" progId="">
                  <p:embed/>
                </p:oleObj>
              </mc:Choice>
              <mc:Fallback>
                <p:oleObj name="Equation" r:id="rId7" imgW="1536700" imgH="431800" progId="">
                  <p:embed/>
                  <p:pic>
                    <p:nvPicPr>
                      <p:cNvPr id="0" name="Picture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752600"/>
                        <a:ext cx="4114800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451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Times New Roman" pitchFamily="18" charset="0"/>
              </a:rPr>
              <a:t>Msb</a:t>
            </a:r>
            <a:r>
              <a:rPr lang="en-US" sz="3200" dirty="0">
                <a:latin typeface="Times New Roman" pitchFamily="18" charset="0"/>
              </a:rPr>
              <a:t> has value of </a:t>
            </a:r>
            <a:r>
              <a:rPr lang="en-US" sz="3200" b="1" dirty="0">
                <a:latin typeface="Times New Roman" pitchFamily="18" charset="0"/>
              </a:rPr>
              <a:t>-</a:t>
            </a: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i="1" baseline="30000" dirty="0">
                <a:latin typeface="Times New Roman" pitchFamily="18" charset="0"/>
              </a:rPr>
              <a:t>N</a:t>
            </a:r>
            <a:r>
              <a:rPr lang="en-US" sz="3200" baseline="30000" dirty="0">
                <a:latin typeface="Times New Roman" pitchFamily="18" charset="0"/>
              </a:rPr>
              <a:t>-1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Most positive 4-bit number: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Most negative 4-bit number: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The most significant bit still indicates the sign (1 = negative, 0 = positive)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Range of an </a:t>
            </a:r>
            <a:r>
              <a:rPr lang="en-US" sz="3200" i="1" dirty="0">
                <a:latin typeface="Times New Roman" pitchFamily="18" charset="0"/>
              </a:rPr>
              <a:t>N</a:t>
            </a:r>
            <a:r>
              <a:rPr lang="en-US" sz="3200" dirty="0">
                <a:latin typeface="Times New Roman" pitchFamily="18" charset="0"/>
              </a:rPr>
              <a:t>-bit two’s comp number: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Two’s Complement Numbers</a:t>
            </a:r>
          </a:p>
        </p:txBody>
      </p:sp>
    </p:spTree>
    <p:extLst>
      <p:ext uri="{BB962C8B-B14F-4D97-AF65-F5344CB8AC3E}">
        <p14:creationId xmlns:p14="http://schemas.microsoft.com/office/powerpoint/2010/main" val="592867044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9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23269392"/>
              </p:ext>
            </p:extLst>
          </p:nvPr>
        </p:nvGraphicFramePr>
        <p:xfrm>
          <a:off x="2590800" y="1752600"/>
          <a:ext cx="41148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8" name="Equation" r:id="rId7" imgW="1536700" imgH="431800" progId="">
                  <p:embed/>
                </p:oleObj>
              </mc:Choice>
              <mc:Fallback>
                <p:oleObj name="Equation" r:id="rId7" imgW="1536700" imgH="431800" progId="">
                  <p:embed/>
                  <p:pic>
                    <p:nvPicPr>
                      <p:cNvPr id="0" name="Picture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752600"/>
                        <a:ext cx="4114800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451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Times New Roman" pitchFamily="18" charset="0"/>
              </a:rPr>
              <a:t>Msb</a:t>
            </a:r>
            <a:r>
              <a:rPr lang="en-US" sz="3200" dirty="0">
                <a:latin typeface="Times New Roman" pitchFamily="18" charset="0"/>
              </a:rPr>
              <a:t> has value of </a:t>
            </a:r>
            <a:r>
              <a:rPr lang="en-US" sz="3200" b="1" dirty="0">
                <a:latin typeface="Times New Roman" pitchFamily="18" charset="0"/>
              </a:rPr>
              <a:t>-</a:t>
            </a: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i="1" baseline="30000" dirty="0">
                <a:latin typeface="Times New Roman" pitchFamily="18" charset="0"/>
              </a:rPr>
              <a:t>N</a:t>
            </a:r>
            <a:r>
              <a:rPr lang="en-US" sz="3200" baseline="30000" dirty="0">
                <a:latin typeface="Times New Roman" pitchFamily="18" charset="0"/>
              </a:rPr>
              <a:t>-1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Most positive 4-bit number: 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</a:rPr>
              <a:t>0111</a:t>
            </a:r>
            <a:endParaRPr lang="en-US" sz="3200" dirty="0">
              <a:solidFill>
                <a:schemeClr val="accent1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Most negative 4-bit number: 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</a:rPr>
              <a:t>1000</a:t>
            </a:r>
            <a:endParaRPr lang="en-US" sz="3200" dirty="0">
              <a:solidFill>
                <a:schemeClr val="accent1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The most significant bit still indicates the sign (1 = negative, 0 = positive)</a:t>
            </a:r>
          </a:p>
          <a:p>
            <a:pPr marL="342900" lvl="1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Range of an </a:t>
            </a:r>
            <a:r>
              <a:rPr lang="en-US" sz="3200" i="1" dirty="0">
                <a:latin typeface="Times New Roman" pitchFamily="18" charset="0"/>
              </a:rPr>
              <a:t>N</a:t>
            </a:r>
            <a:r>
              <a:rPr lang="en-US" sz="3200" dirty="0">
                <a:latin typeface="Times New Roman" pitchFamily="18" charset="0"/>
              </a:rPr>
              <a:t>-bit two’s comp number:</a:t>
            </a:r>
          </a:p>
          <a:p>
            <a:pPr marL="0" lvl="1">
              <a:spcBef>
                <a:spcPct val="20000"/>
              </a:spcBef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</a:rPr>
              <a:t>                        [-(2</a:t>
            </a:r>
            <a:r>
              <a:rPr lang="en-US" sz="3200" b="1" baseline="30000" dirty="0">
                <a:solidFill>
                  <a:schemeClr val="accent1"/>
                </a:solidFill>
                <a:latin typeface="Times New Roman" pitchFamily="18" charset="0"/>
              </a:rPr>
              <a:t>N-1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</a:rPr>
              <a:t>), 2</a:t>
            </a:r>
            <a:r>
              <a:rPr lang="en-US" sz="3200" b="1" baseline="30000" dirty="0">
                <a:solidFill>
                  <a:schemeClr val="accent1"/>
                </a:solidFill>
                <a:latin typeface="Times New Roman" pitchFamily="18" charset="0"/>
              </a:rPr>
              <a:t>N-1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</a:rPr>
              <a:t>-1]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Two’s Complement Numbers</a:t>
            </a:r>
          </a:p>
        </p:txBody>
      </p:sp>
    </p:spTree>
    <p:extLst>
      <p:ext uri="{BB962C8B-B14F-4D97-AF65-F5344CB8AC3E}">
        <p14:creationId xmlns:p14="http://schemas.microsoft.com/office/powerpoint/2010/main" val="279960614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656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Flip the sign of a two’s complement number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Method: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Times New Roman" pitchFamily="18" charset="0"/>
              </a:rPr>
              <a:t>Invert the bits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Times New Roman" pitchFamily="18" charset="0"/>
              </a:rPr>
              <a:t>Add 1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Example: Flip the sign of 3</a:t>
            </a:r>
            <a:r>
              <a:rPr lang="en-US" sz="3200" baseline="-25000" dirty="0">
                <a:latin typeface="Times New Roman" pitchFamily="18" charset="0"/>
              </a:rPr>
              <a:t>10</a:t>
            </a:r>
            <a:r>
              <a:rPr lang="en-US" sz="3200" dirty="0">
                <a:latin typeface="Times New Roman" pitchFamily="18" charset="0"/>
              </a:rPr>
              <a:t> = 0011</a:t>
            </a:r>
            <a:r>
              <a:rPr lang="en-US" sz="3200" baseline="-25000" dirty="0">
                <a:latin typeface="Times New Roman" pitchFamily="18" charset="0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“Taking the Two’s Complement”</a:t>
            </a:r>
          </a:p>
        </p:txBody>
      </p:sp>
    </p:spTree>
    <p:extLst>
      <p:ext uri="{BB962C8B-B14F-4D97-AF65-F5344CB8AC3E}">
        <p14:creationId xmlns:p14="http://schemas.microsoft.com/office/powerpoint/2010/main" val="1447855401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759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Flip the sign of a two’s complement number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Method: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Times New Roman" pitchFamily="18" charset="0"/>
              </a:rPr>
              <a:t>Invert the bits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Times New Roman" pitchFamily="18" charset="0"/>
              </a:rPr>
              <a:t>Add 1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Example: Flip the sign of 3</a:t>
            </a:r>
            <a:r>
              <a:rPr lang="en-US" sz="3200" baseline="-25000" dirty="0">
                <a:latin typeface="Times New Roman" pitchFamily="18" charset="0"/>
              </a:rPr>
              <a:t>10</a:t>
            </a:r>
            <a:r>
              <a:rPr lang="en-US" sz="3200" dirty="0">
                <a:latin typeface="Times New Roman" pitchFamily="18" charset="0"/>
              </a:rPr>
              <a:t> = 0011</a:t>
            </a:r>
            <a:r>
              <a:rPr lang="en-US" sz="3200" baseline="-25000" dirty="0">
                <a:latin typeface="Times New Roman" pitchFamily="18" charset="0"/>
              </a:rPr>
              <a:t>2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</a:rPr>
              <a:t>1100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</a:rPr>
              <a:t>+    1</a:t>
            </a:r>
          </a:p>
          <a:p>
            <a:pPr marL="1371600" lvl="2" indent="-457200">
              <a:spcBef>
                <a:spcPct val="20000"/>
              </a:spcBef>
            </a:pP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</a:rPr>
              <a:t>      </a:t>
            </a:r>
            <a:r>
              <a:rPr lang="en-US" sz="1000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</a:rPr>
              <a:t>1101 = -3</a:t>
            </a:r>
            <a:r>
              <a:rPr lang="en-US" sz="2400" b="1" baseline="-25000" dirty="0">
                <a:solidFill>
                  <a:schemeClr val="accent2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6759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1981200" y="4724400"/>
            <a:ext cx="9144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“Taking the Two’s Complement”</a:t>
            </a:r>
          </a:p>
        </p:txBody>
      </p:sp>
    </p:spTree>
    <p:extLst>
      <p:ext uri="{BB962C8B-B14F-4D97-AF65-F5344CB8AC3E}">
        <p14:creationId xmlns:p14="http://schemas.microsoft.com/office/powerpoint/2010/main" val="329345222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861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Take the two’s complement of 6</a:t>
            </a:r>
            <a:r>
              <a:rPr lang="en-US" sz="3200" baseline="-25000" dirty="0">
                <a:latin typeface="Times New Roman" pitchFamily="18" charset="0"/>
              </a:rPr>
              <a:t>10</a:t>
            </a:r>
            <a:r>
              <a:rPr lang="en-US" sz="3200" dirty="0">
                <a:latin typeface="Times New Roman" pitchFamily="18" charset="0"/>
              </a:rPr>
              <a:t> = 0110</a:t>
            </a:r>
            <a:r>
              <a:rPr lang="en-US" sz="3200" baseline="-25000" dirty="0">
                <a:latin typeface="Times New Roman" pitchFamily="18" charset="0"/>
              </a:rPr>
              <a:t>2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endParaRPr lang="en-US" sz="2400" dirty="0">
              <a:solidFill>
                <a:schemeClr val="accent2"/>
              </a:solidFill>
              <a:latin typeface="Times New Roman" pitchFamily="18" charset="0"/>
            </a:endParaRP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endParaRPr lang="en-US" sz="2400" dirty="0">
              <a:solidFill>
                <a:schemeClr val="accent2"/>
              </a:solidFill>
              <a:latin typeface="Times New Roman" pitchFamily="18" charset="0"/>
            </a:endParaRPr>
          </a:p>
          <a:p>
            <a:pPr marL="1371600" lvl="2" indent="-457200"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      </a:t>
            </a:r>
            <a:r>
              <a:rPr lang="en-US" sz="100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</a:p>
          <a:p>
            <a:pPr marL="1371600" lvl="2" indent="-457200">
              <a:spcBef>
                <a:spcPct val="20000"/>
              </a:spcBef>
            </a:pPr>
            <a:endParaRPr lang="en-US" sz="2400" dirty="0">
              <a:latin typeface="Times New Roman" pitchFamily="18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What is the decimal value of 1001</a:t>
            </a:r>
            <a:r>
              <a:rPr lang="en-US" sz="3200" baseline="-25000" dirty="0">
                <a:latin typeface="Times New Roman" pitchFamily="18" charset="0"/>
              </a:rPr>
              <a:t>2</a:t>
            </a:r>
            <a:r>
              <a:rPr lang="en-US" sz="3200" dirty="0">
                <a:latin typeface="Times New Roman" pitchFamily="18" charset="0"/>
              </a:rPr>
              <a:t>?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endParaRPr lang="en-US" sz="2400" dirty="0">
              <a:solidFill>
                <a:schemeClr val="accent2"/>
              </a:solidFill>
              <a:latin typeface="Times New Roman" pitchFamily="18" charset="0"/>
            </a:endParaRP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endParaRPr lang="en-US" sz="2400" dirty="0">
              <a:solidFill>
                <a:schemeClr val="accent2"/>
              </a:solidFill>
              <a:latin typeface="Times New Roman" pitchFamily="18" charset="0"/>
            </a:endParaRPr>
          </a:p>
          <a:p>
            <a:pPr marL="1371600" lvl="2" indent="-457200"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      </a:t>
            </a:r>
            <a:r>
              <a:rPr lang="en-US" sz="100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endParaRPr lang="en-US" sz="2400" baseline="-250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Two’s Complement Examples</a:t>
            </a:r>
          </a:p>
        </p:txBody>
      </p:sp>
    </p:spTree>
    <p:extLst>
      <p:ext uri="{BB962C8B-B14F-4D97-AF65-F5344CB8AC3E}">
        <p14:creationId xmlns:p14="http://schemas.microsoft.com/office/powerpoint/2010/main" val="341625534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>
                <a:solidFill>
                  <a:prstClr val="black"/>
                </a:solidFill>
                <a:latin typeface="Times New Roman"/>
                <a:cs typeface="Times New Roman"/>
              </a:rPr>
              <a:t>Computer Engineering Department, Bilkent University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Hardware?</a:t>
            </a:r>
            <a:endParaRPr lang="tr-T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" y="1828800"/>
            <a:ext cx="8153400" cy="4419600"/>
          </a:xfrm>
        </p:spPr>
        <p:txBody>
          <a:bodyPr>
            <a:normAutofit/>
          </a:bodyPr>
          <a:lstStyle/>
          <a:p>
            <a:r>
              <a:rPr lang="en-US" sz="2400" dirty="0"/>
              <a:t>Career in hardware design</a:t>
            </a:r>
          </a:p>
          <a:p>
            <a:pPr lvl="1"/>
            <a:r>
              <a:rPr lang="en-US" sz="2000" dirty="0"/>
              <a:t>Numerous new hardware devices introduced these days: Smartphones, smart homes, wearables, internet of things, drones, VR glasses, …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Good software programmers know about hardware</a:t>
            </a:r>
          </a:p>
          <a:p>
            <a:pPr lvl="1"/>
            <a:r>
              <a:rPr lang="en-US" sz="2000" dirty="0"/>
              <a:t>Anyone can write a web/smartphone app!</a:t>
            </a:r>
          </a:p>
          <a:p>
            <a:pPr lvl="1"/>
            <a:r>
              <a:rPr lang="en-US" sz="2000" dirty="0"/>
              <a:t>Inherent knowledge of computers needed to program efficiently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7940816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963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Take the two’s complement of 6</a:t>
            </a:r>
            <a:r>
              <a:rPr lang="en-US" sz="3200" baseline="-25000" dirty="0">
                <a:latin typeface="Times New Roman" pitchFamily="18" charset="0"/>
              </a:rPr>
              <a:t>10</a:t>
            </a:r>
            <a:r>
              <a:rPr lang="en-US" sz="3200" dirty="0">
                <a:latin typeface="Times New Roman" pitchFamily="18" charset="0"/>
              </a:rPr>
              <a:t> = 0110</a:t>
            </a:r>
            <a:r>
              <a:rPr lang="en-US" sz="3200" baseline="-25000" dirty="0">
                <a:latin typeface="Times New Roman" pitchFamily="18" charset="0"/>
              </a:rPr>
              <a:t>2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1001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+    1</a:t>
            </a:r>
          </a:p>
          <a:p>
            <a:pPr marL="1371600" lvl="2" indent="-457200"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      </a:t>
            </a:r>
            <a:r>
              <a:rPr lang="en-US" sz="100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1010</a:t>
            </a:r>
            <a:r>
              <a:rPr lang="en-US" sz="2400" baseline="-25000" dirty="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 = -6</a:t>
            </a:r>
            <a:r>
              <a:rPr lang="en-US" sz="2400" baseline="-25000" dirty="0">
                <a:solidFill>
                  <a:schemeClr val="accent2"/>
                </a:solidFill>
                <a:latin typeface="Times New Roman" pitchFamily="18" charset="0"/>
              </a:rPr>
              <a:t>10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What is the decimal value of the two’s complement number 1001</a:t>
            </a:r>
            <a:r>
              <a:rPr lang="en-US" sz="3200" baseline="-25000" dirty="0">
                <a:latin typeface="Times New Roman" pitchFamily="18" charset="0"/>
              </a:rPr>
              <a:t>2</a:t>
            </a:r>
            <a:r>
              <a:rPr lang="en-US" sz="3200" dirty="0">
                <a:latin typeface="Times New Roman" pitchFamily="18" charset="0"/>
              </a:rPr>
              <a:t>?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0110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+    1</a:t>
            </a:r>
          </a:p>
          <a:p>
            <a:pPr marL="1371600" lvl="2" indent="-457200"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      </a:t>
            </a:r>
            <a:r>
              <a:rPr lang="en-US" sz="100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0111</a:t>
            </a:r>
            <a:r>
              <a:rPr lang="en-US" sz="2400" baseline="-25000" dirty="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 = 7</a:t>
            </a:r>
            <a:r>
              <a:rPr lang="en-US" sz="2400" baseline="-25000" dirty="0">
                <a:solidFill>
                  <a:schemeClr val="accent2"/>
                </a:solidFill>
                <a:latin typeface="Times New Roman" pitchFamily="18" charset="0"/>
              </a:rPr>
              <a:t>10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, so 1001</a:t>
            </a:r>
            <a:r>
              <a:rPr lang="en-US" sz="2400" baseline="-25000" dirty="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 = -7</a:t>
            </a:r>
            <a:r>
              <a:rPr lang="en-US" sz="2400" baseline="-25000" dirty="0">
                <a:solidFill>
                  <a:schemeClr val="accent2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6963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1981200" y="5638800"/>
            <a:ext cx="914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>
            <a:off x="1981200" y="2667000"/>
            <a:ext cx="914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Two’s Complement Examples</a:t>
            </a:r>
          </a:p>
        </p:txBody>
      </p:sp>
    </p:spTree>
    <p:extLst>
      <p:ext uri="{BB962C8B-B14F-4D97-AF65-F5344CB8AC3E}">
        <p14:creationId xmlns:p14="http://schemas.microsoft.com/office/powerpoint/2010/main" val="1023667101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>
                <a:solidFill>
                  <a:prstClr val="black"/>
                </a:solidFill>
                <a:latin typeface="Times New Roman"/>
                <a:cs typeface="Times New Roman"/>
              </a:rPr>
              <a:t>Computer Engineering Department, Bilkent University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or False</a:t>
            </a:r>
            <a:endParaRPr lang="tr-T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762000" y="1981200"/>
            <a:ext cx="7772400" cy="2209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can take 2s complement of a number as follows: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/>
              <a:t>Examine the bits starting from the LSB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/>
              <a:t>Let k be the index where the first “1” is found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/>
              <a:t>Invert all bits to the left of 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89730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62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01920887"/>
              </p:ext>
            </p:extLst>
          </p:nvPr>
        </p:nvGraphicFramePr>
        <p:xfrm>
          <a:off x="3000375" y="1676400"/>
          <a:ext cx="2333625" cy="211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2" name="VISIO" r:id="rId7" imgW="550770" imgH="502083" progId="">
                  <p:embed/>
                </p:oleObj>
              </mc:Choice>
              <mc:Fallback>
                <p:oleObj name="VISIO" r:id="rId7" imgW="550770" imgH="502083" progId="">
                  <p:embed/>
                  <p:pic>
                    <p:nvPicPr>
                      <p:cNvPr id="0" name="Picture 4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1676400"/>
                        <a:ext cx="2333625" cy="211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19388213"/>
              </p:ext>
            </p:extLst>
          </p:nvPr>
        </p:nvGraphicFramePr>
        <p:xfrm>
          <a:off x="2895600" y="4343400"/>
          <a:ext cx="2409825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3" name="VISIO" r:id="rId9" imgW="550770" imgH="502083" progId="">
                  <p:embed/>
                </p:oleObj>
              </mc:Choice>
              <mc:Fallback>
                <p:oleObj name="VISIO" r:id="rId9" imgW="550770" imgH="502083" progId="">
                  <p:embed/>
                  <p:pic>
                    <p:nvPicPr>
                      <p:cNvPr id="0" name="Picture 4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343400"/>
                        <a:ext cx="2409825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Add 6 + (-6) using two’s complement numbers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1800" dirty="0">
              <a:latin typeface="Times New Roman" pitchFamily="18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Add </a:t>
            </a:r>
            <a:r>
              <a:rPr lang="en-US" sz="3200" b="1" dirty="0">
                <a:latin typeface="Times New Roman" pitchFamily="18" charset="0"/>
              </a:rPr>
              <a:t>-</a:t>
            </a:r>
            <a:r>
              <a:rPr lang="en-US" sz="3200" dirty="0">
                <a:latin typeface="Times New Roman" pitchFamily="18" charset="0"/>
              </a:rPr>
              <a:t>2 + 3 using two’s complement numbers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Two’s Complement Addition</a:t>
            </a:r>
          </a:p>
        </p:txBody>
      </p:sp>
    </p:spTree>
    <p:extLst>
      <p:ext uri="{BB962C8B-B14F-4D97-AF65-F5344CB8AC3E}">
        <p14:creationId xmlns:p14="http://schemas.microsoft.com/office/powerpoint/2010/main" val="82491750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6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36010486"/>
              </p:ext>
            </p:extLst>
          </p:nvPr>
        </p:nvGraphicFramePr>
        <p:xfrm>
          <a:off x="2971800" y="1676400"/>
          <a:ext cx="2333625" cy="211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6" name="VISIO" r:id="rId7" imgW="551688" imgH="501396" progId="">
                  <p:embed/>
                </p:oleObj>
              </mc:Choice>
              <mc:Fallback>
                <p:oleObj name="VISIO" r:id="rId7" imgW="551688" imgH="501396" progId="">
                  <p:embed/>
                  <p:pic>
                    <p:nvPicPr>
                      <p:cNvPr id="0" name="Picture 4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676400"/>
                        <a:ext cx="2333625" cy="211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92709182"/>
              </p:ext>
            </p:extLst>
          </p:nvPr>
        </p:nvGraphicFramePr>
        <p:xfrm>
          <a:off x="2895600" y="4343400"/>
          <a:ext cx="2409825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7" name="VISIO" r:id="rId9" imgW="551688" imgH="501396" progId="">
                  <p:embed/>
                </p:oleObj>
              </mc:Choice>
              <mc:Fallback>
                <p:oleObj name="VISIO" r:id="rId9" imgW="551688" imgH="501396" progId="">
                  <p:embed/>
                  <p:pic>
                    <p:nvPicPr>
                      <p:cNvPr id="0" name="Picture 4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343400"/>
                        <a:ext cx="2409825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Add 6 + (-6) using two’s complement numbers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1800" dirty="0">
              <a:latin typeface="Times New Roman" pitchFamily="18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Add </a:t>
            </a:r>
            <a:r>
              <a:rPr lang="en-US" sz="3200" b="1" dirty="0">
                <a:latin typeface="Times New Roman" pitchFamily="18" charset="0"/>
              </a:rPr>
              <a:t>-</a:t>
            </a:r>
            <a:r>
              <a:rPr lang="en-US" sz="3200" dirty="0">
                <a:latin typeface="Times New Roman" pitchFamily="18" charset="0"/>
              </a:rPr>
              <a:t>2 + 3 using two’s complement numbers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Two’s Complement Addition</a:t>
            </a:r>
          </a:p>
        </p:txBody>
      </p:sp>
    </p:spTree>
    <p:extLst>
      <p:ext uri="{BB962C8B-B14F-4D97-AF65-F5344CB8AC3E}">
        <p14:creationId xmlns:p14="http://schemas.microsoft.com/office/powerpoint/2010/main" val="40883836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/>
              <a:t>Copyright © 2012  Elsevier</a:t>
            </a:r>
            <a:endParaRPr lang="en-GB" sz="1000"/>
          </a:p>
        </p:txBody>
      </p:sp>
      <p:sp>
        <p:nvSpPr>
          <p:cNvPr id="7270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271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en-US" sz="3000" b="1" dirty="0">
                <a:latin typeface="Times New Roman" pitchFamily="18" charset="0"/>
              </a:rPr>
              <a:t>Extend number from </a:t>
            </a:r>
            <a:r>
              <a:rPr lang="en-US" sz="3000" b="1" i="1" dirty="0">
                <a:latin typeface="Times New Roman" pitchFamily="18" charset="0"/>
              </a:rPr>
              <a:t>N</a:t>
            </a:r>
            <a:r>
              <a:rPr lang="en-US" sz="3000" b="1" dirty="0">
                <a:latin typeface="Times New Roman" pitchFamily="18" charset="0"/>
              </a:rPr>
              <a:t> to </a:t>
            </a:r>
            <a:r>
              <a:rPr lang="en-US" sz="3000" b="1" i="1" dirty="0">
                <a:latin typeface="Times New Roman" pitchFamily="18" charset="0"/>
              </a:rPr>
              <a:t>M</a:t>
            </a:r>
            <a:r>
              <a:rPr lang="en-US" sz="3000" b="1" dirty="0">
                <a:latin typeface="Times New Roman" pitchFamily="18" charset="0"/>
              </a:rPr>
              <a:t> bits (</a:t>
            </a:r>
            <a:r>
              <a:rPr lang="en-US" sz="3000" b="1" i="1" dirty="0">
                <a:latin typeface="Times New Roman" pitchFamily="18" charset="0"/>
              </a:rPr>
              <a:t>M</a:t>
            </a:r>
            <a:r>
              <a:rPr lang="en-US" sz="3000" b="1" dirty="0">
                <a:latin typeface="Times New Roman" pitchFamily="18" charset="0"/>
              </a:rPr>
              <a:t> &gt; </a:t>
            </a:r>
            <a:r>
              <a:rPr lang="en-US" sz="3000" b="1" i="1" dirty="0">
                <a:latin typeface="Times New Roman" pitchFamily="18" charset="0"/>
              </a:rPr>
              <a:t>N</a:t>
            </a:r>
            <a:r>
              <a:rPr lang="en-US" sz="3000" b="1" dirty="0">
                <a:latin typeface="Times New Roman" pitchFamily="18" charset="0"/>
              </a:rPr>
              <a:t>) :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</a:rPr>
              <a:t>Sign-extension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</a:rPr>
              <a:t>Zero-extension</a:t>
            </a: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Increasing Bit Width</a:t>
            </a:r>
          </a:p>
        </p:txBody>
      </p:sp>
    </p:spTree>
    <p:extLst>
      <p:ext uri="{BB962C8B-B14F-4D97-AF65-F5344CB8AC3E}">
        <p14:creationId xmlns:p14="http://schemas.microsoft.com/office/powerpoint/2010/main" val="4224192840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373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en-US" sz="3000" dirty="0">
                <a:latin typeface="Times New Roman" pitchFamily="18" charset="0"/>
              </a:rPr>
              <a:t>Sign bit copied to </a:t>
            </a:r>
            <a:r>
              <a:rPr lang="en-US" sz="3000" dirty="0" err="1">
                <a:latin typeface="Times New Roman" pitchFamily="18" charset="0"/>
              </a:rPr>
              <a:t>msb’s</a:t>
            </a:r>
            <a:endParaRPr lang="en-US" sz="3000" dirty="0">
              <a:latin typeface="Times New Roman" pitchFamily="18" charset="0"/>
            </a:endParaRP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en-US" sz="3000" dirty="0">
                <a:latin typeface="Times New Roman" pitchFamily="18" charset="0"/>
              </a:rPr>
              <a:t>Number value is same</a:t>
            </a: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endParaRPr lang="en-US" dirty="0">
              <a:latin typeface="Times New Roman" pitchFamily="18" charset="0"/>
            </a:endParaRP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en-US" sz="3000" b="1" dirty="0">
                <a:latin typeface="Times New Roman" pitchFamily="18" charset="0"/>
              </a:rPr>
              <a:t>Example 1: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4-bit representation of 3 =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0</a:t>
            </a:r>
            <a:r>
              <a:rPr lang="en-US" sz="2400" dirty="0">
                <a:latin typeface="Times New Roman" pitchFamily="18" charset="0"/>
              </a:rPr>
              <a:t>011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8-bit sign-extended value: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0000</a:t>
            </a:r>
            <a:r>
              <a:rPr lang="en-US" sz="2400" dirty="0">
                <a:latin typeface="Times New Roman" pitchFamily="18" charset="0"/>
              </a:rPr>
              <a:t>0011</a:t>
            </a: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en-US" sz="3000" b="1" dirty="0">
                <a:latin typeface="Times New Roman" pitchFamily="18" charset="0"/>
              </a:rPr>
              <a:t>Example 2: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4-bit representation of -5 =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</a:rPr>
              <a:t>011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8-bit sign-extended value: 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1111</a:t>
            </a:r>
            <a:r>
              <a:rPr lang="en-US" sz="2400" dirty="0">
                <a:latin typeface="Times New Roman" pitchFamily="18" charset="0"/>
              </a:rPr>
              <a:t>1011</a:t>
            </a: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Sign-Extension</a:t>
            </a:r>
          </a:p>
        </p:txBody>
      </p:sp>
    </p:spTree>
    <p:extLst>
      <p:ext uri="{BB962C8B-B14F-4D97-AF65-F5344CB8AC3E}">
        <p14:creationId xmlns:p14="http://schemas.microsoft.com/office/powerpoint/2010/main" val="4160044859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475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en-US" sz="3000" dirty="0">
                <a:latin typeface="Times New Roman" pitchFamily="18" charset="0"/>
              </a:rPr>
              <a:t>Zeros copied to </a:t>
            </a:r>
            <a:r>
              <a:rPr lang="en-US" sz="3000" dirty="0" err="1">
                <a:latin typeface="Times New Roman" pitchFamily="18" charset="0"/>
              </a:rPr>
              <a:t>msb’s</a:t>
            </a:r>
            <a:endParaRPr lang="en-US" sz="3000" dirty="0">
              <a:latin typeface="Times New Roman" pitchFamily="18" charset="0"/>
            </a:endParaRP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en-US" sz="3000" dirty="0">
                <a:latin typeface="Times New Roman" pitchFamily="18" charset="0"/>
              </a:rPr>
              <a:t>Value changes for negative numbers</a:t>
            </a: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endParaRPr lang="en-US" dirty="0">
              <a:latin typeface="Times New Roman" pitchFamily="18" charset="0"/>
            </a:endParaRP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en-US" sz="3000" b="1" dirty="0">
                <a:latin typeface="Times New Roman" pitchFamily="18" charset="0"/>
              </a:rPr>
              <a:t>Example 1: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4-bit value =                              0011</a:t>
            </a:r>
            <a:r>
              <a:rPr lang="en-US" sz="2400" baseline="-25000" dirty="0">
                <a:latin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</a:rPr>
              <a:t> = 3</a:t>
            </a:r>
            <a:r>
              <a:rPr lang="en-US" sz="2400" baseline="-25000" dirty="0">
                <a:latin typeface="Times New Roman" pitchFamily="18" charset="0"/>
              </a:rPr>
              <a:t>10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8-bit zero-extended value: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0000</a:t>
            </a:r>
            <a:r>
              <a:rPr lang="en-US" sz="2400" dirty="0">
                <a:latin typeface="Times New Roman" pitchFamily="18" charset="0"/>
              </a:rPr>
              <a:t>0011 = 3</a:t>
            </a:r>
            <a:r>
              <a:rPr lang="en-US" sz="2400" baseline="-25000" dirty="0">
                <a:latin typeface="Times New Roman" pitchFamily="18" charset="0"/>
              </a:rPr>
              <a:t>10</a:t>
            </a: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en-US" sz="3000" b="1" dirty="0">
                <a:latin typeface="Times New Roman" pitchFamily="18" charset="0"/>
              </a:rPr>
              <a:t>Example 2: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4-bit value =                              1011 = -5</a:t>
            </a:r>
            <a:r>
              <a:rPr lang="en-US" sz="2400" baseline="-25000" dirty="0">
                <a:latin typeface="Times New Roman" pitchFamily="18" charset="0"/>
              </a:rPr>
              <a:t>10</a:t>
            </a:r>
            <a:endParaRPr lang="en-US" sz="2400" dirty="0">
              <a:latin typeface="Times New Roman" pitchFamily="18" charset="0"/>
            </a:endParaRP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8-bit zero-extended value: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0000</a:t>
            </a:r>
            <a:r>
              <a:rPr lang="en-US" sz="2400" dirty="0">
                <a:latin typeface="Times New Roman" pitchFamily="18" charset="0"/>
              </a:rPr>
              <a:t>1011 = 11</a:t>
            </a:r>
            <a:r>
              <a:rPr lang="en-US" sz="2400" baseline="-25000" dirty="0">
                <a:latin typeface="Times New Roman" pitchFamily="18" charset="0"/>
              </a:rPr>
              <a:t>10</a:t>
            </a:r>
            <a:endParaRPr lang="en-US" sz="2400" dirty="0">
              <a:latin typeface="Times New Roman" pitchFamily="18" charset="0"/>
            </a:endParaRP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Zero-Extension</a:t>
            </a:r>
          </a:p>
        </p:txBody>
      </p:sp>
    </p:spTree>
    <p:extLst>
      <p:ext uri="{BB962C8B-B14F-4D97-AF65-F5344CB8AC3E}">
        <p14:creationId xmlns:p14="http://schemas.microsoft.com/office/powerpoint/2010/main" val="1958698572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82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94839999"/>
              </p:ext>
            </p:extLst>
          </p:nvPr>
        </p:nvGraphicFramePr>
        <p:xfrm>
          <a:off x="609600" y="3845753"/>
          <a:ext cx="8610600" cy="202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1" name="VISIO" r:id="rId8" imgW="5744386" imgH="1346412" progId="">
                  <p:embed/>
                </p:oleObj>
              </mc:Choice>
              <mc:Fallback>
                <p:oleObj name="VISIO" r:id="rId8" imgW="5744386" imgH="1346412" progId="">
                  <p:embed/>
                  <p:pic>
                    <p:nvPicPr>
                      <p:cNvPr id="0" name="Picture 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45753"/>
                        <a:ext cx="8610600" cy="20200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94" name="Group 102"/>
          <p:cNvGraphicFramePr>
            <a:graphicFrameLocks noGrp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70955809"/>
              </p:ext>
            </p:extLst>
          </p:nvPr>
        </p:nvGraphicFramePr>
        <p:xfrm>
          <a:off x="1981200" y="1219200"/>
          <a:ext cx="4876800" cy="1646239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Number System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Range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Unsigned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[0, 2</a:t>
                      </a:r>
                      <a:r>
                        <a:rPr kumimoji="0" lang="en-US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1]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Sign/Magnitude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[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(2</a:t>
                      </a:r>
                      <a:r>
                        <a:rPr kumimoji="0" lang="en-US" sz="20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1), 2</a:t>
                      </a:r>
                      <a:r>
                        <a:rPr kumimoji="0" lang="en-US" sz="20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1]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Two’s Complement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[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, 2</a:t>
                      </a:r>
                      <a:r>
                        <a:rPr kumimoji="0" lang="en-US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1]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5780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5800" name="Text Box 10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52600" y="3124200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For example, 4-bit representation: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Number System Comparison</a:t>
            </a:r>
          </a:p>
        </p:txBody>
      </p:sp>
    </p:spTree>
    <p:extLst>
      <p:ext uri="{BB962C8B-B14F-4D97-AF65-F5344CB8AC3E}">
        <p14:creationId xmlns:p14="http://schemas.microsoft.com/office/powerpoint/2010/main" val="282515410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b="1" dirty="0"/>
              <a:t>Perform logic functions: </a:t>
            </a:r>
          </a:p>
          <a:p>
            <a:pPr lvl="1" eaLnBrk="1" hangingPunct="1"/>
            <a:r>
              <a:rPr lang="en-US" dirty="0"/>
              <a:t>inversion (NOT), AND, OR, NAND, NOR, etc.</a:t>
            </a:r>
          </a:p>
          <a:p>
            <a:pPr eaLnBrk="1" hangingPunct="1"/>
            <a:r>
              <a:rPr lang="en-US" b="1" dirty="0"/>
              <a:t>Single-input: </a:t>
            </a:r>
          </a:p>
          <a:p>
            <a:pPr lvl="1" eaLnBrk="1" hangingPunct="1"/>
            <a:r>
              <a:rPr lang="en-US" dirty="0"/>
              <a:t>NOT gate, buffer</a:t>
            </a:r>
          </a:p>
          <a:p>
            <a:pPr eaLnBrk="1" hangingPunct="1"/>
            <a:r>
              <a:rPr lang="en-US" b="1" dirty="0"/>
              <a:t>Two-input: </a:t>
            </a:r>
          </a:p>
          <a:p>
            <a:pPr lvl="1" eaLnBrk="1" hangingPunct="1"/>
            <a:r>
              <a:rPr lang="en-US" dirty="0"/>
              <a:t>AND, OR, XOR, NAND, NOR, XNOR</a:t>
            </a:r>
          </a:p>
          <a:p>
            <a:pPr eaLnBrk="1" hangingPunct="1"/>
            <a:r>
              <a:rPr lang="en-US" b="1" dirty="0"/>
              <a:t>Multiple-input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Logic Gates</a:t>
            </a:r>
          </a:p>
        </p:txBody>
      </p:sp>
    </p:spTree>
    <p:extLst>
      <p:ext uri="{BB962C8B-B14F-4D97-AF65-F5344CB8AC3E}">
        <p14:creationId xmlns:p14="http://schemas.microsoft.com/office/powerpoint/2010/main" val="27063568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4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69874656"/>
              </p:ext>
            </p:extLst>
          </p:nvPr>
        </p:nvGraphicFramePr>
        <p:xfrm>
          <a:off x="1943100" y="1365250"/>
          <a:ext cx="2641600" cy="366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0" name="VISIO" r:id="rId7" imgW="885960" imgH="1228680" progId="">
                  <p:embed/>
                </p:oleObj>
              </mc:Choice>
              <mc:Fallback>
                <p:oleObj name="VISIO" r:id="rId7" imgW="885960" imgH="1228680" progId="">
                  <p:embed/>
                  <p:pic>
                    <p:nvPicPr>
                      <p:cNvPr id="0" name="Picture 4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1365250"/>
                        <a:ext cx="2641600" cy="366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08057419"/>
              </p:ext>
            </p:extLst>
          </p:nvPr>
        </p:nvGraphicFramePr>
        <p:xfrm>
          <a:off x="5316538" y="1447800"/>
          <a:ext cx="2535237" cy="351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1" name="VISIO" r:id="rId9" imgW="885960" imgH="1228680" progId="">
                  <p:embed/>
                </p:oleObj>
              </mc:Choice>
              <mc:Fallback>
                <p:oleObj name="VISIO" r:id="rId9" imgW="885960" imgH="1228680" progId="">
                  <p:embed/>
                  <p:pic>
                    <p:nvPicPr>
                      <p:cNvPr id="0" name="Picture 4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538" y="1447800"/>
                        <a:ext cx="2535237" cy="351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Single-Input Logic Gates</a:t>
            </a:r>
          </a:p>
        </p:txBody>
      </p:sp>
    </p:spTree>
    <p:extLst>
      <p:ext uri="{BB962C8B-B14F-4D97-AF65-F5344CB8AC3E}">
        <p14:creationId xmlns:p14="http://schemas.microsoft.com/office/powerpoint/2010/main" val="284473746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>
                <a:solidFill>
                  <a:prstClr val="black"/>
                </a:solidFill>
                <a:latin typeface="Times New Roman"/>
                <a:cs typeface="Times New Roman"/>
              </a:rPr>
              <a:t>Computer Engineering Department, Bilkent University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&amp; Hardware Co-Design</a:t>
            </a:r>
            <a:endParaRPr lang="tr-T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8229600" cy="55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364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4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24423294"/>
              </p:ext>
            </p:extLst>
          </p:nvPr>
        </p:nvGraphicFramePr>
        <p:xfrm>
          <a:off x="1943100" y="1365250"/>
          <a:ext cx="2641600" cy="366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0" name="VISIO" r:id="rId7" imgW="885960" imgH="1228680" progId="">
                  <p:embed/>
                </p:oleObj>
              </mc:Choice>
              <mc:Fallback>
                <p:oleObj name="VISIO" r:id="rId7" imgW="885960" imgH="1228680" progId="">
                  <p:embed/>
                  <p:pic>
                    <p:nvPicPr>
                      <p:cNvPr id="0" name="Picture 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1365250"/>
                        <a:ext cx="2641600" cy="366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46575575"/>
              </p:ext>
            </p:extLst>
          </p:nvPr>
        </p:nvGraphicFramePr>
        <p:xfrm>
          <a:off x="5316538" y="1447800"/>
          <a:ext cx="2535237" cy="351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1" name="VISIO" r:id="rId9" imgW="885960" imgH="1228680" progId="">
                  <p:embed/>
                </p:oleObj>
              </mc:Choice>
              <mc:Fallback>
                <p:oleObj name="VISIO" r:id="rId9" imgW="885960" imgH="1228680" progId="">
                  <p:embed/>
                  <p:pic>
                    <p:nvPicPr>
                      <p:cNvPr id="0" name="Picture 2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538" y="1447800"/>
                        <a:ext cx="2535237" cy="351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Single-Input Logic Gates</a:t>
            </a:r>
          </a:p>
        </p:txBody>
      </p:sp>
    </p:spTree>
    <p:extLst>
      <p:ext uri="{BB962C8B-B14F-4D97-AF65-F5344CB8AC3E}">
        <p14:creationId xmlns:p14="http://schemas.microsoft.com/office/powerpoint/2010/main" val="1937363663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02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2023945"/>
              </p:ext>
            </p:extLst>
          </p:nvPr>
        </p:nvGraphicFramePr>
        <p:xfrm>
          <a:off x="1682750" y="1438275"/>
          <a:ext cx="2301875" cy="378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6" name="VISIO" r:id="rId7" imgW="885960" imgH="1457280" progId="">
                  <p:embed/>
                </p:oleObj>
              </mc:Choice>
              <mc:Fallback>
                <p:oleObj name="VISIO" r:id="rId7" imgW="885960" imgH="1457280" progId="">
                  <p:embed/>
                  <p:pic>
                    <p:nvPicPr>
                      <p:cNvPr id="0" name="Picture 4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1438275"/>
                        <a:ext cx="2301875" cy="378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38282583"/>
              </p:ext>
            </p:extLst>
          </p:nvPr>
        </p:nvGraphicFramePr>
        <p:xfrm>
          <a:off x="5005388" y="1447800"/>
          <a:ext cx="2332037" cy="383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7" name="VISIO" r:id="rId9" imgW="885960" imgH="1457280" progId="">
                  <p:embed/>
                </p:oleObj>
              </mc:Choice>
              <mc:Fallback>
                <p:oleObj name="VISIO" r:id="rId9" imgW="885960" imgH="1457280" progId="">
                  <p:embed/>
                  <p:pic>
                    <p:nvPicPr>
                      <p:cNvPr id="0" name="Picture 4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88" y="1447800"/>
                        <a:ext cx="2332037" cy="383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0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Two-Input Logic Gates</a:t>
            </a:r>
          </a:p>
        </p:txBody>
      </p:sp>
    </p:spTree>
    <p:extLst>
      <p:ext uri="{BB962C8B-B14F-4D97-AF65-F5344CB8AC3E}">
        <p14:creationId xmlns:p14="http://schemas.microsoft.com/office/powerpoint/2010/main" val="2447396854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02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63158048"/>
              </p:ext>
            </p:extLst>
          </p:nvPr>
        </p:nvGraphicFramePr>
        <p:xfrm>
          <a:off x="1682750" y="1438275"/>
          <a:ext cx="2301875" cy="378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4" name="VISIO" r:id="rId7" imgW="885960" imgH="1457280" progId="">
                  <p:embed/>
                </p:oleObj>
              </mc:Choice>
              <mc:Fallback>
                <p:oleObj name="VISIO" r:id="rId7" imgW="885960" imgH="1457280" progId="">
                  <p:embed/>
                  <p:pic>
                    <p:nvPicPr>
                      <p:cNvPr id="0" name="Picture 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1438275"/>
                        <a:ext cx="2301875" cy="378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48940321"/>
              </p:ext>
            </p:extLst>
          </p:nvPr>
        </p:nvGraphicFramePr>
        <p:xfrm>
          <a:off x="5005388" y="1447800"/>
          <a:ext cx="2332037" cy="383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5" name="VISIO" r:id="rId9" imgW="885960" imgH="1457280" progId="">
                  <p:embed/>
                </p:oleObj>
              </mc:Choice>
              <mc:Fallback>
                <p:oleObj name="VISIO" r:id="rId9" imgW="885960" imgH="1457280" progId="">
                  <p:embed/>
                  <p:pic>
                    <p:nvPicPr>
                      <p:cNvPr id="0" name="Picture 2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88" y="1447800"/>
                        <a:ext cx="2332037" cy="383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0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Two-Input Logic Gates</a:t>
            </a:r>
          </a:p>
        </p:txBody>
      </p:sp>
    </p:spTree>
    <p:extLst>
      <p:ext uri="{BB962C8B-B14F-4D97-AF65-F5344CB8AC3E}">
        <p14:creationId xmlns:p14="http://schemas.microsoft.com/office/powerpoint/2010/main" val="3552346657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50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57525615"/>
              </p:ext>
            </p:extLst>
          </p:nvPr>
        </p:nvGraphicFramePr>
        <p:xfrm>
          <a:off x="914400" y="1466850"/>
          <a:ext cx="8001000" cy="325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6" name="VISIO" r:id="rId6" imgW="3580920" imgH="1457280" progId="">
                  <p:embed/>
                </p:oleObj>
              </mc:Choice>
              <mc:Fallback>
                <p:oleObj name="VISIO" r:id="rId6" imgW="3580920" imgH="1457280" progId="">
                  <p:embed/>
                  <p:pic>
                    <p:nvPicPr>
                      <p:cNvPr id="0" name="Picture 2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66850"/>
                        <a:ext cx="8001000" cy="325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More Two-Input Logic Gates</a:t>
            </a:r>
          </a:p>
        </p:txBody>
      </p:sp>
    </p:spTree>
    <p:extLst>
      <p:ext uri="{BB962C8B-B14F-4D97-AF65-F5344CB8AC3E}">
        <p14:creationId xmlns:p14="http://schemas.microsoft.com/office/powerpoint/2010/main" val="1039774480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50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20827044"/>
              </p:ext>
            </p:extLst>
          </p:nvPr>
        </p:nvGraphicFramePr>
        <p:xfrm>
          <a:off x="914400" y="1466850"/>
          <a:ext cx="8001000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7" name="VISIO" r:id="rId6" imgW="3584448" imgH="1456944" progId="">
                  <p:embed/>
                </p:oleObj>
              </mc:Choice>
              <mc:Fallback>
                <p:oleObj name="VISIO" r:id="rId6" imgW="3584448" imgH="1456944" progId="">
                  <p:embed/>
                  <p:pic>
                    <p:nvPicPr>
                      <p:cNvPr id="0" name="Picture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66850"/>
                        <a:ext cx="8001000" cy="325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More Two-Input Logic Gates</a:t>
            </a:r>
          </a:p>
        </p:txBody>
      </p:sp>
    </p:spTree>
    <p:extLst>
      <p:ext uri="{BB962C8B-B14F-4D97-AF65-F5344CB8AC3E}">
        <p14:creationId xmlns:p14="http://schemas.microsoft.com/office/powerpoint/2010/main" val="397621591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8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52772920"/>
              </p:ext>
            </p:extLst>
          </p:nvPr>
        </p:nvGraphicFramePr>
        <p:xfrm>
          <a:off x="1531938" y="1219200"/>
          <a:ext cx="2374900" cy="473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02" name="VISIO" r:id="rId7" imgW="961200" imgH="1914480" progId="">
                  <p:embed/>
                </p:oleObj>
              </mc:Choice>
              <mc:Fallback>
                <p:oleObj name="VISIO" r:id="rId7" imgW="961200" imgH="1914480" progId="">
                  <p:embed/>
                  <p:pic>
                    <p:nvPicPr>
                      <p:cNvPr id="0" name="Picture 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1219200"/>
                        <a:ext cx="2374900" cy="473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7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99729498"/>
              </p:ext>
            </p:extLst>
          </p:nvPr>
        </p:nvGraphicFramePr>
        <p:xfrm>
          <a:off x="4724400" y="1143000"/>
          <a:ext cx="2484438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03" name="VISIO" r:id="rId9" imgW="961200" imgH="1914480" progId="">
                  <p:embed/>
                </p:oleObj>
              </mc:Choice>
              <mc:Fallback>
                <p:oleObj name="VISIO" r:id="rId9" imgW="961200" imgH="1914480" progId="">
                  <p:embed/>
                  <p:pic>
                    <p:nvPicPr>
                      <p:cNvPr id="0" name="Picture 2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143000"/>
                        <a:ext cx="2484438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6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Multiple-Input Logic Gates</a:t>
            </a:r>
          </a:p>
        </p:txBody>
      </p:sp>
    </p:spTree>
    <p:extLst>
      <p:ext uri="{BB962C8B-B14F-4D97-AF65-F5344CB8AC3E}">
        <p14:creationId xmlns:p14="http://schemas.microsoft.com/office/powerpoint/2010/main" val="2630051242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8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67714415"/>
              </p:ext>
            </p:extLst>
          </p:nvPr>
        </p:nvGraphicFramePr>
        <p:xfrm>
          <a:off x="1477962" y="1219200"/>
          <a:ext cx="2484438" cy="473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4" name="VISIO" r:id="rId8" imgW="961644" imgH="1914144" progId="">
                  <p:embed/>
                </p:oleObj>
              </mc:Choice>
              <mc:Fallback>
                <p:oleObj name="VISIO" r:id="rId8" imgW="961644" imgH="1914144" progId="">
                  <p:embed/>
                  <p:pic>
                    <p:nvPicPr>
                      <p:cNvPr id="0" name="Picture 4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2" y="1219200"/>
                        <a:ext cx="2484438" cy="473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7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77098683"/>
              </p:ext>
            </p:extLst>
          </p:nvPr>
        </p:nvGraphicFramePr>
        <p:xfrm>
          <a:off x="4724400" y="1143000"/>
          <a:ext cx="2484437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5" name="VISIO" r:id="rId10" imgW="961644" imgH="1914144" progId="">
                  <p:embed/>
                </p:oleObj>
              </mc:Choice>
              <mc:Fallback>
                <p:oleObj name="VISIO" r:id="rId10" imgW="961644" imgH="1914144" progId="">
                  <p:embed/>
                  <p:pic>
                    <p:nvPicPr>
                      <p:cNvPr id="0" name="Picture 4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143000"/>
                        <a:ext cx="2484437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6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84999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362200" y="5943600"/>
            <a:ext cx="4759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dirty="0"/>
              <a:t> Multi-input XOR: Odd parity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Multiple-Input Logic Gates</a:t>
            </a:r>
          </a:p>
        </p:txBody>
      </p:sp>
    </p:spTree>
    <p:extLst>
      <p:ext uri="{BB962C8B-B14F-4D97-AF65-F5344CB8AC3E}">
        <p14:creationId xmlns:p14="http://schemas.microsoft.com/office/powerpoint/2010/main" val="2855846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>
                <a:solidFill>
                  <a:prstClr val="black"/>
                </a:solidFill>
                <a:latin typeface="Times New Roman"/>
                <a:cs typeface="Times New Roman"/>
              </a:rPr>
              <a:t>Computer Engineering Department, Bilkent University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tr-T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How many unique 2-input logic functions can we define?</a:t>
            </a:r>
          </a:p>
          <a:p>
            <a:endParaRPr lang="en-US" dirty="0"/>
          </a:p>
          <a:p>
            <a:r>
              <a:rPr lang="en-US" dirty="0"/>
              <a:t>How many unique k-input logic functions can we define?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7491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/>
              <a:t>Discrete voltages represent 1 and 0</a:t>
            </a:r>
          </a:p>
          <a:p>
            <a:pPr eaLnBrk="1" hangingPunct="1"/>
            <a:r>
              <a:rPr lang="en-US" dirty="0"/>
              <a:t>For example: </a:t>
            </a:r>
          </a:p>
          <a:p>
            <a:pPr lvl="1" eaLnBrk="1" hangingPunct="1"/>
            <a:r>
              <a:rPr lang="en-US" dirty="0"/>
              <a:t>0 = </a:t>
            </a:r>
            <a:r>
              <a:rPr lang="en-US" i="1" dirty="0"/>
              <a:t>ground</a:t>
            </a:r>
            <a:r>
              <a:rPr lang="en-US" dirty="0"/>
              <a:t> (GND) or 0 volts</a:t>
            </a:r>
          </a:p>
          <a:p>
            <a:pPr lvl="1" eaLnBrk="1" hangingPunct="1"/>
            <a:r>
              <a:rPr lang="en-US" dirty="0"/>
              <a:t>1 = </a:t>
            </a:r>
            <a:r>
              <a:rPr lang="en-US" i="1" dirty="0"/>
              <a:t>V</a:t>
            </a:r>
            <a:r>
              <a:rPr lang="en-US" i="1" baseline="-25000" dirty="0"/>
              <a:t>DD</a:t>
            </a:r>
            <a:r>
              <a:rPr lang="en-US" dirty="0"/>
              <a:t> or 5 volts</a:t>
            </a:r>
          </a:p>
          <a:p>
            <a:pPr eaLnBrk="1" hangingPunct="1"/>
            <a:r>
              <a:rPr lang="en-US" dirty="0"/>
              <a:t>What about 4.99 volts?  Is that a 0 or a 1?</a:t>
            </a:r>
          </a:p>
          <a:p>
            <a:pPr eaLnBrk="1" hangingPunct="1"/>
            <a:r>
              <a:rPr lang="en-US" dirty="0"/>
              <a:t>What about 3.2 volts?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Logic Levels</a:t>
            </a:r>
          </a:p>
        </p:txBody>
      </p:sp>
    </p:spTree>
    <p:extLst>
      <p:ext uri="{BB962C8B-B14F-4D97-AF65-F5344CB8AC3E}">
        <p14:creationId xmlns:p14="http://schemas.microsoft.com/office/powerpoint/2010/main" val="11844388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7467600" cy="4953000"/>
          </a:xfrm>
        </p:spPr>
        <p:txBody>
          <a:bodyPr/>
          <a:lstStyle/>
          <a:p>
            <a:pPr eaLnBrk="1" hangingPunct="1"/>
            <a:r>
              <a:rPr lang="en-US" i="1" dirty="0"/>
              <a:t>Range</a:t>
            </a:r>
            <a:r>
              <a:rPr lang="en-US" dirty="0"/>
              <a:t> of voltages for 1 and 0</a:t>
            </a:r>
          </a:p>
          <a:p>
            <a:pPr eaLnBrk="1" hangingPunct="1"/>
            <a:r>
              <a:rPr lang="en-US" dirty="0"/>
              <a:t>Different ranges for inputs and outputs to allow for </a:t>
            </a:r>
            <a:r>
              <a:rPr lang="en-US" i="1" dirty="0"/>
              <a:t>noise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Logic Levels</a:t>
            </a:r>
          </a:p>
        </p:txBody>
      </p:sp>
    </p:spTree>
    <p:extLst>
      <p:ext uri="{BB962C8B-B14F-4D97-AF65-F5344CB8AC3E}">
        <p14:creationId xmlns:p14="http://schemas.microsoft.com/office/powerpoint/2010/main" val="348085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0"/>
            <a:ext cx="754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/>
              <a:t>Digital Design and Computer Architecture</a:t>
            </a:r>
            <a:r>
              <a:rPr lang="en-US" sz="2600" b="1" dirty="0"/>
              <a:t>, 2</a:t>
            </a:r>
            <a:r>
              <a:rPr lang="en-US" sz="2600" b="1" baseline="30000" dirty="0"/>
              <a:t>nd</a:t>
            </a:r>
            <a:r>
              <a:rPr lang="en-US" sz="2600" b="1" dirty="0"/>
              <a:t> Edition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Chapter 1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2778443"/>
            <a:ext cx="7696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27695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David Money Harris and Sarah L. Harris</a:t>
            </a:r>
          </a:p>
        </p:txBody>
      </p:sp>
    </p:spTree>
    <p:extLst>
      <p:ext uri="{BB962C8B-B14F-4D97-AF65-F5344CB8AC3E}">
        <p14:creationId xmlns:p14="http://schemas.microsoft.com/office/powerpoint/2010/main" val="5346818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What is Noise?</a:t>
            </a:r>
          </a:p>
        </p:txBody>
      </p:sp>
    </p:spTree>
    <p:extLst>
      <p:ext uri="{BB962C8B-B14F-4D97-AF65-F5344CB8AC3E}">
        <p14:creationId xmlns:p14="http://schemas.microsoft.com/office/powerpoint/2010/main" val="30555589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467600" cy="4953000"/>
          </a:xfrm>
        </p:spPr>
        <p:txBody>
          <a:bodyPr/>
          <a:lstStyle/>
          <a:p>
            <a:pPr eaLnBrk="1" hangingPunct="1"/>
            <a:r>
              <a:rPr lang="en-US" b="1" dirty="0"/>
              <a:t>Anything that degrades the signal</a:t>
            </a:r>
          </a:p>
          <a:p>
            <a:pPr lvl="1" eaLnBrk="1" hangingPunct="1"/>
            <a:r>
              <a:rPr lang="en-US" dirty="0"/>
              <a:t>E.g., resistance, power supply noise, coupling to neighboring wires, etc.</a:t>
            </a:r>
          </a:p>
          <a:p>
            <a:pPr eaLnBrk="1" hangingPunct="1"/>
            <a:r>
              <a:rPr lang="en-US" b="1" dirty="0"/>
              <a:t>Example:</a:t>
            </a:r>
            <a:r>
              <a:rPr lang="en-US" dirty="0"/>
              <a:t> a gate (driver) outputs 5 V but, because of resistance in a long wire, receiver gets 4.5 V</a:t>
            </a:r>
          </a:p>
        </p:txBody>
      </p:sp>
      <p:graphicFrame>
        <p:nvGraphicFramePr>
          <p:cNvPr id="89094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12474712"/>
              </p:ext>
            </p:extLst>
          </p:nvPr>
        </p:nvGraphicFramePr>
        <p:xfrm>
          <a:off x="1828800" y="4572000"/>
          <a:ext cx="5029200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7" name="VISIO" r:id="rId6" imgW="1978401" imgH="705263" progId="">
                  <p:embed/>
                </p:oleObj>
              </mc:Choice>
              <mc:Fallback>
                <p:oleObj name="VISIO" r:id="rId6" imgW="1978401" imgH="705263" progId="">
                  <p:embed/>
                  <p:pic>
                    <p:nvPicPr>
                      <p:cNvPr id="0" name="Picture 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572000"/>
                        <a:ext cx="5029200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What is Noise?</a:t>
            </a:r>
          </a:p>
        </p:txBody>
      </p:sp>
    </p:spTree>
    <p:extLst>
      <p:ext uri="{BB962C8B-B14F-4D97-AF65-F5344CB8AC3E}">
        <p14:creationId xmlns:p14="http://schemas.microsoft.com/office/powerpoint/2010/main" val="3427721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7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7467600" cy="4953000"/>
          </a:xfrm>
        </p:spPr>
        <p:txBody>
          <a:bodyPr/>
          <a:lstStyle/>
          <a:p>
            <a:pPr eaLnBrk="1" hangingPunct="1"/>
            <a:r>
              <a:rPr lang="en-US" dirty="0"/>
              <a:t>With logically valid inputs, every circuit element must produce logically valid outputs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Use limited ranges of voltages to represent discrete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The Static Discipline</a:t>
            </a:r>
          </a:p>
        </p:txBody>
      </p:sp>
    </p:spTree>
    <p:extLst>
      <p:ext uri="{BB962C8B-B14F-4D97-AF65-F5344CB8AC3E}">
        <p14:creationId xmlns:p14="http://schemas.microsoft.com/office/powerpoint/2010/main" val="8250137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43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39987013"/>
              </p:ext>
            </p:extLst>
          </p:nvPr>
        </p:nvGraphicFramePr>
        <p:xfrm>
          <a:off x="2971800" y="865188"/>
          <a:ext cx="419100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2" name="VISIO" r:id="rId8" imgW="1978401" imgH="517498" progId="">
                  <p:embed/>
                </p:oleObj>
              </mc:Choice>
              <mc:Fallback>
                <p:oleObj name="VISIO" r:id="rId8" imgW="1978401" imgH="517498" progId="">
                  <p:embed/>
                  <p:pic>
                    <p:nvPicPr>
                      <p:cNvPr id="0" name="Picture 4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865188"/>
                        <a:ext cx="4191000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4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23603042"/>
              </p:ext>
            </p:extLst>
          </p:nvPr>
        </p:nvGraphicFramePr>
        <p:xfrm>
          <a:off x="1066800" y="1839913"/>
          <a:ext cx="8534400" cy="357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3" name="VISIO" r:id="rId10" imgW="4030077" imgH="1686831" progId="">
                  <p:embed/>
                </p:oleObj>
              </mc:Choice>
              <mc:Fallback>
                <p:oleObj name="VISIO" r:id="rId10" imgW="4030077" imgH="1686831" progId="">
                  <p:embed/>
                  <p:pic>
                    <p:nvPicPr>
                      <p:cNvPr id="0" name="Picture 4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39913"/>
                        <a:ext cx="8534400" cy="357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0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1142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Logic Levels</a:t>
            </a:r>
          </a:p>
        </p:txBody>
      </p:sp>
    </p:spTree>
    <p:extLst>
      <p:ext uri="{BB962C8B-B14F-4D97-AF65-F5344CB8AC3E}">
        <p14:creationId xmlns:p14="http://schemas.microsoft.com/office/powerpoint/2010/main" val="749777272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7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480438"/>
              </p:ext>
            </p:extLst>
          </p:nvPr>
        </p:nvGraphicFramePr>
        <p:xfrm>
          <a:off x="2895600" y="865188"/>
          <a:ext cx="419100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6" name="VISIO" r:id="rId10" imgW="1978401" imgH="517498" progId="">
                  <p:embed/>
                </p:oleObj>
              </mc:Choice>
              <mc:Fallback>
                <p:oleObj name="VISIO" r:id="rId10" imgW="1978401" imgH="517498" progId="">
                  <p:embed/>
                  <p:pic>
                    <p:nvPicPr>
                      <p:cNvPr id="0" name="Picture 4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865188"/>
                        <a:ext cx="4191000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8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12889503"/>
              </p:ext>
            </p:extLst>
          </p:nvPr>
        </p:nvGraphicFramePr>
        <p:xfrm>
          <a:off x="990600" y="1839913"/>
          <a:ext cx="8534400" cy="357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7" name="VISIO" r:id="rId12" imgW="4030077" imgH="1686831" progId="">
                  <p:embed/>
                </p:oleObj>
              </mc:Choice>
              <mc:Fallback>
                <p:oleObj name="VISIO" r:id="rId12" imgW="4030077" imgH="1686831" progId="">
                  <p:embed/>
                  <p:pic>
                    <p:nvPicPr>
                      <p:cNvPr id="0" name="Picture 4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839913"/>
                        <a:ext cx="8534400" cy="357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4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2166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2169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352800" y="5334000"/>
            <a:ext cx="32766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chemeClr val="accent2"/>
                </a:solidFill>
              </a:rPr>
              <a:t>NM</a:t>
            </a:r>
            <a:r>
              <a:rPr lang="en-US" i="1" baseline="-25000" dirty="0">
                <a:solidFill>
                  <a:schemeClr val="accent2"/>
                </a:solidFill>
              </a:rPr>
              <a:t>H</a:t>
            </a:r>
            <a:r>
              <a:rPr lang="en-US" dirty="0">
                <a:solidFill>
                  <a:schemeClr val="accent2"/>
                </a:solidFill>
              </a:rPr>
              <a:t> = </a:t>
            </a:r>
            <a:r>
              <a:rPr lang="en-US" i="1" dirty="0">
                <a:solidFill>
                  <a:schemeClr val="accent2"/>
                </a:solidFill>
              </a:rPr>
              <a:t>V</a:t>
            </a:r>
            <a:r>
              <a:rPr lang="en-US" i="1" baseline="-25000" dirty="0">
                <a:solidFill>
                  <a:schemeClr val="accent2"/>
                </a:solidFill>
              </a:rPr>
              <a:t>OH</a:t>
            </a:r>
            <a:r>
              <a:rPr lang="en-US" dirty="0">
                <a:solidFill>
                  <a:schemeClr val="accent2"/>
                </a:solidFill>
              </a:rPr>
              <a:t> – </a:t>
            </a:r>
            <a:r>
              <a:rPr lang="en-US" i="1" dirty="0">
                <a:solidFill>
                  <a:schemeClr val="accent2"/>
                </a:solidFill>
              </a:rPr>
              <a:t>V</a:t>
            </a:r>
            <a:r>
              <a:rPr lang="en-US" i="1" baseline="-25000" dirty="0">
                <a:solidFill>
                  <a:schemeClr val="accent2"/>
                </a:solidFill>
              </a:rPr>
              <a:t>IH</a:t>
            </a:r>
          </a:p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chemeClr val="accent2"/>
                </a:solidFill>
              </a:rPr>
              <a:t>NM</a:t>
            </a:r>
            <a:r>
              <a:rPr lang="en-US" i="1" baseline="-25000" dirty="0">
                <a:solidFill>
                  <a:schemeClr val="accent2"/>
                </a:solidFill>
              </a:rPr>
              <a:t>L</a:t>
            </a:r>
            <a:r>
              <a:rPr lang="en-US" dirty="0">
                <a:solidFill>
                  <a:schemeClr val="accent2"/>
                </a:solidFill>
              </a:rPr>
              <a:t> =  </a:t>
            </a:r>
            <a:r>
              <a:rPr lang="en-US" i="1" dirty="0">
                <a:solidFill>
                  <a:schemeClr val="accent2"/>
                </a:solidFill>
              </a:rPr>
              <a:t>V</a:t>
            </a:r>
            <a:r>
              <a:rPr lang="en-US" i="1" baseline="-25000" dirty="0">
                <a:solidFill>
                  <a:schemeClr val="accent2"/>
                </a:solidFill>
              </a:rPr>
              <a:t>IL</a:t>
            </a:r>
            <a:r>
              <a:rPr lang="en-US" dirty="0">
                <a:solidFill>
                  <a:schemeClr val="accent2"/>
                </a:solidFill>
              </a:rPr>
              <a:t>  – </a:t>
            </a:r>
            <a:r>
              <a:rPr lang="en-US" i="1" dirty="0">
                <a:solidFill>
                  <a:schemeClr val="accent2"/>
                </a:solidFill>
              </a:rPr>
              <a:t>V</a:t>
            </a:r>
            <a:r>
              <a:rPr lang="en-US" i="1" baseline="-25000" dirty="0">
                <a:solidFill>
                  <a:schemeClr val="accent2"/>
                </a:solidFill>
              </a:rPr>
              <a:t>OL</a:t>
            </a:r>
          </a:p>
        </p:txBody>
      </p:sp>
      <p:sp>
        <p:nvSpPr>
          <p:cNvPr id="92170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276600" y="5334000"/>
            <a:ext cx="3048000" cy="1219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Noise Margins</a:t>
            </a:r>
          </a:p>
        </p:txBody>
      </p:sp>
    </p:spTree>
    <p:extLst>
      <p:ext uri="{BB962C8B-B14F-4D97-AF65-F5344CB8AC3E}">
        <p14:creationId xmlns:p14="http://schemas.microsoft.com/office/powerpoint/2010/main" val="883556805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>
                <a:solidFill>
                  <a:prstClr val="black"/>
                </a:solidFill>
                <a:latin typeface="Times New Roman"/>
                <a:cs typeface="Times New Roman"/>
              </a:rPr>
              <a:t>Computer Engineering Department, Bilkent University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23651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114800"/>
            <a:ext cx="6400800" cy="194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5734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8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38247466"/>
              </p:ext>
            </p:extLst>
          </p:nvPr>
        </p:nvGraphicFramePr>
        <p:xfrm>
          <a:off x="6970713" y="1447800"/>
          <a:ext cx="2173287" cy="381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7" r:id="rId7" imgW="1699200" imgH="2980800" progId="">
                  <p:embed/>
                </p:oleObj>
              </mc:Choice>
              <mc:Fallback>
                <p:oleObj r:id="rId7" imgW="1699200" imgH="2980800" progId="">
                  <p:embed/>
                  <p:pic>
                    <p:nvPicPr>
                      <p:cNvPr id="0" name="Picture 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0713" y="1447800"/>
                        <a:ext cx="2173287" cy="3813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7" name="Rectangle 3"/>
          <p:cNvSpPr>
            <a:spLocks noGrp="1" noChangeArrowheads="1"/>
          </p:cNvSpPr>
          <p:nvPr>
            <p:ph type="body" sz="half" idx="4294967295"/>
            <p:custDataLst>
              <p:tags r:id="rId3"/>
            </p:custDataLst>
          </p:nvPr>
        </p:nvSpPr>
        <p:spPr>
          <a:xfrm>
            <a:off x="914400" y="1219200"/>
            <a:ext cx="6210300" cy="49530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In 1970’s and 1980’s, V</a:t>
            </a:r>
            <a:r>
              <a:rPr lang="en-US" baseline="-25000" dirty="0"/>
              <a:t>DD</a:t>
            </a:r>
            <a:r>
              <a:rPr lang="en-US" dirty="0"/>
              <a:t> = 5 V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V</a:t>
            </a:r>
            <a:r>
              <a:rPr lang="en-US" baseline="-25000" dirty="0"/>
              <a:t>DD</a:t>
            </a:r>
            <a:r>
              <a:rPr lang="en-US" dirty="0"/>
              <a:t> has dropped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Avoid frying tiny transistors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Save power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3.3 V, 2.5 V, 1.8 V, 1.5 V, 1.2 V, 1.0 V, …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Be careful connecting chips with different supply voltages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Chips operate because they contain magic smoke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Proof: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if the magic smoke is let out, the chip stops working</a:t>
            </a:r>
          </a:p>
        </p:txBody>
      </p:sp>
      <p:sp>
        <p:nvSpPr>
          <p:cNvPr id="95239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V</a:t>
            </a:r>
            <a:r>
              <a:rPr lang="en-US" sz="4400" baseline="-25000" dirty="0">
                <a:solidFill>
                  <a:schemeClr val="bg1"/>
                </a:solidFill>
                <a:latin typeface="+mj-lt"/>
              </a:rPr>
              <a:t>DD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Scaling</a:t>
            </a:r>
          </a:p>
        </p:txBody>
      </p:sp>
    </p:spTree>
    <p:extLst>
      <p:ext uri="{BB962C8B-B14F-4D97-AF65-F5344CB8AC3E}">
        <p14:creationId xmlns:p14="http://schemas.microsoft.com/office/powerpoint/2010/main" val="31126975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0041" name="Group 57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5434371"/>
              </p:ext>
            </p:extLst>
          </p:nvPr>
        </p:nvGraphicFramePr>
        <p:xfrm>
          <a:off x="990600" y="1524000"/>
          <a:ext cx="7772400" cy="3200402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Logic Family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V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V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V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V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V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TTL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 (4.75 - 5.25)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CMOS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 (4.5 - 6)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3.84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LVTTL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3.3 (3 - 3.6)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LVCMOS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3.3 (3 - 3.6)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626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626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Logic Family Examples</a:t>
            </a:r>
          </a:p>
        </p:txBody>
      </p:sp>
    </p:spTree>
    <p:extLst>
      <p:ext uri="{BB962C8B-B14F-4D97-AF65-F5344CB8AC3E}">
        <p14:creationId xmlns:p14="http://schemas.microsoft.com/office/powerpoint/2010/main" val="4163199843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7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09547767"/>
              </p:ext>
            </p:extLst>
          </p:nvPr>
        </p:nvGraphicFramePr>
        <p:xfrm>
          <a:off x="2209800" y="3906837"/>
          <a:ext cx="4419600" cy="211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0" name="VISIO" r:id="rId7" imgW="1616610" imgH="772431" progId="">
                  <p:embed/>
                </p:oleObj>
              </mc:Choice>
              <mc:Fallback>
                <p:oleObj name="VISIO" r:id="rId7" imgW="1616610" imgH="772431" progId="">
                  <p:embed/>
                  <p:pic>
                    <p:nvPicPr>
                      <p:cNvPr id="0" name="Picture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906837"/>
                        <a:ext cx="4419600" cy="211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7286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800" dirty="0">
                <a:latin typeface="Times New Roman" pitchFamily="18" charset="0"/>
              </a:rPr>
              <a:t>Logic gates built from transistors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800" dirty="0">
                <a:latin typeface="Times New Roman" pitchFamily="18" charset="0"/>
              </a:rPr>
              <a:t>3-ported voltage-controlled switch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Times New Roman" pitchFamily="18" charset="0"/>
              </a:rPr>
              <a:t>2 ports connected depending on voltage of 3rd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Times New Roman" pitchFamily="18" charset="0"/>
              </a:rPr>
              <a:t>d and s are connected (ON) when g is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Transistors</a:t>
            </a:r>
          </a:p>
        </p:txBody>
      </p:sp>
    </p:spTree>
    <p:extLst>
      <p:ext uri="{BB962C8B-B14F-4D97-AF65-F5344CB8AC3E}">
        <p14:creationId xmlns:p14="http://schemas.microsoft.com/office/powerpoint/2010/main" val="1805765645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8310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371600"/>
            <a:ext cx="4800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Nicknamed “Mayor of Silicon Valley”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Cofounded Fairchild Semiconductor in 1957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Cofounded Intel in 1968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Co-invented the integrated circuit</a:t>
            </a:r>
          </a:p>
        </p:txBody>
      </p:sp>
      <p:pic>
        <p:nvPicPr>
          <p:cNvPr id="98311" name="Picture 9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38" y="1447800"/>
            <a:ext cx="2519362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Robert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Noyce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, 1927-1990</a:t>
            </a:r>
          </a:p>
        </p:txBody>
      </p:sp>
    </p:spTree>
    <p:extLst>
      <p:ext uri="{BB962C8B-B14F-4D97-AF65-F5344CB8AC3E}">
        <p14:creationId xmlns:p14="http://schemas.microsoft.com/office/powerpoint/2010/main" val="404015760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6858" y="13716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b="1" dirty="0"/>
              <a:t>Background</a:t>
            </a:r>
          </a:p>
          <a:p>
            <a:pPr eaLnBrk="1" hangingPunct="1"/>
            <a:r>
              <a:rPr lang="en-US" b="1" dirty="0"/>
              <a:t>The Game Plan</a:t>
            </a:r>
            <a:endParaRPr lang="en-US" dirty="0"/>
          </a:p>
          <a:p>
            <a:pPr eaLnBrk="1" hangingPunct="1"/>
            <a:r>
              <a:rPr lang="en-US" b="1" dirty="0"/>
              <a:t>The Art of Managing Complexity</a:t>
            </a:r>
            <a:endParaRPr lang="en-US" dirty="0"/>
          </a:p>
          <a:p>
            <a:pPr eaLnBrk="1" hangingPunct="1"/>
            <a:r>
              <a:rPr lang="en-US" b="1" dirty="0"/>
              <a:t>The Digital Abstraction</a:t>
            </a:r>
            <a:endParaRPr lang="en-US" dirty="0"/>
          </a:p>
          <a:p>
            <a:pPr eaLnBrk="1" hangingPunct="1"/>
            <a:r>
              <a:rPr lang="en-US" b="1" dirty="0"/>
              <a:t>Number Systems</a:t>
            </a:r>
            <a:endParaRPr lang="en-US" dirty="0"/>
          </a:p>
          <a:p>
            <a:pPr eaLnBrk="1" hangingPunct="1"/>
            <a:r>
              <a:rPr lang="en-US" b="1" dirty="0"/>
              <a:t>Logic Gates</a:t>
            </a:r>
            <a:endParaRPr lang="en-US" dirty="0"/>
          </a:p>
          <a:p>
            <a:pPr eaLnBrk="1" hangingPunct="1"/>
            <a:r>
              <a:rPr lang="en-US" b="1" dirty="0"/>
              <a:t>Logic Levels</a:t>
            </a:r>
            <a:endParaRPr lang="en-US" dirty="0"/>
          </a:p>
          <a:p>
            <a:pPr eaLnBrk="1" hangingPunct="1"/>
            <a:r>
              <a:rPr lang="en-US" b="1" dirty="0"/>
              <a:t>CMOS Transistors</a:t>
            </a:r>
            <a:endParaRPr lang="en-US" dirty="0"/>
          </a:p>
          <a:p>
            <a:pPr eaLnBrk="1" hangingPunct="1"/>
            <a:r>
              <a:rPr lang="en-US" b="1" dirty="0"/>
              <a:t>Power Consumption</a:t>
            </a:r>
            <a:endParaRPr lang="en-US" dirty="0"/>
          </a:p>
          <a:p>
            <a:pPr eaLnBrk="1" hangingPunct="1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Chapter 1 :: Topics</a:t>
            </a:r>
          </a:p>
        </p:txBody>
      </p:sp>
    </p:spTree>
    <p:extLst>
      <p:ext uri="{BB962C8B-B14F-4D97-AF65-F5344CB8AC3E}">
        <p14:creationId xmlns:p14="http://schemas.microsoft.com/office/powerpoint/2010/main" val="7375248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34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87789245"/>
              </p:ext>
            </p:extLst>
          </p:nvPr>
        </p:nvGraphicFramePr>
        <p:xfrm>
          <a:off x="990600" y="3508375"/>
          <a:ext cx="7967662" cy="289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4" name="VISIO" r:id="rId7" imgW="4053840" imgH="1467612" progId="">
                  <p:embed/>
                </p:oleObj>
              </mc:Choice>
              <mc:Fallback>
                <p:oleObj name="VISIO" r:id="rId7" imgW="4053840" imgH="1467612" progId="">
                  <p:embed/>
                  <p:pic>
                    <p:nvPicPr>
                      <p:cNvPr id="0" name="Picture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08375"/>
                        <a:ext cx="7967662" cy="289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933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Transistors built from silicon, a semiconductor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Pure silicon is a poor conductor (no free charges)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Doped silicon is a good conductor (free charges)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n-type (free </a:t>
            </a:r>
            <a:r>
              <a:rPr lang="en-US" sz="2400" i="1" dirty="0">
                <a:latin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</a:rPr>
              <a:t>egative charges, electrons)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p-type (free </a:t>
            </a:r>
            <a:r>
              <a:rPr lang="en-US" sz="2400" i="1" dirty="0">
                <a:latin typeface="Times New Roman" pitchFamily="18" charset="0"/>
              </a:rPr>
              <a:t>p</a:t>
            </a:r>
            <a:r>
              <a:rPr lang="en-US" sz="2400" dirty="0">
                <a:latin typeface="Times New Roman" pitchFamily="18" charset="0"/>
              </a:rPr>
              <a:t>ositive charges, holes)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Silicon</a:t>
            </a:r>
          </a:p>
        </p:txBody>
      </p:sp>
    </p:spTree>
    <p:extLst>
      <p:ext uri="{BB962C8B-B14F-4D97-AF65-F5344CB8AC3E}">
        <p14:creationId xmlns:p14="http://schemas.microsoft.com/office/powerpoint/2010/main" val="2799889755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58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59051784"/>
              </p:ext>
            </p:extLst>
          </p:nvPr>
        </p:nvGraphicFramePr>
        <p:xfrm>
          <a:off x="3657600" y="2895600"/>
          <a:ext cx="6477000" cy="327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8" name="VISIO" r:id="rId7" imgW="3813048" imgH="1929384" progId="">
                  <p:embed/>
                </p:oleObj>
              </mc:Choice>
              <mc:Fallback>
                <p:oleObj name="VISIO" r:id="rId7" imgW="3813048" imgH="1929384" progId="">
                  <p:embed/>
                  <p:pic>
                    <p:nvPicPr>
                      <p:cNvPr id="0" name="Picture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95600"/>
                        <a:ext cx="6477000" cy="327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00359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</a:rPr>
              <a:t>Metal oxide silicon (MOS) transistors: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 err="1">
                <a:latin typeface="Times New Roman" pitchFamily="18" charset="0"/>
              </a:rPr>
              <a:t>Polysilicon</a:t>
            </a:r>
            <a:r>
              <a:rPr lang="en-US" sz="2400" dirty="0">
                <a:latin typeface="Times New Roman" pitchFamily="18" charset="0"/>
              </a:rPr>
              <a:t> (used to be </a:t>
            </a:r>
            <a:r>
              <a:rPr lang="en-US" sz="2400" b="1" dirty="0">
                <a:latin typeface="Times New Roman" pitchFamily="18" charset="0"/>
              </a:rPr>
              <a:t>metal</a:t>
            </a:r>
            <a:r>
              <a:rPr lang="en-US" sz="2400" dirty="0">
                <a:latin typeface="Times New Roman" pitchFamily="18" charset="0"/>
              </a:rPr>
              <a:t>) gate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1" dirty="0">
                <a:latin typeface="Times New Roman" pitchFamily="18" charset="0"/>
              </a:rPr>
              <a:t>Oxide</a:t>
            </a:r>
            <a:r>
              <a:rPr lang="en-US" sz="2400" dirty="0">
                <a:latin typeface="Times New Roman" pitchFamily="18" charset="0"/>
              </a:rPr>
              <a:t> (silicon dioxide) insulator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Doped </a:t>
            </a:r>
            <a:r>
              <a:rPr lang="en-US" sz="2400" b="1" dirty="0">
                <a:latin typeface="Times New Roman" pitchFamily="18" charset="0"/>
              </a:rPr>
              <a:t>silicon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MOS Transistors</a:t>
            </a:r>
          </a:p>
        </p:txBody>
      </p:sp>
    </p:spTree>
    <p:extLst>
      <p:ext uri="{BB962C8B-B14F-4D97-AF65-F5344CB8AC3E}">
        <p14:creationId xmlns:p14="http://schemas.microsoft.com/office/powerpoint/2010/main" val="3998719290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82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00567440"/>
              </p:ext>
            </p:extLst>
          </p:nvPr>
        </p:nvGraphicFramePr>
        <p:xfrm>
          <a:off x="914400" y="3054350"/>
          <a:ext cx="7772400" cy="288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3" name="VISIO" r:id="rId8" imgW="3921692" imgH="1457850" progId="">
                  <p:embed/>
                </p:oleObj>
              </mc:Choice>
              <mc:Fallback>
                <p:oleObj name="VISIO" r:id="rId8" imgW="3921692" imgH="1457850" progId="">
                  <p:embed/>
                  <p:pic>
                    <p:nvPicPr>
                      <p:cNvPr id="0" name="Picture 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54350"/>
                        <a:ext cx="7772400" cy="288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01383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066800"/>
            <a:ext cx="35814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Gate = 0</a:t>
            </a:r>
            <a:r>
              <a:rPr lang="en-US" dirty="0"/>
              <a:t> 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OFF (no connection between source and drain)</a:t>
            </a:r>
          </a:p>
        </p:txBody>
      </p:sp>
      <p:sp>
        <p:nvSpPr>
          <p:cNvPr id="101384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72000" y="1066800"/>
            <a:ext cx="403860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Gate = 1</a:t>
            </a:r>
            <a:r>
              <a:rPr lang="en-US" dirty="0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ON  (channel between source and drain)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Transistors: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nMOS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83743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6172200" cy="4953000"/>
          </a:xfrm>
        </p:spPr>
        <p:txBody>
          <a:bodyPr/>
          <a:lstStyle/>
          <a:p>
            <a:pPr eaLnBrk="1" hangingPunct="1"/>
            <a:r>
              <a:rPr lang="en-US" sz="2400" dirty="0" err="1"/>
              <a:t>pMOS</a:t>
            </a:r>
            <a:r>
              <a:rPr lang="en-US" sz="2400" dirty="0"/>
              <a:t> transistor is opposite</a:t>
            </a:r>
          </a:p>
          <a:p>
            <a:pPr lvl="1" eaLnBrk="1" hangingPunct="1"/>
            <a:r>
              <a:rPr lang="en-US" sz="2000" dirty="0"/>
              <a:t>ON when Gate = 0</a:t>
            </a:r>
          </a:p>
          <a:p>
            <a:pPr lvl="1" eaLnBrk="1" hangingPunct="1"/>
            <a:r>
              <a:rPr lang="en-US" sz="2000" dirty="0"/>
              <a:t>OFF when Gate = 1</a:t>
            </a:r>
          </a:p>
        </p:txBody>
      </p:sp>
      <p:graphicFrame>
        <p:nvGraphicFramePr>
          <p:cNvPr id="102406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17295033"/>
              </p:ext>
            </p:extLst>
          </p:nvPr>
        </p:nvGraphicFramePr>
        <p:xfrm>
          <a:off x="2133600" y="2743200"/>
          <a:ext cx="4191000" cy="356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7" name="VISIO" r:id="rId6" imgW="2005290" imgH="1708604" progId="">
                  <p:embed/>
                </p:oleObj>
              </mc:Choice>
              <mc:Fallback>
                <p:oleObj name="VISIO" r:id="rId6" imgW="2005290" imgH="1708604" progId="">
                  <p:embed/>
                  <p:pic>
                    <p:nvPicPr>
                      <p:cNvPr id="0" name="Picture 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743200"/>
                        <a:ext cx="4191000" cy="356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Transistors: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pMOS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57063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30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88461037"/>
              </p:ext>
            </p:extLst>
          </p:nvPr>
        </p:nvGraphicFramePr>
        <p:xfrm>
          <a:off x="990600" y="1524000"/>
          <a:ext cx="7772400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1" name="VISIO" r:id="rId6" imgW="3170632" imgH="1444111" progId="">
                  <p:embed/>
                </p:oleObj>
              </mc:Choice>
              <mc:Fallback>
                <p:oleObj name="VISIO" r:id="rId6" imgW="3170632" imgH="1444111" progId="">
                  <p:embed/>
                  <p:pic>
                    <p:nvPicPr>
                      <p:cNvPr id="0" name="Picture 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7772400" cy="354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Transistor Function</a:t>
            </a:r>
          </a:p>
        </p:txBody>
      </p:sp>
    </p:spTree>
    <p:extLst>
      <p:ext uri="{BB962C8B-B14F-4D97-AF65-F5344CB8AC3E}">
        <p14:creationId xmlns:p14="http://schemas.microsoft.com/office/powerpoint/2010/main" val="773315410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4" name="Rectangle 5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1143000" y="1219200"/>
            <a:ext cx="8001000" cy="4953000"/>
          </a:xfrm>
        </p:spPr>
        <p:txBody>
          <a:bodyPr/>
          <a:lstStyle/>
          <a:p>
            <a:pPr eaLnBrk="1" hangingPunct="1"/>
            <a:r>
              <a:rPr lang="en-US" b="1" dirty="0" err="1"/>
              <a:t>nMOS</a:t>
            </a:r>
            <a:r>
              <a:rPr lang="en-US" b="1" dirty="0"/>
              <a:t>: </a:t>
            </a:r>
            <a:r>
              <a:rPr lang="en-US" dirty="0"/>
              <a:t>pass good 0’s, so connect source to GND</a:t>
            </a:r>
          </a:p>
          <a:p>
            <a:pPr eaLnBrk="1" hangingPunct="1"/>
            <a:r>
              <a:rPr lang="en-US" b="1" dirty="0" err="1"/>
              <a:t>pMOS</a:t>
            </a:r>
            <a:r>
              <a:rPr lang="en-US" b="1" dirty="0"/>
              <a:t>: </a:t>
            </a:r>
            <a:r>
              <a:rPr lang="en-US" dirty="0"/>
              <a:t>pass good 1’s, so connect source to </a:t>
            </a:r>
            <a:r>
              <a:rPr lang="en-US" i="1" dirty="0"/>
              <a:t>V</a:t>
            </a:r>
            <a:r>
              <a:rPr lang="en-US" i="1" baseline="-25000" dirty="0"/>
              <a:t>DD</a:t>
            </a:r>
          </a:p>
        </p:txBody>
      </p:sp>
      <p:graphicFrame>
        <p:nvGraphicFramePr>
          <p:cNvPr id="104455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75014747"/>
              </p:ext>
            </p:extLst>
          </p:nvPr>
        </p:nvGraphicFramePr>
        <p:xfrm>
          <a:off x="2540794" y="2971800"/>
          <a:ext cx="4062412" cy="348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5" name="VISIO" r:id="rId7" imgW="1572768" imgH="1347216" progId="">
                  <p:embed/>
                </p:oleObj>
              </mc:Choice>
              <mc:Fallback>
                <p:oleObj name="VISIO" r:id="rId7" imgW="1572768" imgH="1347216" progId="">
                  <p:embed/>
                  <p:pic>
                    <p:nvPicPr>
                      <p:cNvPr id="0" name="Picture 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794" y="2971800"/>
                        <a:ext cx="4062412" cy="348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2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Transistor Function</a:t>
            </a:r>
          </a:p>
        </p:txBody>
      </p:sp>
    </p:spTree>
    <p:extLst>
      <p:ext uri="{BB962C8B-B14F-4D97-AF65-F5344CB8AC3E}">
        <p14:creationId xmlns:p14="http://schemas.microsoft.com/office/powerpoint/2010/main" val="726104187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8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1771100"/>
              </p:ext>
            </p:extLst>
          </p:nvPr>
        </p:nvGraphicFramePr>
        <p:xfrm>
          <a:off x="4800600" y="1295400"/>
          <a:ext cx="2151062" cy="283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10" name="VISIO" r:id="rId8" imgW="771144" imgH="1010412" progId="">
                  <p:embed/>
                </p:oleObj>
              </mc:Choice>
              <mc:Fallback>
                <p:oleObj name="VISIO" r:id="rId8" imgW="771144" imgH="1010412" progId="">
                  <p:embed/>
                  <p:pic>
                    <p:nvPicPr>
                      <p:cNvPr id="0" name="Picture 4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295400"/>
                        <a:ext cx="2151062" cy="283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9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89857757"/>
              </p:ext>
            </p:extLst>
          </p:nvPr>
        </p:nvGraphicFramePr>
        <p:xfrm>
          <a:off x="1895475" y="1219200"/>
          <a:ext cx="214312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11" name="VISIO" r:id="rId10" imgW="886968" imgH="1226820" progId="">
                  <p:embed/>
                </p:oleObj>
              </mc:Choice>
              <mc:Fallback>
                <p:oleObj name="VISIO" r:id="rId10" imgW="886968" imgH="1226820" progId="">
                  <p:embed/>
                  <p:pic>
                    <p:nvPicPr>
                      <p:cNvPr id="0" name="Picture 4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1219200"/>
                        <a:ext cx="2143125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330" name="Group 34"/>
          <p:cNvGraphicFramePr>
            <a:graphicFrameLocks noGrp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35252331"/>
              </p:ext>
            </p:extLst>
          </p:nvPr>
        </p:nvGraphicFramePr>
        <p:xfrm>
          <a:off x="2667000" y="4343400"/>
          <a:ext cx="3810000" cy="158115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5476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CMOS Gates: NOT Gate</a:t>
            </a:r>
          </a:p>
        </p:txBody>
      </p:sp>
    </p:spTree>
    <p:extLst>
      <p:ext uri="{BB962C8B-B14F-4D97-AF65-F5344CB8AC3E}">
        <p14:creationId xmlns:p14="http://schemas.microsoft.com/office/powerpoint/2010/main" val="769400388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8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28351012"/>
              </p:ext>
            </p:extLst>
          </p:nvPr>
        </p:nvGraphicFramePr>
        <p:xfrm>
          <a:off x="4800600" y="1295400"/>
          <a:ext cx="2151062" cy="283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4" name="VISIO" r:id="rId8" imgW="771144" imgH="1010412" progId="">
                  <p:embed/>
                </p:oleObj>
              </mc:Choice>
              <mc:Fallback>
                <p:oleObj name="VISIO" r:id="rId8" imgW="771144" imgH="1010412" progId="">
                  <p:embed/>
                  <p:pic>
                    <p:nvPicPr>
                      <p:cNvPr id="0" name="Picture 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295400"/>
                        <a:ext cx="2151062" cy="283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9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63207606"/>
              </p:ext>
            </p:extLst>
          </p:nvPr>
        </p:nvGraphicFramePr>
        <p:xfrm>
          <a:off x="1895475" y="1219200"/>
          <a:ext cx="214312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5" name="VISIO" r:id="rId10" imgW="886968" imgH="1226820" progId="">
                  <p:embed/>
                </p:oleObj>
              </mc:Choice>
              <mc:Fallback>
                <p:oleObj name="VISIO" r:id="rId10" imgW="886968" imgH="1226820" progId="">
                  <p:embed/>
                  <p:pic>
                    <p:nvPicPr>
                      <p:cNvPr id="0" name="Picture 2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1219200"/>
                        <a:ext cx="2143125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330" name="Group 34"/>
          <p:cNvGraphicFramePr>
            <a:graphicFrameLocks noGrp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864673260"/>
              </p:ext>
            </p:extLst>
          </p:nvPr>
        </p:nvGraphicFramePr>
        <p:xfrm>
          <a:off x="2667000" y="4343400"/>
          <a:ext cx="3810000" cy="158115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5476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CMOS Gates: NOT Gate</a:t>
            </a:r>
          </a:p>
        </p:txBody>
      </p:sp>
    </p:spTree>
    <p:extLst>
      <p:ext uri="{BB962C8B-B14F-4D97-AF65-F5344CB8AC3E}">
        <p14:creationId xmlns:p14="http://schemas.microsoft.com/office/powerpoint/2010/main" val="1739043560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>
                <a:solidFill>
                  <a:prstClr val="black"/>
                </a:solidFill>
                <a:latin typeface="Times New Roman"/>
                <a:cs typeface="Times New Roman"/>
              </a:rPr>
              <a:t>Computer Engineering Department, Bilkent University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function of this gate?</a:t>
            </a:r>
            <a:endParaRPr lang="tr-TR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83626191"/>
              </p:ext>
            </p:extLst>
          </p:nvPr>
        </p:nvGraphicFramePr>
        <p:xfrm>
          <a:off x="1524000" y="1676400"/>
          <a:ext cx="5257800" cy="4153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6" name="VISIO" r:id="rId4" imgW="944880" imgH="745236" progId="">
                  <p:embed/>
                </p:oleObj>
              </mc:Choice>
              <mc:Fallback>
                <p:oleObj name="VISIO" r:id="rId4" imgW="944880" imgH="745236" progId="">
                  <p:embed/>
                  <p:pic>
                    <p:nvPicPr>
                      <p:cNvPr id="10855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5257800" cy="4153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99360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50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3714958"/>
              </p:ext>
            </p:extLst>
          </p:nvPr>
        </p:nvGraphicFramePr>
        <p:xfrm>
          <a:off x="4419600" y="1370012"/>
          <a:ext cx="2895600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80" name="VISIO" r:id="rId8" imgW="944880" imgH="745236" progId="">
                  <p:embed/>
                </p:oleObj>
              </mc:Choice>
              <mc:Fallback>
                <p:oleObj name="VISIO" r:id="rId8" imgW="944880" imgH="745236" progId="">
                  <p:embed/>
                  <p:pic>
                    <p:nvPicPr>
                      <p:cNvPr id="0" name="Picture 4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370012"/>
                        <a:ext cx="2895600" cy="228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1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23084006"/>
              </p:ext>
            </p:extLst>
          </p:nvPr>
        </p:nvGraphicFramePr>
        <p:xfrm>
          <a:off x="2147146" y="914400"/>
          <a:ext cx="1967654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81" name="VISIO" r:id="rId10" imgW="896112" imgH="1455420" progId="">
                  <p:embed/>
                </p:oleObj>
              </mc:Choice>
              <mc:Fallback>
                <p:oleObj name="VISIO" r:id="rId10" imgW="896112" imgH="1455420" progId="">
                  <p:embed/>
                  <p:pic>
                    <p:nvPicPr>
                      <p:cNvPr id="0" name="Picture 4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146" y="914400"/>
                        <a:ext cx="1967654" cy="320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9430" name="Group 6"/>
          <p:cNvGraphicFramePr>
            <a:graphicFrameLocks noGrp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28775458"/>
              </p:ext>
            </p:extLst>
          </p:nvPr>
        </p:nvGraphicFramePr>
        <p:xfrm>
          <a:off x="2362200" y="4114800"/>
          <a:ext cx="4800600" cy="228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8548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CMOS Gates: NAND Gate</a:t>
            </a:r>
          </a:p>
        </p:txBody>
      </p:sp>
    </p:spTree>
    <p:extLst>
      <p:ext uri="{BB962C8B-B14F-4D97-AF65-F5344CB8AC3E}">
        <p14:creationId xmlns:p14="http://schemas.microsoft.com/office/powerpoint/2010/main" val="122182718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189037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/>
              <a:t>Purpose of course:</a:t>
            </a:r>
          </a:p>
          <a:p>
            <a:pPr lvl="1" eaLnBrk="1" hangingPunct="1"/>
            <a:r>
              <a:rPr lang="en-US" dirty="0"/>
              <a:t>Understand what’s under the hood of a computer</a:t>
            </a:r>
          </a:p>
          <a:p>
            <a:pPr lvl="1" eaLnBrk="1" hangingPunct="1"/>
            <a:r>
              <a:rPr lang="en-US" dirty="0"/>
              <a:t>Learn the principles of digital design</a:t>
            </a:r>
          </a:p>
          <a:p>
            <a:pPr lvl="1" eaLnBrk="1" hangingPunct="1"/>
            <a:r>
              <a:rPr lang="en-US" dirty="0"/>
              <a:t>Learn to systematically debug increasingly complex designs </a:t>
            </a:r>
          </a:p>
          <a:p>
            <a:pPr lvl="1" eaLnBrk="1" hangingPunct="1"/>
            <a:r>
              <a:rPr lang="en-US" dirty="0"/>
              <a:t>Design and build a microprocessor</a:t>
            </a:r>
          </a:p>
          <a:p>
            <a:pPr lvl="1" eaLnBrk="1" hangingPunct="1"/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The Game Plan</a:t>
            </a:r>
          </a:p>
        </p:txBody>
      </p:sp>
    </p:spTree>
    <p:extLst>
      <p:ext uri="{BB962C8B-B14F-4D97-AF65-F5344CB8AC3E}">
        <p14:creationId xmlns:p14="http://schemas.microsoft.com/office/powerpoint/2010/main" val="6985315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50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84962151"/>
              </p:ext>
            </p:extLst>
          </p:nvPr>
        </p:nvGraphicFramePr>
        <p:xfrm>
          <a:off x="4419600" y="1370012"/>
          <a:ext cx="2895600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8" name="VISIO" r:id="rId8" imgW="944880" imgH="745236" progId="">
                  <p:embed/>
                </p:oleObj>
              </mc:Choice>
              <mc:Fallback>
                <p:oleObj name="VISIO" r:id="rId8" imgW="944880" imgH="745236" progId="">
                  <p:embed/>
                  <p:pic>
                    <p:nvPicPr>
                      <p:cNvPr id="0" name="Picture 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370012"/>
                        <a:ext cx="2895600" cy="228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1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25142185"/>
              </p:ext>
            </p:extLst>
          </p:nvPr>
        </p:nvGraphicFramePr>
        <p:xfrm>
          <a:off x="2147146" y="914400"/>
          <a:ext cx="1967654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9" name="VISIO" r:id="rId10" imgW="896112" imgH="1455420" progId="">
                  <p:embed/>
                </p:oleObj>
              </mc:Choice>
              <mc:Fallback>
                <p:oleObj name="VISIO" r:id="rId10" imgW="896112" imgH="1455420" progId="">
                  <p:embed/>
                  <p:pic>
                    <p:nvPicPr>
                      <p:cNvPr id="0" name="Picture 2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146" y="914400"/>
                        <a:ext cx="1967654" cy="320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9430" name="Group 6"/>
          <p:cNvGraphicFramePr>
            <a:graphicFrameLocks noGrp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812883888"/>
              </p:ext>
            </p:extLst>
          </p:nvPr>
        </p:nvGraphicFramePr>
        <p:xfrm>
          <a:off x="2362200" y="4114800"/>
          <a:ext cx="4800600" cy="228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OFF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OFF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8548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CMOS Gates: NAND Gate</a:t>
            </a:r>
          </a:p>
        </p:txBody>
      </p:sp>
    </p:spTree>
    <p:extLst>
      <p:ext uri="{BB962C8B-B14F-4D97-AF65-F5344CB8AC3E}">
        <p14:creationId xmlns:p14="http://schemas.microsoft.com/office/powerpoint/2010/main" val="3150149693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4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815291"/>
              </p:ext>
            </p:extLst>
          </p:nvPr>
        </p:nvGraphicFramePr>
        <p:xfrm>
          <a:off x="1905000" y="1295400"/>
          <a:ext cx="5380038" cy="441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4" name="VISIO" r:id="rId6" imgW="1572768" imgH="1347216" progId="">
                  <p:embed/>
                </p:oleObj>
              </mc:Choice>
              <mc:Fallback>
                <p:oleObj name="VISIO" r:id="rId6" imgW="1572768" imgH="1347216" progId="">
                  <p:embed/>
                  <p:pic>
                    <p:nvPicPr>
                      <p:cNvPr id="0" name="Picture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295400"/>
                        <a:ext cx="5380038" cy="441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CMOS Gate Structure</a:t>
            </a:r>
          </a:p>
        </p:txBody>
      </p:sp>
    </p:spTree>
    <p:extLst>
      <p:ext uri="{BB962C8B-B14F-4D97-AF65-F5344CB8AC3E}">
        <p14:creationId xmlns:p14="http://schemas.microsoft.com/office/powerpoint/2010/main" val="3475376205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1059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</a:rPr>
              <a:t>How do you build a three-input NOR gate?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NOR Gate</a:t>
            </a:r>
          </a:p>
        </p:txBody>
      </p:sp>
    </p:spTree>
    <p:extLst>
      <p:ext uri="{BB962C8B-B14F-4D97-AF65-F5344CB8AC3E}">
        <p14:creationId xmlns:p14="http://schemas.microsoft.com/office/powerpoint/2010/main" val="225590159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23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0616798"/>
              </p:ext>
            </p:extLst>
          </p:nvPr>
        </p:nvGraphicFramePr>
        <p:xfrm>
          <a:off x="2045780" y="1447800"/>
          <a:ext cx="505244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8" name="VISIO" r:id="rId6" imgW="1256729" imgH="949394" progId="">
                  <p:embed/>
                </p:oleObj>
              </mc:Choice>
              <mc:Fallback>
                <p:oleObj name="VISIO" r:id="rId6" imgW="1256729" imgH="949394" progId="">
                  <p:embed/>
                  <p:pic>
                    <p:nvPicPr>
                      <p:cNvPr id="0" name="Picture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5780" y="1447800"/>
                        <a:ext cx="5052440" cy="381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NOR3 Gate</a:t>
            </a:r>
          </a:p>
        </p:txBody>
      </p:sp>
    </p:spTree>
    <p:extLst>
      <p:ext uri="{BB962C8B-B14F-4D97-AF65-F5344CB8AC3E}">
        <p14:creationId xmlns:p14="http://schemas.microsoft.com/office/powerpoint/2010/main" val="1806740275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1264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</a:rPr>
              <a:t>How do you build a two-input AND gate?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Other CMOS Gates</a:t>
            </a:r>
          </a:p>
        </p:txBody>
      </p:sp>
    </p:spTree>
    <p:extLst>
      <p:ext uri="{BB962C8B-B14F-4D97-AF65-F5344CB8AC3E}">
        <p14:creationId xmlns:p14="http://schemas.microsoft.com/office/powerpoint/2010/main" val="2381185653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7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05216771"/>
              </p:ext>
            </p:extLst>
          </p:nvPr>
        </p:nvGraphicFramePr>
        <p:xfrm>
          <a:off x="2207418" y="1905000"/>
          <a:ext cx="4729163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2" name="VISIO" r:id="rId6" imgW="1228868" imgH="370950" progId="">
                  <p:embed/>
                </p:oleObj>
              </mc:Choice>
              <mc:Fallback>
                <p:oleObj name="VISIO" r:id="rId6" imgW="1228868" imgH="370950" progId="">
                  <p:embed/>
                  <p:pic>
                    <p:nvPicPr>
                      <p:cNvPr id="0" name="Picture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418" y="1905000"/>
                        <a:ext cx="4729163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AND2 Gate</a:t>
            </a:r>
          </a:p>
        </p:txBody>
      </p:sp>
    </p:spTree>
    <p:extLst>
      <p:ext uri="{BB962C8B-B14F-4D97-AF65-F5344CB8AC3E}">
        <p14:creationId xmlns:p14="http://schemas.microsoft.com/office/powerpoint/2010/main" val="407810361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>
                <a:solidFill>
                  <a:prstClr val="black"/>
                </a:solidFill>
                <a:latin typeface="Times New Roman"/>
                <a:cs typeface="Times New Roman"/>
              </a:rPr>
              <a:t>Computer Engineering Department, Bilkent University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function of this gate?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752600"/>
            <a:ext cx="449986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2854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>
                <a:solidFill>
                  <a:prstClr val="black"/>
                </a:solidFill>
                <a:latin typeface="Times New Roman"/>
                <a:cs typeface="Times New Roman"/>
              </a:rPr>
              <a:t>Computer Engineering Department, Bilkent University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function of this gate?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828800"/>
            <a:ext cx="4650465" cy="418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7938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1776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396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dirty="0">
                <a:latin typeface="Times New Roman" pitchFamily="18" charset="0"/>
              </a:rPr>
              <a:t>Cofounded Intel in 1968 with Robert </a:t>
            </a:r>
            <a:r>
              <a:rPr lang="en-US" sz="3000" dirty="0" err="1">
                <a:latin typeface="Times New Roman" pitchFamily="18" charset="0"/>
              </a:rPr>
              <a:t>Noyce</a:t>
            </a:r>
            <a:r>
              <a:rPr lang="en-US" sz="3000" dirty="0">
                <a:latin typeface="Times New Roman" pitchFamily="18" charset="0"/>
              </a:rPr>
              <a:t>.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b="1" dirty="0">
                <a:latin typeface="Times New Roman" pitchFamily="18" charset="0"/>
              </a:rPr>
              <a:t>Moore’s Law:</a:t>
            </a:r>
            <a:r>
              <a:rPr lang="en-US" sz="3000" dirty="0">
                <a:latin typeface="Times New Roman" pitchFamily="18" charset="0"/>
              </a:rPr>
              <a:t> number of transistors on a computer chip doubles every year (observed in 1965)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dirty="0">
                <a:latin typeface="Times New Roman" pitchFamily="18" charset="0"/>
              </a:rPr>
              <a:t>Since 1975, transistor counts have doubled every two years.</a:t>
            </a:r>
          </a:p>
        </p:txBody>
      </p:sp>
      <p:pic>
        <p:nvPicPr>
          <p:cNvPr id="117767" name="Picture 7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76400"/>
            <a:ext cx="301625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Gordon Moore, 1929-</a:t>
            </a:r>
          </a:p>
        </p:txBody>
      </p:sp>
    </p:spTree>
    <p:extLst>
      <p:ext uri="{BB962C8B-B14F-4D97-AF65-F5344CB8AC3E}">
        <p14:creationId xmlns:p14="http://schemas.microsoft.com/office/powerpoint/2010/main" val="1757430761"/>
      </p:ext>
    </p:extLst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Rectangle 4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838200" y="1570037"/>
            <a:ext cx="8229600" cy="4525963"/>
          </a:xfrm>
        </p:spPr>
        <p:txBody>
          <a:bodyPr>
            <a:noAutofit/>
          </a:bodyPr>
          <a:lstStyle/>
          <a:p>
            <a:pPr eaLnBrk="1" hangingPunct="1"/>
            <a:endParaRPr lang="en-US" sz="2200" dirty="0"/>
          </a:p>
          <a:p>
            <a:pPr eaLnBrk="1" hangingPunct="1"/>
            <a:endParaRPr lang="en-US" sz="2200" dirty="0"/>
          </a:p>
          <a:p>
            <a:pPr eaLnBrk="1" hangingPunct="1"/>
            <a:endParaRPr lang="en-US" sz="2200" dirty="0"/>
          </a:p>
          <a:p>
            <a:pPr eaLnBrk="1" hangingPunct="1"/>
            <a:endParaRPr lang="en-US" sz="2200" dirty="0"/>
          </a:p>
          <a:p>
            <a:pPr eaLnBrk="1" hangingPunct="1"/>
            <a:endParaRPr lang="en-US" sz="2200" dirty="0"/>
          </a:p>
          <a:p>
            <a:pPr eaLnBrk="1" hangingPunct="1"/>
            <a:endParaRPr lang="en-US" sz="2200" dirty="0"/>
          </a:p>
          <a:p>
            <a:pPr eaLnBrk="1" hangingPunct="1"/>
            <a:endParaRPr lang="en-US" sz="2200" dirty="0"/>
          </a:p>
          <a:p>
            <a:pPr eaLnBrk="1" hangingPunct="1"/>
            <a:endParaRPr lang="en-US" sz="2200" dirty="0"/>
          </a:p>
          <a:p>
            <a:pPr eaLnBrk="1" hangingPunct="1"/>
            <a:r>
              <a:rPr lang="en-US" sz="2200" i="1" dirty="0"/>
              <a:t>“If the automobile had followed the same development cycle as the computer, a Rolls-Royce would today cost $100, get one million miles to the gallon, and explode once a year . . .” </a:t>
            </a:r>
          </a:p>
          <a:p>
            <a:pPr eaLnBrk="1" hangingPunct="1">
              <a:buFontTx/>
              <a:buNone/>
            </a:pPr>
            <a:r>
              <a:rPr lang="en-US" sz="2200" i="1" dirty="0"/>
              <a:t>					– Robert </a:t>
            </a:r>
            <a:r>
              <a:rPr lang="en-US" sz="2200" i="1" dirty="0" err="1"/>
              <a:t>Cringley</a:t>
            </a:r>
            <a:endParaRPr lang="en-US" sz="2200" dirty="0"/>
          </a:p>
        </p:txBody>
      </p:sp>
      <p:pic>
        <p:nvPicPr>
          <p:cNvPr id="118790" name="Picture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893" y="1066800"/>
            <a:ext cx="6536107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Moore’s Law</a:t>
            </a:r>
          </a:p>
        </p:txBody>
      </p:sp>
    </p:spTree>
    <p:extLst>
      <p:ext uri="{BB962C8B-B14F-4D97-AF65-F5344CB8AC3E}">
        <p14:creationId xmlns:p14="http://schemas.microsoft.com/office/powerpoint/2010/main" val="2413260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C103524819990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28575"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9800</TotalTime>
  <Words>2917</Words>
  <Application>Microsoft Macintosh PowerPoint</Application>
  <PresentationFormat>On-screen Show (4:3)</PresentationFormat>
  <Paragraphs>925</Paragraphs>
  <Slides>104</Slides>
  <Notes>89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104</vt:i4>
      </vt:variant>
    </vt:vector>
  </HeadingPairs>
  <TitlesOfParts>
    <vt:vector size="114" baseType="lpstr">
      <vt:lpstr>Arial</vt:lpstr>
      <vt:lpstr>Calibri</vt:lpstr>
      <vt:lpstr>Times New Roman</vt:lpstr>
      <vt:lpstr>Tw Cen MT</vt:lpstr>
      <vt:lpstr>Wingdings</vt:lpstr>
      <vt:lpstr>Wingdings 2</vt:lpstr>
      <vt:lpstr>Office Theme</vt:lpstr>
      <vt:lpstr>TC103524819990</vt:lpstr>
      <vt:lpstr>VISIO</vt:lpstr>
      <vt:lpstr>Equation</vt:lpstr>
      <vt:lpstr>PowerPoint Presentation</vt:lpstr>
      <vt:lpstr>Course Information</vt:lpstr>
      <vt:lpstr>Course Information</vt:lpstr>
      <vt:lpstr>Course Information</vt:lpstr>
      <vt:lpstr>Why Study Hardware?</vt:lpstr>
      <vt:lpstr>Software &amp; Hardware Co-Design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1.66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True or False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the function of this gate?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the function of this gate?</vt:lpstr>
      <vt:lpstr>What is the function of this gate?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Mustafa Ozdal</cp:lastModifiedBy>
  <cp:revision>108</cp:revision>
  <dcterms:created xsi:type="dcterms:W3CDTF">2012-08-07T04:56:47Z</dcterms:created>
  <dcterms:modified xsi:type="dcterms:W3CDTF">2018-09-26T14:36:04Z</dcterms:modified>
</cp:coreProperties>
</file>