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tags/tag67.xml" ContentType="application/vnd.openxmlformats-officedocument.presentationml.tags+xml"/>
  <Override PartName="/ppt/notesSlides/notesSlide17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9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0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1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2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3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4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6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7.xml" ContentType="application/vnd.openxmlformats-officedocument.presentationml.notesSlide+xml"/>
  <Override PartName="/ppt/tags/tag100.xml" ContentType="application/vnd.openxmlformats-officedocument.presentationml.tags+xml"/>
  <Override PartName="/ppt/notesSlides/notesSlide28.xml" ContentType="application/vnd.openxmlformats-officedocument.presentationml.notesSlide+xml"/>
  <Override PartName="/ppt/tags/tag101.xml" ContentType="application/vnd.openxmlformats-officedocument.presentationml.tags+xml"/>
  <Override PartName="/ppt/notesSlides/notesSlide29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0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1.xml" ContentType="application/vnd.openxmlformats-officedocument.presentationml.notesSlide+xml"/>
  <Override PartName="/ppt/tags/tag107.xml" ContentType="application/vnd.openxmlformats-officedocument.presentationml.tags+xml"/>
  <Override PartName="/ppt/notesSlides/notesSlide32.xml" ContentType="application/vnd.openxmlformats-officedocument.presentationml.notesSlide+xml"/>
  <Override PartName="/ppt/tags/tag108.xml" ContentType="application/vnd.openxmlformats-officedocument.presentationml.tags+xml"/>
  <Override PartName="/ppt/notesSlides/notesSlide33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34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5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6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37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38.xml" ContentType="application/vnd.openxmlformats-officedocument.presentationml.notesSlide+xml"/>
  <Override PartName="/ppt/tags/tag129.xml" ContentType="application/vnd.openxmlformats-officedocument.presentationml.tags+xml"/>
  <Override PartName="/ppt/notesSlides/notesSlide39.xml" ContentType="application/vnd.openxmlformats-officedocument.presentationml.notesSlide+xml"/>
  <Override PartName="/ppt/tags/tag130.xml" ContentType="application/vnd.openxmlformats-officedocument.presentationml.tags+xml"/>
  <Override PartName="/ppt/notesSlides/notesSlide40.xml" ContentType="application/vnd.openxmlformats-officedocument.presentationml.notesSlide+xml"/>
  <Override PartName="/ppt/tags/tag131.xml" ContentType="application/vnd.openxmlformats-officedocument.presentationml.tags+xml"/>
  <Override PartName="/ppt/notesSlides/notesSlide41.xml" ContentType="application/vnd.openxmlformats-officedocument.presentationml.notesSlide+xml"/>
  <Override PartName="/ppt/tags/tag132.xml" ContentType="application/vnd.openxmlformats-officedocument.presentationml.tags+xml"/>
  <Override PartName="/ppt/notesSlides/notesSlide42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3.xml" ContentType="application/vnd.openxmlformats-officedocument.presentationml.notesSlide+xml"/>
  <Override PartName="/ppt/tags/tag141.xml" ContentType="application/vnd.openxmlformats-officedocument.presentationml.tags+xml"/>
  <Override PartName="/ppt/notesSlides/notesSlide44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45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46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47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48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49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50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51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52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53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54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55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56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57.xml" ContentType="application/vnd.openxmlformats-officedocument.presentationml.notesSlide+xml"/>
  <Override PartName="/ppt/tags/tag184.xml" ContentType="application/vnd.openxmlformats-officedocument.presentationml.tags+xml"/>
  <Override PartName="/ppt/notesSlides/notesSlide58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59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60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61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62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63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64.xml" ContentType="application/vnd.openxmlformats-officedocument.presentationml.notesSlide+xml"/>
  <Override PartName="/ppt/tags/tag197.xml" ContentType="application/vnd.openxmlformats-officedocument.presentationml.tags+xml"/>
  <Override PartName="/ppt/notesSlides/notesSlide65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66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67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68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69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70.xml" ContentType="application/vnd.openxmlformats-officedocument.presentationml.notesSlide+xml"/>
  <Override PartName="/ppt/tags/tag214.xml" ContentType="application/vnd.openxmlformats-officedocument.presentationml.tags+xml"/>
  <Override PartName="/ppt/notesSlides/notesSlide71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72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73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74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75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76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77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78.xml" ContentType="application/vnd.openxmlformats-officedocument.presentationml.notesSlide+xml"/>
  <Override PartName="/ppt/tags/tag231.xml" ContentType="application/vnd.openxmlformats-officedocument.presentationml.tags+xml"/>
  <Override PartName="/ppt/notesSlides/notesSlide79.xml" ContentType="application/vnd.openxmlformats-officedocument.presentationml.notesSl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80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8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9"/>
  </p:notesMasterIdLst>
  <p:sldIdLst>
    <p:sldId id="256" r:id="rId3"/>
    <p:sldId id="361" r:id="rId4"/>
    <p:sldId id="362" r:id="rId5"/>
    <p:sldId id="363" r:id="rId6"/>
    <p:sldId id="364" r:id="rId7"/>
    <p:sldId id="365" r:id="rId8"/>
    <p:sldId id="480" r:id="rId9"/>
    <p:sldId id="366" r:id="rId10"/>
    <p:sldId id="367" r:id="rId11"/>
    <p:sldId id="368" r:id="rId12"/>
    <p:sldId id="369" r:id="rId13"/>
    <p:sldId id="443" r:id="rId14"/>
    <p:sldId id="371" r:id="rId15"/>
    <p:sldId id="372" r:id="rId16"/>
    <p:sldId id="457" r:id="rId17"/>
    <p:sldId id="374" r:id="rId18"/>
    <p:sldId id="375" r:id="rId19"/>
    <p:sldId id="458" r:id="rId20"/>
    <p:sldId id="482" r:id="rId21"/>
    <p:sldId id="459" r:id="rId22"/>
    <p:sldId id="483" r:id="rId23"/>
    <p:sldId id="484" r:id="rId24"/>
    <p:sldId id="376" r:id="rId25"/>
    <p:sldId id="377" r:id="rId26"/>
    <p:sldId id="460" r:id="rId27"/>
    <p:sldId id="379" r:id="rId28"/>
    <p:sldId id="444" r:id="rId29"/>
    <p:sldId id="381" r:id="rId30"/>
    <p:sldId id="445" r:id="rId31"/>
    <p:sldId id="383" r:id="rId32"/>
    <p:sldId id="446" r:id="rId33"/>
    <p:sldId id="385" r:id="rId34"/>
    <p:sldId id="447" r:id="rId35"/>
    <p:sldId id="387" r:id="rId36"/>
    <p:sldId id="448" r:id="rId37"/>
    <p:sldId id="388" r:id="rId38"/>
    <p:sldId id="389" r:id="rId39"/>
    <p:sldId id="391" r:id="rId40"/>
    <p:sldId id="449" r:id="rId41"/>
    <p:sldId id="393" r:id="rId42"/>
    <p:sldId id="450" r:id="rId43"/>
    <p:sldId id="461" r:id="rId44"/>
    <p:sldId id="394" r:id="rId45"/>
    <p:sldId id="395" r:id="rId46"/>
    <p:sldId id="396" r:id="rId47"/>
    <p:sldId id="397" r:id="rId48"/>
    <p:sldId id="398" r:id="rId49"/>
    <p:sldId id="399" r:id="rId50"/>
    <p:sldId id="402" r:id="rId51"/>
    <p:sldId id="451" r:id="rId52"/>
    <p:sldId id="452" r:id="rId53"/>
    <p:sldId id="462" r:id="rId54"/>
    <p:sldId id="463" r:id="rId55"/>
    <p:sldId id="464" r:id="rId56"/>
    <p:sldId id="466" r:id="rId57"/>
    <p:sldId id="465" r:id="rId58"/>
    <p:sldId id="403" r:id="rId59"/>
    <p:sldId id="404" r:id="rId60"/>
    <p:sldId id="405" r:id="rId61"/>
    <p:sldId id="453" r:id="rId62"/>
    <p:sldId id="454" r:id="rId63"/>
    <p:sldId id="408" r:id="rId64"/>
    <p:sldId id="409" r:id="rId65"/>
    <p:sldId id="410" r:id="rId66"/>
    <p:sldId id="411" r:id="rId67"/>
    <p:sldId id="412" r:id="rId68"/>
    <p:sldId id="413" r:id="rId69"/>
    <p:sldId id="414" r:id="rId70"/>
    <p:sldId id="415" r:id="rId71"/>
    <p:sldId id="416" r:id="rId72"/>
    <p:sldId id="417" r:id="rId73"/>
    <p:sldId id="418" r:id="rId74"/>
    <p:sldId id="467" r:id="rId75"/>
    <p:sldId id="468" r:id="rId76"/>
    <p:sldId id="419" r:id="rId77"/>
    <p:sldId id="420" r:id="rId78"/>
    <p:sldId id="421" r:id="rId79"/>
    <p:sldId id="424" r:id="rId80"/>
    <p:sldId id="455" r:id="rId81"/>
    <p:sldId id="456" r:id="rId82"/>
    <p:sldId id="425" r:id="rId83"/>
    <p:sldId id="427" r:id="rId84"/>
    <p:sldId id="428" r:id="rId85"/>
    <p:sldId id="469" r:id="rId86"/>
    <p:sldId id="470" r:id="rId87"/>
    <p:sldId id="429" r:id="rId88"/>
    <p:sldId id="430" r:id="rId89"/>
    <p:sldId id="471" r:id="rId90"/>
    <p:sldId id="477" r:id="rId91"/>
    <p:sldId id="478" r:id="rId92"/>
    <p:sldId id="474" r:id="rId93"/>
    <p:sldId id="475" r:id="rId94"/>
    <p:sldId id="476" r:id="rId95"/>
    <p:sldId id="431" r:id="rId96"/>
    <p:sldId id="432" r:id="rId97"/>
    <p:sldId id="479" r:id="rId98"/>
    <p:sldId id="433" r:id="rId99"/>
    <p:sldId id="434" r:id="rId100"/>
    <p:sldId id="435" r:id="rId101"/>
    <p:sldId id="436" r:id="rId102"/>
    <p:sldId id="437" r:id="rId103"/>
    <p:sldId id="438" r:id="rId104"/>
    <p:sldId id="439" r:id="rId105"/>
    <p:sldId id="440" r:id="rId106"/>
    <p:sldId id="441" r:id="rId107"/>
    <p:sldId id="442" r:id="rId10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95747" autoAdjust="0"/>
  </p:normalViewPr>
  <p:slideViewPr>
    <p:cSldViewPr>
      <p:cViewPr varScale="1">
        <p:scale>
          <a:sx n="62" d="100"/>
          <a:sy n="62" d="100"/>
        </p:scale>
        <p:origin x="20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4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4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71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72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3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3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13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9647-BF47-4C08-85D8-20F4CC8944FF}" type="slidenum">
              <a:rPr lang="en-US"/>
              <a:pPr/>
              <a:t>14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9647-BF47-4C08-85D8-20F4CC8944FF}" type="slidenum">
              <a:rPr lang="en-US"/>
              <a:pPr/>
              <a:t>15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775D4-B030-4C40-AC4B-94EF3C37A5AD}" type="slidenum">
              <a:rPr lang="en-US"/>
              <a:pPr/>
              <a:t>16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17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0F679-6A4D-4609-BE32-9BD48A7FABB3}" type="slidenum">
              <a:rPr lang="en-US"/>
              <a:pPr/>
              <a:t>23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24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26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27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F5EE0-56FA-4BE8-8AFE-4060AAC94837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28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29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30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31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32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33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34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35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07401-3CDF-4CAC-B507-A65556E6B569}" type="slidenum">
              <a:rPr lang="en-US"/>
              <a:pPr/>
              <a:t>36</a:t>
            </a:fld>
            <a:endParaRPr lang="en-US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37E0B-3DAB-475B-8FC7-B1D69D97DB55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38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39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40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41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43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57AF8-CBE3-4774-8F45-08852C2DF296}" type="slidenum">
              <a:rPr lang="en-US"/>
              <a:pPr/>
              <a:t>44</a:t>
            </a:fld>
            <a:endParaRPr 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A0E3C-FE7D-46F2-A3FA-F9402B1CFFCF}" type="slidenum">
              <a:rPr lang="en-US"/>
              <a:pPr/>
              <a:t>45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B3656-CEDE-4908-861A-E5D9BC9DCB30}" type="slidenum">
              <a:rPr lang="en-US"/>
              <a:pPr/>
              <a:t>46</a:t>
            </a:fld>
            <a:endParaRPr lang="en-US"/>
          </a:p>
        </p:txBody>
      </p:sp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E26E5-1FF9-4B6E-ABC4-48A24A646364}" type="slidenum">
              <a:rPr lang="en-US"/>
              <a:pPr/>
              <a:t>47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4DF54-CBDA-46DA-89C3-5B1365E808E1}" type="slidenum">
              <a:rPr lang="en-US"/>
              <a:pPr/>
              <a:t>48</a:t>
            </a:fld>
            <a:endParaRPr lang="en-US"/>
          </a:p>
        </p:txBody>
      </p:sp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D87C6-1B3F-4CCB-ACC2-0B5CA304ECE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49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50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51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57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ED704-C661-4772-A638-AF47A6F1FAD0}" type="slidenum">
              <a:rPr lang="en-US"/>
              <a:pPr/>
              <a:t>58</a:t>
            </a:fld>
            <a:endParaRPr lang="en-US"/>
          </a:p>
        </p:txBody>
      </p:sp>
      <p:sp>
        <p:nvSpPr>
          <p:cNvPr id="99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89123-87E4-4C2B-81D5-9EEE6DF63E2D}" type="slidenum">
              <a:rPr lang="en-US"/>
              <a:pPr/>
              <a:t>59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60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61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2BE79-137C-48FC-A69C-42DD13B43902}" type="slidenum">
              <a:rPr lang="en-US"/>
              <a:pPr/>
              <a:t>62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1C689-9B4B-4C58-92C8-6098F7B78CD9}" type="slidenum">
              <a:rPr lang="en-US"/>
              <a:pPr/>
              <a:t>63</a:t>
            </a:fld>
            <a:endParaRPr 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EC506-4CB4-4D2F-AA5C-3B96B8A4D501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A5650-B954-431F-BC9D-AF5C892F4EA4}" type="slidenum">
              <a:rPr lang="en-US"/>
              <a:pPr/>
              <a:t>64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4B1C5-B02C-4267-9730-3C06857664A8}" type="slidenum">
              <a:rPr lang="en-US"/>
              <a:pPr/>
              <a:t>65</a:t>
            </a:fld>
            <a:endParaRPr lang="en-US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00E77-0698-40BD-8209-D26986EB6F56}" type="slidenum">
              <a:rPr lang="en-US"/>
              <a:pPr/>
              <a:t>66</a:t>
            </a:fld>
            <a:endParaRPr lang="en-US"/>
          </a:p>
        </p:txBody>
      </p:sp>
      <p:sp>
        <p:nvSpPr>
          <p:cNvPr id="105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D880-5E42-413F-8304-55CEB24A0ADC}" type="slidenum">
              <a:rPr lang="en-US"/>
              <a:pPr/>
              <a:t>67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BF315-DAD1-4AEC-AFA4-5AD972D61A28}" type="slidenum">
              <a:rPr lang="en-US"/>
              <a:pPr/>
              <a:t>68</a:t>
            </a:fld>
            <a:endParaRPr lang="en-US"/>
          </a:p>
        </p:txBody>
      </p:sp>
      <p:sp>
        <p:nvSpPr>
          <p:cNvPr id="99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69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1DDF-0851-4BDB-816F-D3AD7BFBDC35}" type="slidenum">
              <a:rPr lang="en-US"/>
              <a:pPr/>
              <a:t>70</a:t>
            </a:fld>
            <a:endParaRPr lang="en-US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C3BA6-32FA-4004-987D-6B1385B80AD8}" type="slidenum">
              <a:rPr lang="en-US"/>
              <a:pPr/>
              <a:t>71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A3D7-4C80-4787-A38D-282410CAE6F1}" type="slidenum">
              <a:rPr lang="en-US"/>
              <a:pPr/>
              <a:t>72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9A230-1CEE-4365-98E5-E5D8D1CB7A0D}" type="slidenum">
              <a:rPr lang="en-US"/>
              <a:pPr/>
              <a:t>75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D5204-050E-4BB4-9CAD-069BB89B7376}" type="slidenum">
              <a:rPr lang="en-US"/>
              <a:pPr/>
              <a:t>8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0D040-7A13-4572-BBEB-899D3F78339D}" type="slidenum">
              <a:rPr lang="en-US"/>
              <a:pPr/>
              <a:t>76</a:t>
            </a:fld>
            <a:endParaRPr lang="en-US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6CE4F-088A-4127-841E-97C4EBD66B79}" type="slidenum">
              <a:rPr lang="en-US"/>
              <a:pPr/>
              <a:t>77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78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79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80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47163-3C85-455D-974E-FC7970630275}" type="slidenum">
              <a:rPr lang="en-US"/>
              <a:pPr/>
              <a:t>81</a:t>
            </a:fld>
            <a:endParaRPr lang="en-US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2A010-D8B5-4956-AD77-7CB697F294E6}" type="slidenum">
              <a:rPr lang="en-US"/>
              <a:pPr/>
              <a:t>82</a:t>
            </a:fld>
            <a:endParaRPr lang="en-US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ED2E-1D6C-44A0-85F6-4B7E5EC7291D}" type="slidenum">
              <a:rPr lang="en-US"/>
              <a:pPr/>
              <a:t>83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85811-86C3-430D-A2C0-E389873C63E0}" type="slidenum">
              <a:rPr lang="en-US"/>
              <a:pPr/>
              <a:t>86</a:t>
            </a:fld>
            <a:endParaRPr lang="en-US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9EDCC-B73F-4303-9888-A34FB7DF2A0D}" type="slidenum">
              <a:rPr lang="en-US"/>
              <a:pPr/>
              <a:t>87</a:t>
            </a:fld>
            <a:endParaRPr lang="en-US"/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5B791-7938-4EF5-B09A-81FCA0ECAB92}" type="slidenum">
              <a:rPr lang="en-US"/>
              <a:pPr/>
              <a:t>9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463B4-C7E6-4230-BF4B-6A95DDDD3D17}" type="slidenum">
              <a:rPr lang="en-US"/>
              <a:pPr/>
              <a:t>94</a:t>
            </a:fld>
            <a:endParaRPr 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8E213-DB51-472C-9866-EB9716505CA4}" type="slidenum">
              <a:rPr lang="en-US"/>
              <a:pPr/>
              <a:t>95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706F-ED4F-4262-84D0-62C0EEC2865D}" type="slidenum">
              <a:rPr lang="en-US"/>
              <a:pPr/>
              <a:t>97</a:t>
            </a:fld>
            <a:endParaRPr lang="en-US"/>
          </a:p>
        </p:txBody>
      </p:sp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05186-FCC2-4A2D-A400-07B1D3379528}" type="slidenum">
              <a:rPr lang="en-US"/>
              <a:pPr/>
              <a:t>98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0DA16-AD53-4042-9247-495EB0C84AF1}" type="slidenum">
              <a:rPr lang="en-US"/>
              <a:pPr/>
              <a:t>99</a:t>
            </a:fld>
            <a:endParaRPr lang="en-US"/>
          </a:p>
        </p:txBody>
      </p:sp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252E0-C543-453A-A3CD-7D3E22E429E1}" type="slidenum">
              <a:rPr lang="en-US"/>
              <a:pPr/>
              <a:t>100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16A2-289C-46C5-9D36-D6AE93CCD44C}" type="slidenum">
              <a:rPr lang="en-US"/>
              <a:pPr/>
              <a:t>101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9EDBB-1C0D-423E-BD1A-31C54EAD9EC4}" type="slidenum">
              <a:rPr lang="en-US"/>
              <a:pPr/>
              <a:t>102</a:t>
            </a:fld>
            <a:endParaRPr 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F9E32-A147-4A89-84FC-CDED79CE5E5A}" type="slidenum">
              <a:rPr lang="en-US"/>
              <a:pPr/>
              <a:t>103</a:t>
            </a:fld>
            <a:endParaRPr lang="en-US"/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A0A7-C596-4378-9E3B-264C02717B05}" type="slidenum">
              <a:rPr lang="en-US"/>
              <a:pPr/>
              <a:t>104</a:t>
            </a:fld>
            <a:endParaRPr lang="en-US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4C310-BF5B-4BC1-A177-BFC7FD1CF577}" type="slidenum">
              <a:rPr lang="en-US"/>
              <a:pPr/>
              <a:t>10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57202-96F5-4EC5-94AB-A335E1449AAB}" type="slidenum">
              <a:rPr lang="en-US"/>
              <a:pPr/>
              <a:t>105</a:t>
            </a:fld>
            <a:endParaRPr lang="en-US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FF6C5-8D54-44FA-ADEE-D1E2AA125DCC}" type="slidenum">
              <a:rPr lang="en-US"/>
              <a:pPr/>
              <a:t>106</a:t>
            </a:fld>
            <a:endParaRPr 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829909" y="2924559"/>
            <a:ext cx="63061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Combinational Logic Design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7620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prstClr val="black"/>
                </a:solidFill>
                <a:latin typeface="Times New Roman"/>
                <a:cs typeface="Times New Roman"/>
              </a:rPr>
              <a:t>CS 223</a:t>
            </a:r>
            <a:r>
              <a:rPr lang="en-US" sz="3200" baseline="0" dirty="0">
                <a:solidFill>
                  <a:prstClr val="black"/>
                </a:solidFill>
                <a:latin typeface="Times New Roman"/>
                <a:cs typeface="Times New Roman"/>
              </a:rPr>
              <a:t> - </a:t>
            </a:r>
            <a:r>
              <a:rPr lang="en-US" sz="3200" dirty="0">
                <a:solidFill>
                  <a:prstClr val="black"/>
                </a:solidFill>
                <a:latin typeface="Times New Roman"/>
                <a:cs typeface="Times New Roman"/>
              </a:rPr>
              <a:t>Digital</a:t>
            </a:r>
            <a:r>
              <a:rPr lang="en-US" sz="3200" baseline="0" dirty="0">
                <a:solidFill>
                  <a:prstClr val="black"/>
                </a:solidFill>
                <a:latin typeface="Times New Roman"/>
                <a:cs typeface="Times New Roman"/>
              </a:rPr>
              <a:t> Design</a:t>
            </a:r>
            <a:endParaRPr lang="en-US" sz="32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1752600" y="3124200"/>
            <a:ext cx="5791200" cy="990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2362200" y="6400800"/>
            <a:ext cx="5105400" cy="381000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00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Times New Roman"/>
                <a:cs typeface="Times New Roman"/>
              </a:rPr>
              <a:t>CS 223</a:t>
            </a:r>
          </a:p>
        </p:txBody>
      </p:sp>
    </p:spTree>
    <p:extLst>
      <p:ext uri="{BB962C8B-B14F-4D97-AF65-F5344CB8AC3E}">
        <p14:creationId xmlns:p14="http://schemas.microsoft.com/office/powerpoint/2010/main" val="412442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2362201" y="6400800"/>
            <a:ext cx="5257800" cy="307777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00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Times New Roman"/>
                <a:cs typeface="Times New Roman"/>
              </a:rPr>
              <a:t>CS 223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15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29909" y="2924559"/>
            <a:ext cx="63061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Combinational Logic Design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Date Placeholder 9"/>
          <p:cNvSpPr txBox="1">
            <a:spLocks/>
          </p:cNvSpPr>
          <p:nvPr userDrawn="1"/>
        </p:nvSpPr>
        <p:spPr>
          <a:xfrm>
            <a:off x="8077200" y="6324600"/>
            <a:ext cx="685800" cy="457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65F9A5-39C2-B54C-B9FC-4F267023A2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62000" y="6248400"/>
            <a:ext cx="800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5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30.xml"/><Relationship Id="rId7" Type="http://schemas.openxmlformats.org/officeDocument/2006/relationships/oleObject" Target="../embeddings/oleObject6.bin"/><Relationship Id="rId2" Type="http://schemas.openxmlformats.org/officeDocument/2006/relationships/tags" Target="../tags/tag29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4" Type="http://schemas.openxmlformats.org/officeDocument/2006/relationships/notesSlide" Target="../notesSlides/notesSlide75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tags" Target="../tags/tag224.xml"/><Relationship Id="rId7" Type="http://schemas.openxmlformats.org/officeDocument/2006/relationships/oleObject" Target="../embeddings/oleObject75.bin"/><Relationship Id="rId2" Type="http://schemas.openxmlformats.org/officeDocument/2006/relationships/tags" Target="../tags/tag223.xml"/><Relationship Id="rId1" Type="http://schemas.openxmlformats.org/officeDocument/2006/relationships/vmlDrawing" Target="../drawings/vmlDrawing57.vml"/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5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4" Type="http://schemas.openxmlformats.org/officeDocument/2006/relationships/notesSlide" Target="../notesSlides/notesSlide77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tags" Target="../tags/tag229.xml"/><Relationship Id="rId7" Type="http://schemas.openxmlformats.org/officeDocument/2006/relationships/oleObject" Target="../embeddings/oleObject76.bin"/><Relationship Id="rId2" Type="http://schemas.openxmlformats.org/officeDocument/2006/relationships/tags" Target="../tags/tag228.xml"/><Relationship Id="rId1" Type="http://schemas.openxmlformats.org/officeDocument/2006/relationships/vmlDrawing" Target="../drawings/vmlDrawing58.vml"/><Relationship Id="rId6" Type="http://schemas.openxmlformats.org/officeDocument/2006/relationships/notesSlide" Target="../notesSlides/notesSlide7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0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1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77.bin"/><Relationship Id="rId4" Type="http://schemas.openxmlformats.org/officeDocument/2006/relationships/notesSlide" Target="../notesSlides/notesSlide79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tags" Target="../tags/tag233.xml"/><Relationship Id="rId7" Type="http://schemas.openxmlformats.org/officeDocument/2006/relationships/oleObject" Target="../embeddings/oleObject78.bin"/><Relationship Id="rId2" Type="http://schemas.openxmlformats.org/officeDocument/2006/relationships/tags" Target="../tags/tag232.xml"/><Relationship Id="rId1" Type="http://schemas.openxmlformats.org/officeDocument/2006/relationships/vmlDrawing" Target="../drawings/vmlDrawing60.v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6.wmf"/><Relationship Id="rId4" Type="http://schemas.openxmlformats.org/officeDocument/2006/relationships/tags" Target="../tags/tag234.xml"/><Relationship Id="rId9" Type="http://schemas.openxmlformats.org/officeDocument/2006/relationships/oleObject" Target="../embeddings/oleObject79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5" Type="http://schemas.openxmlformats.org/officeDocument/2006/relationships/notesSlide" Target="../notesSlides/notesSlide81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33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2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8.v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image" Target="../media/image11.emf"/><Relationship Id="rId4" Type="http://schemas.openxmlformats.org/officeDocument/2006/relationships/tags" Target="../tags/tag38.xml"/><Relationship Id="rId9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42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41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46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8.xml"/><Relationship Id="rId10" Type="http://schemas.openxmlformats.org/officeDocument/2006/relationships/image" Target="../media/image14.jpeg"/><Relationship Id="rId4" Type="http://schemas.openxmlformats.org/officeDocument/2006/relationships/tags" Target="../tags/tag47.xml"/><Relationship Id="rId9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50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49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10" Type="http://schemas.openxmlformats.org/officeDocument/2006/relationships/image" Target="../media/image14.jpeg"/><Relationship Id="rId4" Type="http://schemas.openxmlformats.org/officeDocument/2006/relationships/tags" Target="../tags/tag51.xml"/><Relationship Id="rId9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54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2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wmf"/><Relationship Id="rId5" Type="http://schemas.openxmlformats.org/officeDocument/2006/relationships/tags" Target="../tags/tag56.xml"/><Relationship Id="rId10" Type="http://schemas.openxmlformats.org/officeDocument/2006/relationships/oleObject" Target="../embeddings/oleObject13.bin"/><Relationship Id="rId4" Type="http://schemas.openxmlformats.org/officeDocument/2006/relationships/tags" Target="../tags/tag55.xml"/><Relationship Id="rId9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oleObject" Target="../embeddings/oleObject14.bin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notesSlide" Target="../notesSlides/notesSlide15.xml"/><Relationship Id="rId2" Type="http://schemas.openxmlformats.org/officeDocument/2006/relationships/tags" Target="../tags/tag5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13.vml"/><Relationship Id="rId6" Type="http://schemas.openxmlformats.org/officeDocument/2006/relationships/tags" Target="../tags/tag6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15" Type="http://schemas.openxmlformats.org/officeDocument/2006/relationships/oleObject" Target="../embeddings/oleObject15.bin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tags" Target="../tags/tag72.xml"/><Relationship Id="rId7" Type="http://schemas.openxmlformats.org/officeDocument/2006/relationships/oleObject" Target="../embeddings/oleObject16.bin"/><Relationship Id="rId2" Type="http://schemas.openxmlformats.org/officeDocument/2006/relationships/tags" Target="../tags/tag71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tags" Target="../tags/tag77.xml"/><Relationship Id="rId7" Type="http://schemas.openxmlformats.org/officeDocument/2006/relationships/oleObject" Target="../embeddings/oleObject17.bin"/><Relationship Id="rId2" Type="http://schemas.openxmlformats.org/officeDocument/2006/relationships/tags" Target="../tags/tag76.xml"/><Relationship Id="rId1" Type="http://schemas.openxmlformats.org/officeDocument/2006/relationships/vmlDrawing" Target="../drawings/vmlDrawing15.v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tags" Target="../tags/tag82.xml"/><Relationship Id="rId7" Type="http://schemas.openxmlformats.org/officeDocument/2006/relationships/oleObject" Target="../embeddings/oleObject18.bin"/><Relationship Id="rId2" Type="http://schemas.openxmlformats.org/officeDocument/2006/relationships/tags" Target="../tags/tag81.xml"/><Relationship Id="rId1" Type="http://schemas.openxmlformats.org/officeDocument/2006/relationships/vmlDrawing" Target="../drawings/vmlDrawing16.v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tags" Target="../tags/tag88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87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9" Type="http://schemas.openxmlformats.org/officeDocument/2006/relationships/image" Target="../media/image3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vmlDrawing" Target="../drawings/vmlDrawing18.v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10" Type="http://schemas.openxmlformats.org/officeDocument/2006/relationships/image" Target="../media/image33.wmf"/><Relationship Id="rId4" Type="http://schemas.openxmlformats.org/officeDocument/2006/relationships/tags" Target="../tags/tag97.xml"/><Relationship Id="rId9" Type="http://schemas.openxmlformats.org/officeDocument/2006/relationships/oleObject" Target="../embeddings/oleObject2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6.w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notesSlide" Target="../notesSlides/notesSlide34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37.wmf"/><Relationship Id="rId2" Type="http://schemas.openxmlformats.org/officeDocument/2006/relationships/tags" Target="../tags/tag109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19.v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5" Type="http://schemas.openxmlformats.org/officeDocument/2006/relationships/image" Target="../media/image36.wmf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oleObject" Target="../embeddings/oleObject2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tags" Target="../tags/tag120.xml"/><Relationship Id="rId7" Type="http://schemas.openxmlformats.org/officeDocument/2006/relationships/oleObject" Target="../embeddings/oleObject23.bin"/><Relationship Id="rId2" Type="http://schemas.openxmlformats.org/officeDocument/2006/relationships/tags" Target="../tags/tag119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9.wmf"/><Relationship Id="rId4" Type="http://schemas.openxmlformats.org/officeDocument/2006/relationships/tags" Target="../tags/tag121.xml"/><Relationship Id="rId9" Type="http://schemas.openxmlformats.org/officeDocument/2006/relationships/oleObject" Target="../embeddings/oleObject2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image" Target="../media/image40.wmf"/><Relationship Id="rId2" Type="http://schemas.openxmlformats.org/officeDocument/2006/relationships/tags" Target="../tags/tag12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tags" Target="../tags/tag125.xml"/><Relationship Id="rId7" Type="http://schemas.openxmlformats.org/officeDocument/2006/relationships/oleObject" Target="../embeddings/oleObject26.bin"/><Relationship Id="rId2" Type="http://schemas.openxmlformats.org/officeDocument/2006/relationships/tags" Target="../tags/tag124.xml"/><Relationship Id="rId1" Type="http://schemas.openxmlformats.org/officeDocument/2006/relationships/vmlDrawing" Target="../drawings/vmlDrawing22.v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image" Target="../media/image42.wmf"/><Relationship Id="rId2" Type="http://schemas.openxmlformats.org/officeDocument/2006/relationships/tags" Target="../tags/tag12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7.bin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5.w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4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1.bin"/><Relationship Id="rId4" Type="http://schemas.openxmlformats.org/officeDocument/2006/relationships/notesSlide" Target="../notesSlides/notesSlide4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50.wmf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oleObject" Target="../embeddings/oleObject32.bin"/><Relationship Id="rId2" Type="http://schemas.openxmlformats.org/officeDocument/2006/relationships/tags" Target="../tags/tag133.xml"/><Relationship Id="rId1" Type="http://schemas.openxmlformats.org/officeDocument/2006/relationships/vmlDrawing" Target="../drawings/vmlDrawing28.vml"/><Relationship Id="rId6" Type="http://schemas.openxmlformats.org/officeDocument/2006/relationships/tags" Target="../tags/tag137.xml"/><Relationship Id="rId11" Type="http://schemas.openxmlformats.org/officeDocument/2006/relationships/notesSlide" Target="../notesSlides/notesSlide43.xml"/><Relationship Id="rId5" Type="http://schemas.openxmlformats.org/officeDocument/2006/relationships/tags" Target="../tags/tag13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5.xml"/><Relationship Id="rId9" Type="http://schemas.openxmlformats.org/officeDocument/2006/relationships/tags" Target="../tags/tag14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image" Target="../media/image51.wmf"/><Relationship Id="rId2" Type="http://schemas.openxmlformats.org/officeDocument/2006/relationships/tags" Target="../tags/tag14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3.bin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7.w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tags" Target="../tags/tag145.xml"/><Relationship Id="rId7" Type="http://schemas.openxmlformats.org/officeDocument/2006/relationships/oleObject" Target="../embeddings/oleObject34.bin"/><Relationship Id="rId2" Type="http://schemas.openxmlformats.org/officeDocument/2006/relationships/tags" Target="../tags/tag144.xml"/><Relationship Id="rId1" Type="http://schemas.openxmlformats.org/officeDocument/2006/relationships/vmlDrawing" Target="../drawings/vmlDrawing30.v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3.wmf"/><Relationship Id="rId4" Type="http://schemas.openxmlformats.org/officeDocument/2006/relationships/tags" Target="../tags/tag146.xml"/><Relationship Id="rId9" Type="http://schemas.openxmlformats.org/officeDocument/2006/relationships/oleObject" Target="../embeddings/oleObject35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tags" Target="../tags/tag148.xml"/><Relationship Id="rId7" Type="http://schemas.openxmlformats.org/officeDocument/2006/relationships/oleObject" Target="../embeddings/oleObject36.bin"/><Relationship Id="rId2" Type="http://schemas.openxmlformats.org/officeDocument/2006/relationships/tags" Target="../tags/tag147.xml"/><Relationship Id="rId1" Type="http://schemas.openxmlformats.org/officeDocument/2006/relationships/vmlDrawing" Target="../drawings/vmlDrawing31.v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3.wmf"/><Relationship Id="rId4" Type="http://schemas.openxmlformats.org/officeDocument/2006/relationships/tags" Target="../tags/tag149.xml"/><Relationship Id="rId9" Type="http://schemas.openxmlformats.org/officeDocument/2006/relationships/oleObject" Target="../embeddings/oleObject37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tags" Target="../tags/tag151.xml"/><Relationship Id="rId7" Type="http://schemas.openxmlformats.org/officeDocument/2006/relationships/image" Target="../media/image55.wmf"/><Relationship Id="rId2" Type="http://schemas.openxmlformats.org/officeDocument/2006/relationships/tags" Target="../tags/tag150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8.bin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6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tags" Target="../tags/tag153.xml"/><Relationship Id="rId7" Type="http://schemas.openxmlformats.org/officeDocument/2006/relationships/image" Target="../media/image55.wmf"/><Relationship Id="rId2" Type="http://schemas.openxmlformats.org/officeDocument/2006/relationships/tags" Target="../tags/tag15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40.bin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7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7" Type="http://schemas.openxmlformats.org/officeDocument/2006/relationships/image" Target="../media/image58.wmf"/><Relationship Id="rId2" Type="http://schemas.openxmlformats.org/officeDocument/2006/relationships/tags" Target="../tags/tag154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42.bin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7" Type="http://schemas.openxmlformats.org/officeDocument/2006/relationships/image" Target="../media/image59.wmf"/><Relationship Id="rId2" Type="http://schemas.openxmlformats.org/officeDocument/2006/relationships/tags" Target="../tags/tag156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43.bin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7" Type="http://schemas.openxmlformats.org/officeDocument/2006/relationships/image" Target="../media/image60.wmf"/><Relationship Id="rId2" Type="http://schemas.openxmlformats.org/officeDocument/2006/relationships/tags" Target="../tags/tag158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44.bin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tags" Target="../tags/tag161.xml"/><Relationship Id="rId7" Type="http://schemas.openxmlformats.org/officeDocument/2006/relationships/oleObject" Target="../embeddings/oleObject45.bin"/><Relationship Id="rId2" Type="http://schemas.openxmlformats.org/officeDocument/2006/relationships/tags" Target="../tags/tag160.xml"/><Relationship Id="rId1" Type="http://schemas.openxmlformats.org/officeDocument/2006/relationships/vmlDrawing" Target="../drawings/vmlDrawing37.v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4.xml"/><Relationship Id="rId3" Type="http://schemas.openxmlformats.org/officeDocument/2006/relationships/tags" Target="../tags/tag16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3.wmf"/><Relationship Id="rId2" Type="http://schemas.openxmlformats.org/officeDocument/2006/relationships/tags" Target="../tags/tag163.xml"/><Relationship Id="rId1" Type="http://schemas.openxmlformats.org/officeDocument/2006/relationships/vmlDrawing" Target="../drawings/vmlDrawing38.vml"/><Relationship Id="rId6" Type="http://schemas.openxmlformats.org/officeDocument/2006/relationships/tags" Target="../tags/tag167.xml"/><Relationship Id="rId11" Type="http://schemas.openxmlformats.org/officeDocument/2006/relationships/oleObject" Target="../embeddings/oleObject47.bin"/><Relationship Id="rId5" Type="http://schemas.openxmlformats.org/officeDocument/2006/relationships/tags" Target="../tags/tag166.xml"/><Relationship Id="rId10" Type="http://schemas.openxmlformats.org/officeDocument/2006/relationships/image" Target="../media/image62.wmf"/><Relationship Id="rId4" Type="http://schemas.openxmlformats.org/officeDocument/2006/relationships/tags" Target="../tags/tag165.xml"/><Relationship Id="rId9" Type="http://schemas.openxmlformats.org/officeDocument/2006/relationships/oleObject" Target="../embeddings/oleObject46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tags" Target="../tags/tag169.xml"/><Relationship Id="rId7" Type="http://schemas.openxmlformats.org/officeDocument/2006/relationships/image" Target="../media/image64.wmf"/><Relationship Id="rId2" Type="http://schemas.openxmlformats.org/officeDocument/2006/relationships/tags" Target="../tags/tag168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48.bin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6.xml"/><Relationship Id="rId3" Type="http://schemas.openxmlformats.org/officeDocument/2006/relationships/tags" Target="../tags/tag17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6.wmf"/><Relationship Id="rId2" Type="http://schemas.openxmlformats.org/officeDocument/2006/relationships/tags" Target="../tags/tag170.xml"/><Relationship Id="rId1" Type="http://schemas.openxmlformats.org/officeDocument/2006/relationships/vmlDrawing" Target="../drawings/vmlDrawing40.vml"/><Relationship Id="rId6" Type="http://schemas.openxmlformats.org/officeDocument/2006/relationships/tags" Target="../tags/tag174.xml"/><Relationship Id="rId11" Type="http://schemas.openxmlformats.org/officeDocument/2006/relationships/oleObject" Target="../embeddings/oleObject51.bin"/><Relationship Id="rId5" Type="http://schemas.openxmlformats.org/officeDocument/2006/relationships/tags" Target="../tags/tag173.xml"/><Relationship Id="rId10" Type="http://schemas.openxmlformats.org/officeDocument/2006/relationships/image" Target="../media/image64.wmf"/><Relationship Id="rId4" Type="http://schemas.openxmlformats.org/officeDocument/2006/relationships/tags" Target="../tags/tag172.xml"/><Relationship Id="rId9" Type="http://schemas.openxmlformats.org/officeDocument/2006/relationships/oleObject" Target="../embeddings/oleObject50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notesSlide" Target="../notesSlides/notesSlide57.xml"/><Relationship Id="rId5" Type="http://schemas.openxmlformats.org/officeDocument/2006/relationships/tags" Target="../tags/tag17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78.xml"/><Relationship Id="rId9" Type="http://schemas.openxmlformats.org/officeDocument/2006/relationships/tags" Target="../tags/tag18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tags" Target="../tags/tag186.xml"/><Relationship Id="rId7" Type="http://schemas.openxmlformats.org/officeDocument/2006/relationships/image" Target="../media/image69.wmf"/><Relationship Id="rId2" Type="http://schemas.openxmlformats.org/officeDocument/2006/relationships/tags" Target="../tags/tag185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52.bin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0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tags" Target="../tags/tag188.xml"/><Relationship Id="rId7" Type="http://schemas.openxmlformats.org/officeDocument/2006/relationships/image" Target="../media/image71.wmf"/><Relationship Id="rId2" Type="http://schemas.openxmlformats.org/officeDocument/2006/relationships/tags" Target="../tags/tag18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54.bin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0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tags" Target="../tags/tag190.xml"/><Relationship Id="rId7" Type="http://schemas.openxmlformats.org/officeDocument/2006/relationships/image" Target="../media/image72.wmf"/><Relationship Id="rId2" Type="http://schemas.openxmlformats.org/officeDocument/2006/relationships/tags" Target="../tags/tag189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56.bin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0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tags" Target="../tags/tag192.xml"/><Relationship Id="rId7" Type="http://schemas.openxmlformats.org/officeDocument/2006/relationships/image" Target="../media/image73.wmf"/><Relationship Id="rId2" Type="http://schemas.openxmlformats.org/officeDocument/2006/relationships/tags" Target="../tags/tag191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58.bin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4.e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tags" Target="../tags/tag194.xml"/><Relationship Id="rId7" Type="http://schemas.openxmlformats.org/officeDocument/2006/relationships/image" Target="../media/image73.wmf"/><Relationship Id="rId2" Type="http://schemas.openxmlformats.org/officeDocument/2006/relationships/tags" Target="../tags/tag193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60.bin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9.w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tags" Target="../tags/tag196.xml"/><Relationship Id="rId7" Type="http://schemas.openxmlformats.org/officeDocument/2006/relationships/image" Target="../media/image73.wmf"/><Relationship Id="rId2" Type="http://schemas.openxmlformats.org/officeDocument/2006/relationships/tags" Target="../tags/tag195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62.bin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6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7" Type="http://schemas.openxmlformats.org/officeDocument/2006/relationships/image" Target="../media/image77.wmf"/><Relationship Id="rId2" Type="http://schemas.openxmlformats.org/officeDocument/2006/relationships/tags" Target="../tags/tag198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64.bin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tags" Target="../tags/tag201.xml"/><Relationship Id="rId7" Type="http://schemas.openxmlformats.org/officeDocument/2006/relationships/notesSlide" Target="../notesSlides/notesSlide67.xml"/><Relationship Id="rId2" Type="http://schemas.openxmlformats.org/officeDocument/2006/relationships/tags" Target="../tags/tag200.xml"/><Relationship Id="rId1" Type="http://schemas.openxmlformats.org/officeDocument/2006/relationships/vmlDrawing" Target="../drawings/vmlDrawing48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9.wmf"/><Relationship Id="rId5" Type="http://schemas.openxmlformats.org/officeDocument/2006/relationships/tags" Target="../tags/tag203.xml"/><Relationship Id="rId10" Type="http://schemas.openxmlformats.org/officeDocument/2006/relationships/oleObject" Target="../embeddings/oleObject66.bin"/><Relationship Id="rId4" Type="http://schemas.openxmlformats.org/officeDocument/2006/relationships/tags" Target="../tags/tag202.xml"/><Relationship Id="rId9" Type="http://schemas.openxmlformats.org/officeDocument/2006/relationships/image" Target="../media/image78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7" Type="http://schemas.openxmlformats.org/officeDocument/2006/relationships/image" Target="../media/image83.wmf"/><Relationship Id="rId2" Type="http://schemas.openxmlformats.org/officeDocument/2006/relationships/tags" Target="../tags/tag204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67.bin"/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207.xml"/><Relationship Id="rId7" Type="http://schemas.openxmlformats.org/officeDocument/2006/relationships/image" Target="../media/image84.wmf"/><Relationship Id="rId2" Type="http://schemas.openxmlformats.org/officeDocument/2006/relationships/tags" Target="../tags/tag206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68.bin"/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notesSlide" Target="../notesSlides/notesSlide7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8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7" Type="http://schemas.openxmlformats.org/officeDocument/2006/relationships/image" Target="../media/image86.wmf"/><Relationship Id="rId2" Type="http://schemas.openxmlformats.org/officeDocument/2006/relationships/tags" Target="../tags/tag209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69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7" Type="http://schemas.openxmlformats.org/officeDocument/2006/relationships/image" Target="../media/image87.wmf"/><Relationship Id="rId2" Type="http://schemas.openxmlformats.org/officeDocument/2006/relationships/tags" Target="../tags/tag21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70.bin"/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4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1.bin"/><Relationship Id="rId4" Type="http://schemas.openxmlformats.org/officeDocument/2006/relationships/notesSlide" Target="../notesSlides/notesSlide7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7" Type="http://schemas.openxmlformats.org/officeDocument/2006/relationships/image" Target="../media/image89.wmf"/><Relationship Id="rId2" Type="http://schemas.openxmlformats.org/officeDocument/2006/relationships/tags" Target="../tags/tag215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72.bin"/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218.xml"/><Relationship Id="rId7" Type="http://schemas.openxmlformats.org/officeDocument/2006/relationships/image" Target="../media/image90.wmf"/><Relationship Id="rId2" Type="http://schemas.openxmlformats.org/officeDocument/2006/relationships/tags" Target="../tags/tag217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73.bin"/><Relationship Id="rId5" Type="http://schemas.openxmlformats.org/officeDocument/2006/relationships/notesSlide" Target="../notesSlides/notesSlide73.xml"/><Relationship Id="rId4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220.xml"/><Relationship Id="rId7" Type="http://schemas.openxmlformats.org/officeDocument/2006/relationships/image" Target="../media/image91.wmf"/><Relationship Id="rId2" Type="http://schemas.openxmlformats.org/officeDocument/2006/relationships/tags" Target="../tags/tag219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74.bin"/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/>
              <a:t>Digital Design and Computer Architecture</a:t>
            </a:r>
            <a:r>
              <a:rPr lang="en-US" sz="2600" b="1" dirty="0"/>
              <a:t>, 2</a:t>
            </a:r>
            <a:r>
              <a:rPr lang="en-US" sz="2600" b="1" baseline="30000" dirty="0"/>
              <a:t>nd</a:t>
            </a:r>
            <a:r>
              <a:rPr lang="en-US" sz="2600" b="1" dirty="0"/>
              <a:t> Edition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David Money Harris and Sarah L. Harris</a:t>
            </a:r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221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6221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equations 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has 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>
                <a:latin typeface="Times New Roman" pitchFamily="18" charset="0"/>
                <a:cs typeface="Arial" charset="0"/>
              </a:rPr>
              <a:t> where 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Sum-of-Products (SOP) Form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679891"/>
              </p:ext>
            </p:extLst>
          </p:nvPr>
        </p:nvGraphicFramePr>
        <p:xfrm>
          <a:off x="2514600" y="3962400"/>
          <a:ext cx="433217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3" name="VISIO" r:id="rId7" imgW="1766520" imgH="808560" progId="">
                  <p:embed/>
                </p:oleObj>
              </mc:Choice>
              <mc:Fallback>
                <p:oleObj name="VISIO" r:id="rId7" imgW="1766520" imgH="80856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174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034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1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5649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Delay is caused by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Capacitance and resistance in a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Speed of light limitation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Reasons why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32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3200" dirty="0">
                <a:latin typeface="Times New Roman" pitchFamily="18" charset="0"/>
                <a:cs typeface="Arial" charset="0"/>
              </a:rPr>
              <a:t> may be different: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Different rising and falling delays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Multiple inputs and outputs, some of which are faster than others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Circuits slow down when hot and speed up when cold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Propagation &amp; Contamination Delay</a:t>
            </a:r>
          </a:p>
        </p:txBody>
      </p:sp>
    </p:spTree>
    <p:extLst>
      <p:ext uri="{BB962C8B-B14F-4D97-AF65-F5344CB8AC3E}">
        <p14:creationId xmlns:p14="http://schemas.microsoft.com/office/powerpoint/2010/main" val="1887309499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90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9740426"/>
              </p:ext>
            </p:extLst>
          </p:nvPr>
        </p:nvGraphicFramePr>
        <p:xfrm>
          <a:off x="2057400" y="1371600"/>
          <a:ext cx="534352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1" name="VISIO" r:id="rId7" imgW="2001299" imgH="1178492" progId="">
                  <p:embed/>
                </p:oleObj>
              </mc:Choice>
              <mc:Fallback>
                <p:oleObj name="VISIO" r:id="rId7" imgW="2001299" imgH="1178492" progId="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5343525" cy="314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88" name="Rectangle 4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799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  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Critical (Long) Path: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2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_AND</a:t>
            </a:r>
            <a:r>
              <a:rPr lang="en-US" sz="2400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_OR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                 Short Path: 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_AND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Critical (Long) &amp; Short Paths</a:t>
            </a:r>
          </a:p>
        </p:txBody>
      </p:sp>
    </p:spTree>
    <p:extLst>
      <p:ext uri="{BB962C8B-B14F-4D97-AF65-F5344CB8AC3E}">
        <p14:creationId xmlns:p14="http://schemas.microsoft.com/office/powerpoint/2010/main" val="414854254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9016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When a single input change causes multiple output changes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Glitches</a:t>
            </a:r>
          </a:p>
        </p:txBody>
      </p:sp>
    </p:spTree>
    <p:extLst>
      <p:ext uri="{BB962C8B-B14F-4D97-AF65-F5344CB8AC3E}">
        <p14:creationId xmlns:p14="http://schemas.microsoft.com/office/powerpoint/2010/main" val="354801872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038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9105253"/>
              </p:ext>
            </p:extLst>
          </p:nvPr>
        </p:nvGraphicFramePr>
        <p:xfrm>
          <a:off x="2133600" y="1905000"/>
          <a:ext cx="4800600" cy="4607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4" name="VISIO" r:id="rId7" imgW="2143268" imgH="2057782" progId="">
                  <p:embed/>
                </p:oleObj>
              </mc:Choice>
              <mc:Fallback>
                <p:oleObj name="VISIO" r:id="rId7" imgW="2143268" imgH="2057782" progId="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800600" cy="46077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34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happens when A = 0, C = 1, B falls?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Glitch Example</a:t>
            </a:r>
          </a:p>
        </p:txBody>
      </p:sp>
    </p:spTree>
    <p:extLst>
      <p:ext uri="{BB962C8B-B14F-4D97-AF65-F5344CB8AC3E}">
        <p14:creationId xmlns:p14="http://schemas.microsoft.com/office/powerpoint/2010/main" val="2458060089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7043421"/>
              </p:ext>
            </p:extLst>
          </p:nvPr>
        </p:nvGraphicFramePr>
        <p:xfrm>
          <a:off x="1981200" y="1066800"/>
          <a:ext cx="5137150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8" name="VISIO" r:id="rId5" imgW="2630236" imgH="2750833" progId="">
                  <p:embed/>
                </p:oleObj>
              </mc:Choice>
              <mc:Fallback>
                <p:oleObj name="VISIO" r:id="rId5" imgW="2630236" imgH="2750833" progId="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66800"/>
                        <a:ext cx="5137150" cy="537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Glitch Example (cont.)</a:t>
            </a:r>
          </a:p>
        </p:txBody>
      </p:sp>
    </p:spTree>
    <p:extLst>
      <p:ext uri="{BB962C8B-B14F-4D97-AF65-F5344CB8AC3E}">
        <p14:creationId xmlns:p14="http://schemas.microsoft.com/office/powerpoint/2010/main" val="35848194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063" name="Object 7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71344"/>
              </p:ext>
            </p:extLst>
          </p:nvPr>
        </p:nvGraphicFramePr>
        <p:xfrm>
          <a:off x="2743200" y="1143000"/>
          <a:ext cx="33877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8" name="VISIO" r:id="rId7" imgW="1746367" imgH="1314355" progId="">
                  <p:embed/>
                </p:oleObj>
              </mc:Choice>
              <mc:Fallback>
                <p:oleObj name="VISIO" r:id="rId7" imgW="1746367" imgH="1314355" progId="">
                  <p:embed/>
                  <p:pic>
                    <p:nvPicPr>
                      <p:cNvPr id="0" name="Picture 3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43000"/>
                        <a:ext cx="3387725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065" name="Object 9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14532236"/>
              </p:ext>
            </p:extLst>
          </p:nvPr>
        </p:nvGraphicFramePr>
        <p:xfrm>
          <a:off x="2133600" y="3886200"/>
          <a:ext cx="5105400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9" name="VISIO" r:id="rId9" imgW="2286763" imgH="1015152" progId="">
                  <p:embed/>
                </p:oleObj>
              </mc:Choice>
              <mc:Fallback>
                <p:oleObj name="VISIO" r:id="rId9" imgW="2286763" imgH="1015152" progId="">
                  <p:embed/>
                  <p:pic>
                    <p:nvPicPr>
                      <p:cNvPr id="0" name="Picture 3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6200"/>
                        <a:ext cx="5105400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58" name="Rectangle 2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Fixing the Glitch</a:t>
            </a:r>
          </a:p>
        </p:txBody>
      </p:sp>
    </p:spTree>
    <p:extLst>
      <p:ext uri="{BB962C8B-B14F-4D97-AF65-F5344CB8AC3E}">
        <p14:creationId xmlns:p14="http://schemas.microsoft.com/office/powerpoint/2010/main" val="4174164947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5399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3716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5540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Glitches don’t cause problems when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synchronous design</a:t>
            </a:r>
            <a:r>
              <a:rPr lang="en-US" sz="3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Times New Roman" pitchFamily="18" charset="0"/>
                <a:cs typeface="Arial" charset="0"/>
              </a:rPr>
              <a:t>conventions are used (see Chapter 3)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It’s important to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recognize</a:t>
            </a:r>
            <a:r>
              <a:rPr lang="en-US" sz="3200" dirty="0">
                <a:latin typeface="Times New Roman" pitchFamily="18" charset="0"/>
                <a:cs typeface="Arial" charset="0"/>
              </a:rPr>
              <a:t> a glitch: in simulations or on oscilloscope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Can’t get rid of all glitches – simultaneous transitions on multiple inputs can also cause glitches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Why Understand Glitches?</a:t>
            </a:r>
          </a:p>
        </p:txBody>
      </p:sp>
    </p:spTree>
    <p:extLst>
      <p:ext uri="{BB962C8B-B14F-4D97-AF65-F5344CB8AC3E}">
        <p14:creationId xmlns:p14="http://schemas.microsoft.com/office/powerpoint/2010/main" val="254999798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Sum-of-Products Form</a:t>
            </a:r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Sum-of-Products (SOP) Form</a:t>
            </a: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equations 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has 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>
                <a:latin typeface="Times New Roman" pitchFamily="18" charset="0"/>
                <a:cs typeface="Arial" charset="0"/>
              </a:rPr>
              <a:t> where 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54369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5" name="VISIO" r:id="rId8" imgW="1766520" imgH="808560" progId="">
                  <p:embed/>
                </p:oleObj>
              </mc:Choice>
              <mc:Fallback>
                <p:oleObj name="VISIO" r:id="rId8" imgW="1766520" imgH="80856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288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1115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Sum-of-Products Form</a:t>
            </a:r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AB + AB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(1, 3)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Sum-of-Products (SOP) Form</a:t>
            </a: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equations 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has 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>
                <a:latin typeface="Times New Roman" pitchFamily="18" charset="0"/>
                <a:cs typeface="Arial" charset="0"/>
              </a:rPr>
              <a:t> where 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sp>
        <p:nvSpPr>
          <p:cNvPr id="12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267200" y="609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54369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5" name="VISIO" r:id="rId9" imgW="1766520" imgH="808560" progId="">
                  <p:embed/>
                </p:oleObj>
              </mc:Choice>
              <mc:Fallback>
                <p:oleObj name="VISIO" r:id="rId9" imgW="1766520" imgH="80856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288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05363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60960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(0, 2)</a:t>
            </a:r>
          </a:p>
        </p:txBody>
      </p:sp>
      <p:sp>
        <p:nvSpPr>
          <p:cNvPr id="893958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181600" y="617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Boolean equations can be written in POS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has 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maxterm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sum (OR)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FALSE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ANDing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the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maxterms</a:t>
            </a:r>
            <a:r>
              <a:rPr lang="en-US" sz="2400" dirty="0">
                <a:latin typeface="Times New Roman" pitchFamily="18" charset="0"/>
                <a:cs typeface="Arial" charset="0"/>
              </a:rPr>
              <a:t> for which the output is FALSE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product (AND) of sums (OR terms)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Product-of-Sums (POS) Form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018451"/>
              </p:ext>
            </p:extLst>
          </p:nvPr>
        </p:nvGraphicFramePr>
        <p:xfrm>
          <a:off x="1905000" y="4038600"/>
          <a:ext cx="4800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1" name="VISIO" r:id="rId8" imgW="1794960" imgH="844560" progId="">
                  <p:embed/>
                </p:oleObj>
              </mc:Choice>
              <mc:Fallback>
                <p:oleObj name="VISIO" r:id="rId8" imgW="1794960" imgH="84456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480060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4290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7" grpId="0"/>
      <p:bldP spid="8939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924800" cy="5105400"/>
          </a:xfrm>
        </p:spPr>
        <p:txBody>
          <a:bodyPr/>
          <a:lstStyle/>
          <a:p>
            <a:r>
              <a:rPr lang="en-US" dirty="0"/>
              <a:t>You are going to the cafeteria for lunch</a:t>
            </a:r>
          </a:p>
          <a:p>
            <a:pPr lvl="1"/>
            <a:r>
              <a:rPr lang="en-US" dirty="0"/>
              <a:t>You won’t eat lunch (E) </a:t>
            </a:r>
          </a:p>
          <a:p>
            <a:pPr lvl="1"/>
            <a:r>
              <a:rPr lang="en-US" dirty="0"/>
              <a:t>If it’s not open (O) or</a:t>
            </a:r>
          </a:p>
          <a:p>
            <a:pPr lvl="1"/>
            <a:r>
              <a:rPr lang="en-US" dirty="0"/>
              <a:t>If they only serve corndogs (C)</a:t>
            </a:r>
          </a:p>
          <a:p>
            <a:r>
              <a:rPr lang="en-US" dirty="0"/>
              <a:t>Write a truth table for determining if you will eat lunch (E).</a:t>
            </a:r>
          </a:p>
        </p:txBody>
      </p:sp>
      <p:graphicFrame>
        <p:nvGraphicFramePr>
          <p:cNvPr id="865292" name="Object 12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67373391"/>
              </p:ext>
            </p:extLst>
          </p:nvPr>
        </p:nvGraphicFramePr>
        <p:xfrm>
          <a:off x="4876800" y="39624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4" name="VISIO" r:id="rId8" imgW="731824" imgH="751603" progId="">
                  <p:embed/>
                </p:oleObj>
              </mc:Choice>
              <mc:Fallback>
                <p:oleObj name="VISIO" r:id="rId8" imgW="731824" imgH="751603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4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5284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962400" y="2362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5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724400" y="182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Equations Example</a:t>
            </a:r>
          </a:p>
        </p:txBody>
      </p:sp>
      <p:pic>
        <p:nvPicPr>
          <p:cNvPr id="7" name="Picture 5" descr="https://upload.wikimedia.org/wikipedia/commons/c/c1/CornDog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38400"/>
            <a:ext cx="167640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25191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924800" cy="5105400"/>
          </a:xfrm>
        </p:spPr>
        <p:txBody>
          <a:bodyPr/>
          <a:lstStyle/>
          <a:p>
            <a:r>
              <a:rPr lang="en-US" dirty="0"/>
              <a:t>You are going to the cafeteria for lunch</a:t>
            </a:r>
          </a:p>
          <a:p>
            <a:pPr lvl="1"/>
            <a:r>
              <a:rPr lang="en-US" dirty="0"/>
              <a:t>You won’t eat lunch (E) </a:t>
            </a:r>
          </a:p>
          <a:p>
            <a:pPr lvl="1"/>
            <a:r>
              <a:rPr lang="en-US" dirty="0"/>
              <a:t>If it’s not open (O) or</a:t>
            </a:r>
          </a:p>
          <a:p>
            <a:pPr lvl="1"/>
            <a:r>
              <a:rPr lang="en-US" dirty="0"/>
              <a:t>If they only serve corndogs (C)</a:t>
            </a:r>
          </a:p>
          <a:p>
            <a:r>
              <a:rPr lang="en-US" dirty="0"/>
              <a:t>Write a truth table for determining if you will eat lunch (E).</a:t>
            </a:r>
          </a:p>
        </p:txBody>
      </p:sp>
      <p:sp>
        <p:nvSpPr>
          <p:cNvPr id="865284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962400" y="2362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5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724400" y="182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Equations Example</a:t>
            </a:r>
          </a:p>
        </p:txBody>
      </p:sp>
      <p:graphicFrame>
        <p:nvGraphicFramePr>
          <p:cNvPr id="233475" name="Object 3"/>
          <p:cNvGraphicFramePr>
            <a:graphicFrameLocks noGrp="1" noChangeAspect="1"/>
          </p:cNvGraphicFramePr>
          <p:nvPr>
            <p:custDataLst>
              <p:tags r:id="rId5"/>
            </p:custDataLst>
          </p:nvPr>
        </p:nvGraphicFramePr>
        <p:xfrm>
          <a:off x="4876800" y="3962400"/>
          <a:ext cx="24384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86" name="VISIO" r:id="rId8" imgW="732741" imgH="752586" progId="">
                  <p:embed/>
                </p:oleObj>
              </mc:Choice>
              <mc:Fallback>
                <p:oleObj name="VISIO" r:id="rId8" imgW="732741" imgH="752586" progId="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400"/>
                        <a:ext cx="24384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3477" name="Picture 5" descr="https://upload.wikimedia.org/wikipedia/commons/c/c1/CornDog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38400"/>
            <a:ext cx="167640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25191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101600"/>
            <a:ext cx="7772400" cy="889000"/>
          </a:xfrm>
        </p:spPr>
        <p:txBody>
          <a:bodyPr/>
          <a:lstStyle/>
          <a:p>
            <a:r>
              <a:rPr lang="en-US"/>
              <a:t>SOP &amp; POS Form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sz="2400" dirty="0"/>
              <a:t>SOP – sum-of-products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POS – product-of-sums</a:t>
            </a:r>
          </a:p>
        </p:txBody>
      </p:sp>
      <p:graphicFrame>
        <p:nvGraphicFramePr>
          <p:cNvPr id="1109000" name="Object 8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24201810"/>
              </p:ext>
            </p:extLst>
          </p:nvPr>
        </p:nvGraphicFramePr>
        <p:xfrm>
          <a:off x="1371600" y="1597025"/>
          <a:ext cx="38100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8" name="VISIO" r:id="rId8" imgW="1281684" imgH="736092" progId="">
                  <p:embed/>
                </p:oleObj>
              </mc:Choice>
              <mc:Fallback>
                <p:oleObj name="VISIO" r:id="rId8" imgW="1281684" imgH="736092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97025"/>
                        <a:ext cx="3810000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9001" name="Object 9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04975000"/>
              </p:ext>
            </p:extLst>
          </p:nvPr>
        </p:nvGraphicFramePr>
        <p:xfrm>
          <a:off x="1371600" y="4235450"/>
          <a:ext cx="38100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9" name="VISIO" r:id="rId10" imgW="1289304" imgH="755904" progId="">
                  <p:embed/>
                </p:oleObj>
              </mc:Choice>
              <mc:Fallback>
                <p:oleObj name="VISIO" r:id="rId10" imgW="1289304" imgH="755904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35450"/>
                        <a:ext cx="38100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42238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61" name="Rectangle 17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  <a:noFill/>
          <a:ln/>
        </p:spPr>
        <p:txBody>
          <a:bodyPr/>
          <a:lstStyle/>
          <a:p>
            <a:r>
              <a:rPr lang="en-US" sz="2400" dirty="0"/>
              <a:t>SOP – sum-of-products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POS – product-of-sums</a:t>
            </a:r>
          </a:p>
        </p:txBody>
      </p:sp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24000" y="42672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96" name="VISIO" r:id="rId13" imgW="1287159" imgH="757689" progId="">
                  <p:embed/>
                </p:oleObj>
              </mc:Choice>
              <mc:Fallback>
                <p:oleObj name="VISIO" r:id="rId13" imgW="1287159" imgH="757689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672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447800" y="1600200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97" name="VISIO" r:id="rId15" imgW="1281684" imgH="752856" progId="">
                  <p:embed/>
                </p:oleObj>
              </mc:Choice>
              <mc:Fallback>
                <p:oleObj name="VISIO" r:id="rId15" imgW="1281684" imgH="752856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29200" y="48768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dirty="0">
                <a:latin typeface="Times New Roman" pitchFamily="18" charset="0"/>
                <a:cs typeface="Arial" charset="0"/>
              </a:rPr>
              <a:t>(0, 1, 3)</a:t>
            </a: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315200" y="4953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4953000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8305800" y="4953000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05400" y="243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dirty="0">
                <a:latin typeface="Times New Roman" pitchFamily="18" charset="0"/>
                <a:cs typeface="Arial" charset="0"/>
              </a:rPr>
              <a:t>(2)</a:t>
            </a:r>
            <a:endParaRPr lang="en-US" sz="2400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943600" y="2514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SOP &amp; POS Form</a:t>
            </a:r>
          </a:p>
        </p:txBody>
      </p:sp>
    </p:spTree>
    <p:extLst>
      <p:ext uri="{BB962C8B-B14F-4D97-AF65-F5344CB8AC3E}">
        <p14:creationId xmlns:p14="http://schemas.microsoft.com/office/powerpoint/2010/main" val="41831739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Computer Engineering Department, Bilkent University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533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Write a Boolean equation for the following truth table in SOP form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981200"/>
            <a:ext cx="345330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81200"/>
            <a:ext cx="3648015" cy="4191000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533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Write a Boolean equation for the following truth table in POS form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077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Boolean Equations</a:t>
            </a:r>
          </a:p>
          <a:p>
            <a:r>
              <a:rPr lang="en-US" b="1" dirty="0"/>
              <a:t>Boolean Algebra</a:t>
            </a:r>
          </a:p>
          <a:p>
            <a:r>
              <a:rPr lang="en-US" b="1" dirty="0"/>
              <a:t>From Logic to Gates</a:t>
            </a:r>
          </a:p>
          <a:p>
            <a:r>
              <a:rPr lang="en-US" b="1" dirty="0"/>
              <a:t>Multilevel Combinational Logic</a:t>
            </a:r>
          </a:p>
          <a:p>
            <a:r>
              <a:rPr lang="en-US" b="1" dirty="0"/>
              <a:t>X’s and Z’s, Oh My</a:t>
            </a:r>
          </a:p>
          <a:p>
            <a:r>
              <a:rPr lang="en-US" b="1" dirty="0"/>
              <a:t>Karnaugh Maps</a:t>
            </a:r>
          </a:p>
          <a:p>
            <a:r>
              <a:rPr lang="en-US" b="1" dirty="0"/>
              <a:t>Combinational Building Blocks</a:t>
            </a:r>
          </a:p>
          <a:p>
            <a:r>
              <a:rPr lang="en-US" b="1" dirty="0"/>
              <a:t>Timing</a:t>
            </a:r>
            <a:endParaRPr lang="en-US" dirty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2 :: Topics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1" y="1143000"/>
            <a:ext cx="1732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083400-4752-4D83-BBE2-111A98D63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8630466" cy="191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90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A4208-A5CC-4C60-ADCF-2456D76A0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130164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836EF-417E-4ACC-B7A4-A9C255CD6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572000"/>
            <a:ext cx="830443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14263-6966-40CB-969B-4664CC092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8280755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928F2E-3FD1-4DF9-8179-FB4695D3D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71800"/>
            <a:ext cx="84075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06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7924800" cy="4953000"/>
          </a:xfrm>
        </p:spPr>
        <p:txBody>
          <a:bodyPr>
            <a:normAutofit/>
          </a:bodyPr>
          <a:lstStyle/>
          <a:p>
            <a:r>
              <a:rPr lang="en-US" dirty="0"/>
              <a:t>Axioms and theorems to </a:t>
            </a:r>
            <a:r>
              <a:rPr lang="en-US" b="1" dirty="0"/>
              <a:t>simplify</a:t>
            </a:r>
            <a:r>
              <a:rPr lang="en-US" dirty="0"/>
              <a:t> Boolean equations</a:t>
            </a:r>
          </a:p>
          <a:p>
            <a:r>
              <a:rPr lang="en-US" dirty="0"/>
              <a:t>Like regular algebra, but simpler: variables have only two values (1 or 0)</a:t>
            </a:r>
          </a:p>
          <a:p>
            <a:r>
              <a:rPr lang="en-US" b="1" dirty="0"/>
              <a:t>Duality</a:t>
            </a:r>
            <a:r>
              <a:rPr lang="en-US" dirty="0"/>
              <a:t> in axioms and theorems:</a:t>
            </a:r>
          </a:p>
          <a:p>
            <a:pPr lvl="1"/>
            <a:r>
              <a:rPr lang="en-US" sz="2600" dirty="0"/>
              <a:t>ANDs and ORs, 0’s and 1’s interchanged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223658266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174" name="Picture 6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6705600" cy="23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Axioms</a:t>
            </a:r>
          </a:p>
        </p:txBody>
      </p:sp>
    </p:spTree>
    <p:extLst>
      <p:ext uri="{BB962C8B-B14F-4D97-AF65-F5344CB8AC3E}">
        <p14:creationId xmlns:p14="http://schemas.microsoft.com/office/powerpoint/2010/main" val="21630195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286000"/>
            <a:ext cx="6629400" cy="22955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Theorems of One Variable</a:t>
            </a:r>
          </a:p>
        </p:txBody>
      </p:sp>
    </p:spTree>
    <p:extLst>
      <p:ext uri="{BB962C8B-B14F-4D97-AF65-F5344CB8AC3E}">
        <p14:creationId xmlns:p14="http://schemas.microsoft.com/office/powerpoint/2010/main" val="1317571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7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T1: Identity Theorem</a:t>
            </a:r>
          </a:p>
        </p:txBody>
      </p:sp>
    </p:spTree>
    <p:extLst>
      <p:ext uri="{BB962C8B-B14F-4D97-AF65-F5344CB8AC3E}">
        <p14:creationId xmlns:p14="http://schemas.microsoft.com/office/powerpoint/2010/main" val="26457659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07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2817532"/>
              </p:ext>
            </p:extLst>
          </p:nvPr>
        </p:nvGraphicFramePr>
        <p:xfrm>
          <a:off x="2590800" y="2490788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5" name="VISIO" r:id="rId7" imgW="1412053" imgH="970882" progId="">
                  <p:embed/>
                </p:oleObj>
              </mc:Choice>
              <mc:Fallback>
                <p:oleObj name="VISIO" r:id="rId7" imgW="1412053" imgH="970882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90788"/>
                        <a:ext cx="41148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T1: Identity Theorem</a:t>
            </a:r>
          </a:p>
        </p:txBody>
      </p:sp>
    </p:spTree>
    <p:extLst>
      <p:ext uri="{BB962C8B-B14F-4D97-AF65-F5344CB8AC3E}">
        <p14:creationId xmlns:p14="http://schemas.microsoft.com/office/powerpoint/2010/main" val="47027581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T2: Null Element Theorem</a:t>
            </a:r>
          </a:p>
        </p:txBody>
      </p:sp>
    </p:spTree>
    <p:extLst>
      <p:ext uri="{BB962C8B-B14F-4D97-AF65-F5344CB8AC3E}">
        <p14:creationId xmlns:p14="http://schemas.microsoft.com/office/powerpoint/2010/main" val="418626716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137341"/>
              </p:ext>
            </p:extLst>
          </p:nvPr>
        </p:nvGraphicFramePr>
        <p:xfrm>
          <a:off x="2514600" y="2514600"/>
          <a:ext cx="4440238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9" name="VISIO" r:id="rId7" imgW="1412053" imgH="970882" progId="">
                  <p:embed/>
                </p:oleObj>
              </mc:Choice>
              <mc:Fallback>
                <p:oleObj name="VISIO" r:id="rId7" imgW="1412053" imgH="970882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4440238" cy="305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T2: Null Element Theorem</a:t>
            </a:r>
          </a:p>
        </p:txBody>
      </p:sp>
    </p:spTree>
    <p:extLst>
      <p:ext uri="{BB962C8B-B14F-4D97-AF65-F5344CB8AC3E}">
        <p14:creationId xmlns:p14="http://schemas.microsoft.com/office/powerpoint/2010/main" val="38539817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620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A logic circuit is composed of:</a:t>
            </a:r>
          </a:p>
          <a:p>
            <a:r>
              <a:rPr lang="en-US" sz="2400" dirty="0"/>
              <a:t>Inputs</a:t>
            </a:r>
          </a:p>
          <a:p>
            <a:r>
              <a:rPr lang="en-US" sz="2400" dirty="0"/>
              <a:t>Outputs</a:t>
            </a:r>
          </a:p>
          <a:p>
            <a:r>
              <a:rPr lang="en-US" sz="2400" dirty="0"/>
              <a:t>Functional specification</a:t>
            </a:r>
          </a:p>
          <a:p>
            <a:r>
              <a:rPr lang="en-US" sz="2400" dirty="0"/>
              <a:t>Timing specification</a:t>
            </a:r>
          </a:p>
        </p:txBody>
      </p:sp>
      <p:graphicFrame>
        <p:nvGraphicFramePr>
          <p:cNvPr id="7577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01001834"/>
              </p:ext>
            </p:extLst>
          </p:nvPr>
        </p:nvGraphicFramePr>
        <p:xfrm>
          <a:off x="1371600" y="3886200"/>
          <a:ext cx="658517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9" name="VISIO" r:id="rId6" imgW="1889862" imgH="503760" progId="">
                  <p:embed/>
                </p:oleObj>
              </mc:Choice>
              <mc:Fallback>
                <p:oleObj name="VISIO" r:id="rId6" imgW="1889862" imgH="503760" progId="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6585172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89392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166437641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7977718"/>
              </p:ext>
            </p:extLst>
          </p:nvPr>
        </p:nvGraphicFramePr>
        <p:xfrm>
          <a:off x="2514600" y="2743200"/>
          <a:ext cx="42116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3" name="VISIO" r:id="rId7" imgW="1412053" imgH="970882" progId="">
                  <p:embed/>
                </p:oleObj>
              </mc:Choice>
              <mc:Fallback>
                <p:oleObj name="VISIO" r:id="rId7" imgW="1412053" imgH="970882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4211638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23796637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T4: Involution Theorem</a:t>
            </a:r>
          </a:p>
        </p:txBody>
      </p:sp>
    </p:spTree>
    <p:extLst>
      <p:ext uri="{BB962C8B-B14F-4D97-AF65-F5344CB8AC3E}">
        <p14:creationId xmlns:p14="http://schemas.microsoft.com/office/powerpoint/2010/main" val="353791567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141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3308676"/>
              </p:ext>
            </p:extLst>
          </p:nvPr>
        </p:nvGraphicFramePr>
        <p:xfrm>
          <a:off x="1981200" y="3276600"/>
          <a:ext cx="58674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7" name="VISIO" r:id="rId8" imgW="1613557" imgH="332787" progId="">
                  <p:embed/>
                </p:oleObj>
              </mc:Choice>
              <mc:Fallback>
                <p:oleObj name="VISIO" r:id="rId8" imgW="1613557" imgH="332787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5867400" cy="121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1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T4: Involution Theorem</a:t>
            </a:r>
          </a:p>
        </p:txBody>
      </p:sp>
    </p:spTree>
    <p:extLst>
      <p:ext uri="{BB962C8B-B14F-4D97-AF65-F5344CB8AC3E}">
        <p14:creationId xmlns:p14="http://schemas.microsoft.com/office/powerpoint/2010/main" val="25381508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0" name="Line 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T5: Complement Theorem</a:t>
            </a:r>
          </a:p>
        </p:txBody>
      </p:sp>
    </p:spTree>
    <p:extLst>
      <p:ext uri="{BB962C8B-B14F-4D97-AF65-F5344CB8AC3E}">
        <p14:creationId xmlns:p14="http://schemas.microsoft.com/office/powerpoint/2010/main" val="186912136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346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3118539"/>
              </p:ext>
            </p:extLst>
          </p:nvPr>
        </p:nvGraphicFramePr>
        <p:xfrm>
          <a:off x="2743200" y="2743200"/>
          <a:ext cx="389096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1" name="VISIO" r:id="rId9" imgW="1299089" imgH="842652" progId="">
                  <p:embed/>
                </p:oleObj>
              </mc:Choice>
              <mc:Fallback>
                <p:oleObj name="VISIO" r:id="rId9" imgW="1299089" imgH="842652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3890963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460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T5: Complement Theorem</a:t>
            </a:r>
          </a:p>
        </p:txBody>
      </p:sp>
    </p:spTree>
    <p:extLst>
      <p:ext uri="{BB962C8B-B14F-4D97-AF65-F5344CB8AC3E}">
        <p14:creationId xmlns:p14="http://schemas.microsoft.com/office/powerpoint/2010/main" val="203396124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221" name="Picture 5"/>
          <p:cNvPicPr>
            <a:picLocks noGrp="1" noChangeAspect="1" noChangeArrowheads="1"/>
          </p:cNvPicPr>
          <p:nvPr>
            <p:ph sz="half" idx="4294967295"/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6930" y="1371600"/>
            <a:ext cx="7922270" cy="2743200"/>
          </a:xfrm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Summary</a:t>
            </a:r>
          </a:p>
        </p:txBody>
      </p:sp>
    </p:spTree>
    <p:extLst>
      <p:ext uri="{BB962C8B-B14F-4D97-AF65-F5344CB8AC3E}">
        <p14:creationId xmlns:p14="http://schemas.microsoft.com/office/powerpoint/2010/main" val="394092801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501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8305800" cy="311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178999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722437"/>
            <a:ext cx="5105400" cy="4525963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Y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i="1" dirty="0">
                <a:solidFill>
                  <a:schemeClr val="accent2"/>
                </a:solidFill>
              </a:rPr>
              <a:t>AB</a:t>
            </a:r>
            <a:r>
              <a:rPr lang="en-US" dirty="0">
                <a:solidFill>
                  <a:schemeClr val="accent2"/>
                </a:solidFill>
              </a:rPr>
              <a:t> + </a:t>
            </a:r>
            <a:r>
              <a:rPr lang="en-US" i="1" dirty="0">
                <a:solidFill>
                  <a:schemeClr val="accent2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/>
              <a:t>       </a:t>
            </a:r>
          </a:p>
        </p:txBody>
      </p:sp>
      <p:sp>
        <p:nvSpPr>
          <p:cNvPr id="104550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124200" y="1798637"/>
            <a:ext cx="22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1:</a:t>
            </a:r>
          </a:p>
        </p:txBody>
      </p:sp>
    </p:spTree>
    <p:extLst>
      <p:ext uri="{BB962C8B-B14F-4D97-AF65-F5344CB8AC3E}">
        <p14:creationId xmlns:p14="http://schemas.microsoft.com/office/powerpoint/2010/main" val="58200832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722437"/>
            <a:ext cx="5105400" cy="4525963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Y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i="1" dirty="0">
                <a:solidFill>
                  <a:schemeClr val="accent2"/>
                </a:solidFill>
              </a:rPr>
              <a:t>AB</a:t>
            </a:r>
            <a:r>
              <a:rPr lang="en-US" dirty="0">
                <a:solidFill>
                  <a:schemeClr val="accent2"/>
                </a:solidFill>
              </a:rPr>
              <a:t> + </a:t>
            </a:r>
            <a:r>
              <a:rPr lang="en-US" i="1" dirty="0">
                <a:solidFill>
                  <a:schemeClr val="accent2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B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dirty="0"/>
              <a:t>)	T8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B</a:t>
            </a:r>
            <a:r>
              <a:rPr lang="en-US" dirty="0"/>
              <a:t>(1)		T5’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B</a:t>
            </a:r>
            <a:r>
              <a:rPr lang="en-US" dirty="0"/>
              <a:t>		T1</a:t>
            </a:r>
          </a:p>
        </p:txBody>
      </p:sp>
      <p:sp>
        <p:nvSpPr>
          <p:cNvPr id="104550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124200" y="1798637"/>
            <a:ext cx="228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50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200400" y="240823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1:</a:t>
            </a:r>
          </a:p>
        </p:txBody>
      </p:sp>
    </p:spTree>
    <p:extLst>
      <p:ext uri="{BB962C8B-B14F-4D97-AF65-F5344CB8AC3E}">
        <p14:creationId xmlns:p14="http://schemas.microsoft.com/office/powerpoint/2010/main" val="24662235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90600" y="1219200"/>
            <a:ext cx="7620000" cy="4953000"/>
          </a:xfrm>
        </p:spPr>
        <p:txBody>
          <a:bodyPr/>
          <a:lstStyle/>
          <a:p>
            <a:r>
              <a:rPr lang="en-US" dirty="0"/>
              <a:t>Nodes</a:t>
            </a:r>
          </a:p>
          <a:p>
            <a:pPr lvl="1"/>
            <a:r>
              <a:rPr lang="en-US" sz="2400" dirty="0"/>
              <a:t>Inputs: 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/>
              <a:t>B</a:t>
            </a:r>
            <a:r>
              <a:rPr lang="en-US" sz="2400" dirty="0"/>
              <a:t>, </a:t>
            </a:r>
            <a:r>
              <a:rPr lang="en-US" sz="2400" i="1" dirty="0"/>
              <a:t>C</a:t>
            </a:r>
          </a:p>
          <a:p>
            <a:pPr lvl="1"/>
            <a:r>
              <a:rPr lang="en-US" sz="2400" dirty="0"/>
              <a:t>Outputs: </a:t>
            </a:r>
            <a:r>
              <a:rPr lang="en-US" sz="2400" i="1" dirty="0"/>
              <a:t>Y</a:t>
            </a:r>
            <a:r>
              <a:rPr lang="en-US" sz="2400" dirty="0"/>
              <a:t>, </a:t>
            </a:r>
            <a:r>
              <a:rPr lang="en-US" sz="2400" i="1" dirty="0"/>
              <a:t>Z</a:t>
            </a:r>
          </a:p>
          <a:p>
            <a:pPr lvl="1"/>
            <a:r>
              <a:rPr lang="en-US" sz="2400" dirty="0"/>
              <a:t>Internal: n1</a:t>
            </a:r>
          </a:p>
          <a:p>
            <a:r>
              <a:rPr lang="en-US" dirty="0"/>
              <a:t>Circuit elements</a:t>
            </a:r>
          </a:p>
          <a:p>
            <a:pPr lvl="1"/>
            <a:r>
              <a:rPr lang="en-US" sz="2400" dirty="0"/>
              <a:t>E1, E2, E3</a:t>
            </a:r>
          </a:p>
          <a:p>
            <a:pPr lvl="1"/>
            <a:r>
              <a:rPr lang="en-US" sz="2400" dirty="0"/>
              <a:t>Each a circuit</a:t>
            </a:r>
          </a:p>
        </p:txBody>
      </p:sp>
      <p:graphicFrame>
        <p:nvGraphicFramePr>
          <p:cNvPr id="859141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902572"/>
              </p:ext>
            </p:extLst>
          </p:nvPr>
        </p:nvGraphicFramePr>
        <p:xfrm>
          <a:off x="4267200" y="1981200"/>
          <a:ext cx="44958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2" name="VISIO" r:id="rId6" imgW="1990614" imgH="847232" progId="">
                  <p:embed/>
                </p:oleObj>
              </mc:Choice>
              <mc:Fallback>
                <p:oleObj name="VISIO" r:id="rId6" imgW="1990614" imgH="847232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81200"/>
                        <a:ext cx="4495800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Circuits</a:t>
            </a:r>
          </a:p>
        </p:txBody>
      </p:sp>
    </p:spTree>
    <p:extLst>
      <p:ext uri="{BB962C8B-B14F-4D97-AF65-F5344CB8AC3E}">
        <p14:creationId xmlns:p14="http://schemas.microsoft.com/office/powerpoint/2010/main" val="2257296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Y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i="1" dirty="0">
                <a:solidFill>
                  <a:schemeClr val="accent2"/>
                </a:solidFill>
              </a:rPr>
              <a:t>A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i="1" dirty="0">
                <a:solidFill>
                  <a:schemeClr val="accent2"/>
                </a:solidFill>
              </a:rPr>
              <a:t>AB</a:t>
            </a:r>
            <a:r>
              <a:rPr lang="en-US" dirty="0">
                <a:solidFill>
                  <a:schemeClr val="accent2"/>
                </a:solidFill>
              </a:rPr>
              <a:t> + </a:t>
            </a:r>
            <a:r>
              <a:rPr lang="en-US" i="1" dirty="0">
                <a:solidFill>
                  <a:schemeClr val="accent2"/>
                </a:solidFill>
              </a:rPr>
              <a:t>ABC)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dirty="0"/>
              <a:t>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2: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10609690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Y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i="1" dirty="0">
                <a:solidFill>
                  <a:schemeClr val="accent2"/>
                </a:solidFill>
              </a:rPr>
              <a:t>A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i="1" dirty="0">
                <a:solidFill>
                  <a:schemeClr val="accent2"/>
                </a:solidFill>
              </a:rPr>
              <a:t>AB</a:t>
            </a:r>
            <a:r>
              <a:rPr lang="en-US" dirty="0">
                <a:solidFill>
                  <a:schemeClr val="accent2"/>
                </a:solidFill>
              </a:rPr>
              <a:t> + </a:t>
            </a:r>
            <a:r>
              <a:rPr lang="en-US" i="1" dirty="0">
                <a:solidFill>
                  <a:schemeClr val="accent2"/>
                </a:solidFill>
              </a:rPr>
              <a:t>ABC)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AB(</a:t>
            </a:r>
            <a:r>
              <a:rPr lang="en-US" dirty="0"/>
              <a:t>1 + </a:t>
            </a:r>
            <a:r>
              <a:rPr lang="en-US" i="1" dirty="0"/>
              <a:t>C</a:t>
            </a:r>
            <a:r>
              <a:rPr lang="en-US" dirty="0"/>
              <a:t>))		T8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AB</a:t>
            </a:r>
            <a:r>
              <a:rPr lang="en-US" dirty="0"/>
              <a:t>(1))			T2’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AB</a:t>
            </a:r>
            <a:r>
              <a:rPr lang="en-US" dirty="0"/>
              <a:t>)			T1</a:t>
            </a:r>
          </a:p>
          <a:p>
            <a:pPr>
              <a:buFontTx/>
              <a:buNone/>
            </a:pPr>
            <a:r>
              <a:rPr lang="en-US" dirty="0"/>
              <a:t>	   = (</a:t>
            </a:r>
            <a:r>
              <a:rPr lang="en-US" i="1" dirty="0"/>
              <a:t>AA</a:t>
            </a:r>
            <a:r>
              <a:rPr lang="en-US" dirty="0"/>
              <a:t>)</a:t>
            </a:r>
            <a:r>
              <a:rPr lang="en-US" i="1" dirty="0"/>
              <a:t>B	</a:t>
            </a:r>
            <a:r>
              <a:rPr lang="en-US" dirty="0"/>
              <a:t>		T7</a:t>
            </a:r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AB</a:t>
            </a:r>
            <a:r>
              <a:rPr lang="en-US" dirty="0"/>
              <a:t>				T3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2: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314033893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048000"/>
            <a:ext cx="4829175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981200"/>
            <a:ext cx="5644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Minimize the following expression: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988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  </a:t>
            </a:r>
            <a:r>
              <a:rPr lang="en-US" i="1" dirty="0"/>
              <a:t>B</a:t>
            </a:r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36768318"/>
              </p:ext>
            </p:extLst>
          </p:nvPr>
        </p:nvGraphicFramePr>
        <p:xfrm>
          <a:off x="4343400" y="12192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8" name="VISIO" r:id="rId14" imgW="839599" imgH="714423" progId="">
                  <p:embed/>
                </p:oleObj>
              </mc:Choice>
              <mc:Fallback>
                <p:oleObj name="VISIO" r:id="rId14" imgW="839599" imgH="714423" progId="">
                  <p:embed/>
                  <p:pic>
                    <p:nvPicPr>
                      <p:cNvPr id="0" name="Picture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192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7" name="Object 13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24019701"/>
              </p:ext>
            </p:extLst>
          </p:nvPr>
        </p:nvGraphicFramePr>
        <p:xfrm>
          <a:off x="4419600" y="40386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9" name="VISIO" r:id="rId16" imgW="839599" imgH="714423" progId="">
                  <p:embed/>
                </p:oleObj>
              </mc:Choice>
              <mc:Fallback>
                <p:oleObj name="VISIO" r:id="rId16" imgW="839599" imgH="714423" progId="">
                  <p:embed/>
                  <p:pic>
                    <p:nvPicPr>
                      <p:cNvPr id="0" name="Picture 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290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812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1242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6576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9050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45117568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8" name="Rectangle 10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772400" cy="4953000"/>
          </a:xfrm>
          <a:noFill/>
          <a:ln/>
        </p:spPr>
        <p:txBody>
          <a:bodyPr/>
          <a:lstStyle/>
          <a:p>
            <a:r>
              <a:rPr lang="en-US" b="1" dirty="0"/>
              <a:t>Backward:</a:t>
            </a:r>
          </a:p>
          <a:p>
            <a:pPr lvl="1"/>
            <a:r>
              <a:rPr lang="en-US" sz="2000" dirty="0"/>
              <a:t>Body changes</a:t>
            </a:r>
          </a:p>
          <a:p>
            <a:pPr lvl="1"/>
            <a:r>
              <a:rPr lang="en-US" sz="2000" dirty="0"/>
              <a:t>Adds bubbles to inputs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400" dirty="0"/>
          </a:p>
          <a:p>
            <a:r>
              <a:rPr lang="en-US" b="1" dirty="0"/>
              <a:t>Forward:</a:t>
            </a:r>
          </a:p>
          <a:p>
            <a:pPr lvl="1"/>
            <a:r>
              <a:rPr lang="en-US" sz="2000" dirty="0"/>
              <a:t>Body changes</a:t>
            </a:r>
          </a:p>
          <a:p>
            <a:pPr lvl="1"/>
            <a:r>
              <a:rPr lang="en-US" sz="2000" dirty="0"/>
              <a:t>Adds bubble to output</a:t>
            </a:r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79970975"/>
              </p:ext>
            </p:extLst>
          </p:nvPr>
        </p:nvGraphicFramePr>
        <p:xfrm>
          <a:off x="2209800" y="2438400"/>
          <a:ext cx="5029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2" name="VISIO" r:id="rId7" imgW="1686831" imgH="370950" progId="">
                  <p:embed/>
                </p:oleObj>
              </mc:Choice>
              <mc:Fallback>
                <p:oleObj name="VISIO" r:id="rId7" imgW="1686831" imgH="370950" progId="">
                  <p:embed/>
                  <p:pic>
                    <p:nvPicPr>
                      <p:cNvPr id="0" name="Picture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5029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575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69020293"/>
              </p:ext>
            </p:extLst>
          </p:nvPr>
        </p:nvGraphicFramePr>
        <p:xfrm>
          <a:off x="2209800" y="5029200"/>
          <a:ext cx="49577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3" name="VISIO" r:id="rId9" imgW="1687068" imgH="371856" progId="">
                  <p:embed/>
                </p:oleObj>
              </mc:Choice>
              <mc:Fallback>
                <p:oleObj name="VISIO" r:id="rId9" imgW="1687068" imgH="371856" progId="">
                  <p:embed/>
                  <p:pic>
                    <p:nvPicPr>
                      <p:cNvPr id="0" name="Picture 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29200"/>
                        <a:ext cx="49577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</a:t>
            </a:r>
          </a:p>
        </p:txBody>
      </p:sp>
    </p:spTree>
    <p:extLst>
      <p:ext uri="{BB962C8B-B14F-4D97-AF65-F5344CB8AC3E}">
        <p14:creationId xmlns:p14="http://schemas.microsoft.com/office/powerpoint/2010/main" val="177083747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859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7210589"/>
              </p:ext>
            </p:extLst>
          </p:nvPr>
        </p:nvGraphicFramePr>
        <p:xfrm>
          <a:off x="2438400" y="2514600"/>
          <a:ext cx="44958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8" name="VISIO" r:id="rId6" imgW="1407474" imgH="714423" progId="">
                  <p:embed/>
                </p:oleObj>
              </mc:Choice>
              <mc:Fallback>
                <p:oleObj name="VISIO" r:id="rId6" imgW="1407474" imgH="714423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44958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85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</a:t>
            </a:r>
          </a:p>
        </p:txBody>
      </p:sp>
    </p:spTree>
    <p:extLst>
      <p:ext uri="{BB962C8B-B14F-4D97-AF65-F5344CB8AC3E}">
        <p14:creationId xmlns:p14="http://schemas.microsoft.com/office/powerpoint/2010/main" val="324518065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443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4802386"/>
              </p:ext>
            </p:extLst>
          </p:nvPr>
        </p:nvGraphicFramePr>
        <p:xfrm>
          <a:off x="2438400" y="2554287"/>
          <a:ext cx="441960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2" name="VISIO" r:id="rId7" imgW="1407474" imgH="714423" progId="">
                  <p:embed/>
                </p:oleObj>
              </mc:Choice>
              <mc:Fallback>
                <p:oleObj name="VISIO" r:id="rId7" imgW="1407474" imgH="714423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54287"/>
                        <a:ext cx="4419600" cy="224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443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1443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1400" y="5105400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3200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</a:t>
            </a:r>
          </a:p>
        </p:txBody>
      </p:sp>
    </p:spTree>
    <p:extLst>
      <p:ext uri="{BB962C8B-B14F-4D97-AF65-F5344CB8AC3E}">
        <p14:creationId xmlns:p14="http://schemas.microsoft.com/office/powerpoint/2010/main" val="280109640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752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0718751"/>
              </p:ext>
            </p:extLst>
          </p:nvPr>
        </p:nvGraphicFramePr>
        <p:xfrm>
          <a:off x="1828800" y="3124200"/>
          <a:ext cx="628967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6" name="VISIO" r:id="rId6" imgW="2065414" imgH="770905" progId="">
                  <p:embed/>
                </p:oleObj>
              </mc:Choice>
              <mc:Fallback>
                <p:oleObj name="VISIO" r:id="rId6" imgW="2065414" imgH="770905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6289675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4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Begin at output, then work toward inputs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Push bubbles on final output back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Draw gates in a form so bubbles cancel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 Rules</a:t>
            </a:r>
          </a:p>
        </p:txBody>
      </p:sp>
    </p:spTree>
    <p:extLst>
      <p:ext uri="{BB962C8B-B14F-4D97-AF65-F5344CB8AC3E}">
        <p14:creationId xmlns:p14="http://schemas.microsoft.com/office/powerpoint/2010/main" val="219130272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877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6725097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30" name="VISIO" r:id="rId5" imgW="2235031" imgH="2708206" progId="">
                  <p:embed/>
                </p:oleObj>
              </mc:Choice>
              <mc:Fallback>
                <p:oleObj name="VISIO" r:id="rId5" imgW="2235031" imgH="2708206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 Example</a:t>
            </a:r>
          </a:p>
        </p:txBody>
      </p:sp>
    </p:spTree>
    <p:extLst>
      <p:ext uri="{BB962C8B-B14F-4D97-AF65-F5344CB8AC3E}">
        <p14:creationId xmlns:p14="http://schemas.microsoft.com/office/powerpoint/2010/main" val="365500095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0656623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02" name="VISIO" r:id="rId5" imgW="2235960" imgH="2709000" progId="">
                  <p:embed/>
                </p:oleObj>
              </mc:Choice>
              <mc:Fallback>
                <p:oleObj name="VISIO" r:id="rId5" imgW="2235960" imgH="2709000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 Example</a:t>
            </a:r>
          </a:p>
        </p:txBody>
      </p:sp>
    </p:spTree>
    <p:extLst>
      <p:ext uri="{BB962C8B-B14F-4D97-AF65-F5344CB8AC3E}">
        <p14:creationId xmlns:p14="http://schemas.microsoft.com/office/powerpoint/2010/main" val="294457010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95400"/>
            <a:ext cx="7620000" cy="4953000"/>
          </a:xfrm>
        </p:spPr>
        <p:txBody>
          <a:bodyPr/>
          <a:lstStyle/>
          <a:p>
            <a:r>
              <a:rPr lang="en-US" b="1" dirty="0"/>
              <a:t>Combinational Logic</a:t>
            </a:r>
          </a:p>
          <a:p>
            <a:pPr lvl="1"/>
            <a:r>
              <a:rPr lang="en-US" sz="2400" dirty="0"/>
              <a:t>Memoryless</a:t>
            </a:r>
          </a:p>
          <a:p>
            <a:pPr lvl="1"/>
            <a:r>
              <a:rPr lang="en-US" sz="2400" dirty="0"/>
              <a:t>Outputs determined by current values of inputs</a:t>
            </a:r>
          </a:p>
          <a:p>
            <a:r>
              <a:rPr lang="en-US" b="1" dirty="0"/>
              <a:t>Sequential Logic</a:t>
            </a:r>
          </a:p>
          <a:p>
            <a:pPr lvl="1"/>
            <a:r>
              <a:rPr lang="en-US" sz="2400" dirty="0"/>
              <a:t>Has memory</a:t>
            </a:r>
          </a:p>
          <a:p>
            <a:pPr lvl="1"/>
            <a:r>
              <a:rPr lang="en-US" sz="2400" dirty="0"/>
              <a:t>Outputs determined by previous and current values of inputs</a:t>
            </a:r>
          </a:p>
        </p:txBody>
      </p:sp>
      <p:graphicFrame>
        <p:nvGraphicFramePr>
          <p:cNvPr id="8601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54024568"/>
              </p:ext>
            </p:extLst>
          </p:nvPr>
        </p:nvGraphicFramePr>
        <p:xfrm>
          <a:off x="2461419" y="4495800"/>
          <a:ext cx="5287962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6" name="VISIO" r:id="rId6" imgW="1889862" imgH="503760" progId="">
                  <p:embed/>
                </p:oleObj>
              </mc:Choice>
              <mc:Fallback>
                <p:oleObj name="VISIO" r:id="rId6" imgW="1889862" imgH="503760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419" y="4495800"/>
                        <a:ext cx="5287962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Types of Logic Circuits</a:t>
            </a:r>
          </a:p>
        </p:txBody>
      </p:sp>
    </p:spTree>
    <p:extLst>
      <p:ext uri="{BB962C8B-B14F-4D97-AF65-F5344CB8AC3E}">
        <p14:creationId xmlns:p14="http://schemas.microsoft.com/office/powerpoint/2010/main" val="34906519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2462790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5" name="VISIO" r:id="rId5" imgW="2235960" imgH="2709000" progId="">
                  <p:embed/>
                </p:oleObj>
              </mc:Choice>
              <mc:Fallback>
                <p:oleObj name="VISIO" r:id="rId5" imgW="2235960" imgH="2709000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 Example</a:t>
            </a:r>
          </a:p>
        </p:txBody>
      </p:sp>
    </p:spTree>
    <p:extLst>
      <p:ext uri="{BB962C8B-B14F-4D97-AF65-F5344CB8AC3E}">
        <p14:creationId xmlns:p14="http://schemas.microsoft.com/office/powerpoint/2010/main" val="422831836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5161563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9" name="VISIO" r:id="rId5" imgW="2236387" imgH="2709616" progId="">
                  <p:embed/>
                </p:oleObj>
              </mc:Choice>
              <mc:Fallback>
                <p:oleObj name="VISIO" r:id="rId5" imgW="2236387" imgH="2709616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Bubble Pushing Example</a:t>
            </a:r>
          </a:p>
        </p:txBody>
      </p:sp>
    </p:spTree>
    <p:extLst>
      <p:ext uri="{BB962C8B-B14F-4D97-AF65-F5344CB8AC3E}">
        <p14:creationId xmlns:p14="http://schemas.microsoft.com/office/powerpoint/2010/main" val="422831836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Pushing for CMOS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800" y="4648200"/>
            <a:ext cx="8458200" cy="11430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CMOS logic favors NAND/NOR over AND/OR</a:t>
            </a:r>
          </a:p>
          <a:p>
            <a:r>
              <a:rPr lang="en-US" sz="2400" dirty="0"/>
              <a:t>Convert the circuit above such that only NAND/NOR/INVs are used.</a:t>
            </a:r>
            <a:endParaRPr lang="tr-T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600200"/>
            <a:ext cx="3990975" cy="26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18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Pushing for CMOS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200400" y="5029200"/>
            <a:ext cx="22098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Inefficient!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33600"/>
            <a:ext cx="6847114" cy="230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0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Pushing for CMOS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438400"/>
            <a:ext cx="5814902" cy="25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661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Completeness: True or False?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68580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implement any logic function using: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AND, OR, INVs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AND, INVs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NANDs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NORs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ANDs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579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Completeness: True or False?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68580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implement any logic function using: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AND, OR, INVs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AND, INVs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NANDs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NORs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ANDs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2133600"/>
            <a:ext cx="88517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2590800"/>
            <a:ext cx="88517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3124200"/>
            <a:ext cx="88517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0" y="3657600"/>
            <a:ext cx="885179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0" y="4191000"/>
            <a:ext cx="1013675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2355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sz="2400" dirty="0"/>
              <a:t>Two-level logic: ANDs followed by ORs</a:t>
            </a:r>
          </a:p>
          <a:p>
            <a:r>
              <a:rPr lang="en-US" sz="2400" dirty="0"/>
              <a:t>Example: </a:t>
            </a:r>
            <a:r>
              <a:rPr lang="en-US" sz="2400" i="1" dirty="0"/>
              <a:t>Y</a:t>
            </a:r>
            <a:r>
              <a:rPr lang="en-US" sz="2400" dirty="0"/>
              <a:t> = </a:t>
            </a:r>
            <a:r>
              <a:rPr lang="en-US" sz="2400" i="1" dirty="0"/>
              <a:t>A BC</a:t>
            </a:r>
            <a:r>
              <a:rPr lang="en-US" sz="2400" dirty="0"/>
              <a:t> + </a:t>
            </a:r>
            <a:r>
              <a:rPr lang="en-US" sz="2400" i="1" dirty="0"/>
              <a:t>AB C</a:t>
            </a:r>
            <a:r>
              <a:rPr lang="en-US" sz="2400" dirty="0"/>
              <a:t> + </a:t>
            </a:r>
            <a:r>
              <a:rPr lang="en-US" sz="2400" i="1" dirty="0"/>
              <a:t>ABC</a:t>
            </a:r>
          </a:p>
        </p:txBody>
      </p:sp>
      <p:graphicFrame>
        <p:nvGraphicFramePr>
          <p:cNvPr id="8990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83217646"/>
              </p:ext>
            </p:extLst>
          </p:nvPr>
        </p:nvGraphicFramePr>
        <p:xfrm>
          <a:off x="1981200" y="2209800"/>
          <a:ext cx="63246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6" name="VISIO" r:id="rId12" imgW="3042403" imgH="1914286" progId="">
                  <p:embed/>
                </p:oleObj>
              </mc:Choice>
              <mc:Fallback>
                <p:oleObj name="VISIO" r:id="rId12" imgW="3042403" imgH="1914286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632460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9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200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9718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3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0386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2672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5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8768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From Logic to Gates</a:t>
            </a:r>
          </a:p>
        </p:txBody>
      </p:sp>
    </p:spTree>
    <p:extLst>
      <p:ext uri="{BB962C8B-B14F-4D97-AF65-F5344CB8AC3E}">
        <p14:creationId xmlns:p14="http://schemas.microsoft.com/office/powerpoint/2010/main" val="19967206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/>
              <a:t>Inputs on the left (or top)</a:t>
            </a:r>
          </a:p>
          <a:p>
            <a:r>
              <a:rPr lang="en-US" dirty="0"/>
              <a:t>Outputs on right (or bottom)</a:t>
            </a:r>
          </a:p>
          <a:p>
            <a:r>
              <a:rPr lang="en-US" dirty="0"/>
              <a:t>Gates flow from left to right</a:t>
            </a:r>
          </a:p>
          <a:p>
            <a:r>
              <a:rPr lang="en-US" dirty="0"/>
              <a:t>Straight wires are best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Circuit Schematics Rules</a:t>
            </a:r>
          </a:p>
        </p:txBody>
      </p:sp>
    </p:spTree>
    <p:extLst>
      <p:ext uri="{BB962C8B-B14F-4D97-AF65-F5344CB8AC3E}">
        <p14:creationId xmlns:p14="http://schemas.microsoft.com/office/powerpoint/2010/main" val="285056854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/>
              <a:t>Wires always connect at a T junction</a:t>
            </a:r>
          </a:p>
          <a:p>
            <a:r>
              <a:rPr lang="en-US" dirty="0"/>
              <a:t>A dot where wires cross indicates a connection between the wires</a:t>
            </a:r>
          </a:p>
          <a:p>
            <a:r>
              <a:rPr lang="en-US" dirty="0"/>
              <a:t>Wires crossing </a:t>
            </a:r>
            <a:r>
              <a:rPr lang="en-US" i="1" dirty="0"/>
              <a:t>without</a:t>
            </a:r>
            <a:r>
              <a:rPr lang="en-US" dirty="0"/>
              <a:t> a dot make no connection</a:t>
            </a:r>
          </a:p>
        </p:txBody>
      </p:sp>
      <p:graphicFrame>
        <p:nvGraphicFramePr>
          <p:cNvPr id="917514" name="Object 10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7078797"/>
              </p:ext>
            </p:extLst>
          </p:nvPr>
        </p:nvGraphicFramePr>
        <p:xfrm>
          <a:off x="1136754" y="3775075"/>
          <a:ext cx="73914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9" name="VISIO" r:id="rId6" imgW="3121783" imgH="915927" progId="">
                  <p:embed/>
                </p:oleObj>
              </mc:Choice>
              <mc:Fallback>
                <p:oleObj name="VISIO" r:id="rId6" imgW="3121783" imgH="915927" progId="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754" y="3775075"/>
                        <a:ext cx="73914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Circuit Schematic Rules (cont.)</a:t>
            </a:r>
          </a:p>
        </p:txBody>
      </p:sp>
    </p:spTree>
    <p:extLst>
      <p:ext uri="{BB962C8B-B14F-4D97-AF65-F5344CB8AC3E}">
        <p14:creationId xmlns:p14="http://schemas.microsoft.com/office/powerpoint/2010/main" val="14786955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696200" cy="4953000"/>
          </a:xfrm>
        </p:spPr>
        <p:txBody>
          <a:bodyPr/>
          <a:lstStyle/>
          <a:p>
            <a:r>
              <a:rPr lang="en-US" dirty="0"/>
              <a:t>Every element is combinational</a:t>
            </a:r>
          </a:p>
          <a:p>
            <a:r>
              <a:rPr lang="en-US" dirty="0"/>
              <a:t>Every node is either an input or connects to </a:t>
            </a:r>
            <a:r>
              <a:rPr lang="en-US" i="1" dirty="0"/>
              <a:t>exactly one </a:t>
            </a:r>
            <a:r>
              <a:rPr lang="en-US" dirty="0"/>
              <a:t>output</a:t>
            </a:r>
          </a:p>
          <a:p>
            <a:r>
              <a:rPr lang="en-US" dirty="0"/>
              <a:t>The circuit contains no cyclic paths</a:t>
            </a:r>
          </a:p>
          <a:p>
            <a:r>
              <a:rPr lang="en-US" b="1" dirty="0"/>
              <a:t>Example:</a:t>
            </a:r>
          </a:p>
          <a:p>
            <a:pPr>
              <a:spcAft>
                <a:spcPts val="800"/>
              </a:spcAft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graphicFrame>
        <p:nvGraphicFramePr>
          <p:cNvPr id="76698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29818513"/>
              </p:ext>
            </p:extLst>
          </p:nvPr>
        </p:nvGraphicFramePr>
        <p:xfrm>
          <a:off x="3468687" y="4038600"/>
          <a:ext cx="30845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0" name="VISIO" r:id="rId6" imgW="835020" imgH="549556" progId="">
                  <p:embed/>
                </p:oleObj>
              </mc:Choice>
              <mc:Fallback>
                <p:oleObj name="VISIO" r:id="rId6" imgW="835020" imgH="549556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7" y="4038600"/>
                        <a:ext cx="308451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68759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Rules of Combinational Composition</a:t>
            </a:r>
          </a:p>
        </p:txBody>
      </p:sp>
    </p:spTree>
    <p:extLst>
      <p:ext uri="{BB962C8B-B14F-4D97-AF65-F5344CB8AC3E}">
        <p14:creationId xmlns:p14="http://schemas.microsoft.com/office/powerpoint/2010/main" val="16675104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1779281"/>
              </p:ext>
            </p:extLst>
          </p:nvPr>
        </p:nvGraphicFramePr>
        <p:xfrm>
          <a:off x="4648200" y="13716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2" name="VISIO" r:id="rId7" imgW="1873440" imgH="2105640" progId="">
                  <p:embed/>
                </p:oleObj>
              </mc:Choice>
              <mc:Fallback>
                <p:oleObj name="VISIO" r:id="rId7" imgW="1873440" imgH="2105640" progId="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96454383"/>
              </p:ext>
            </p:extLst>
          </p:nvPr>
        </p:nvGraphicFramePr>
        <p:xfrm>
          <a:off x="1524000" y="36195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3" name="VISIO" r:id="rId9" imgW="1405947" imgH="1178492" progId="">
                  <p:embed/>
                </p:oleObj>
              </mc:Choice>
              <mc:Fallback>
                <p:oleObj name="VISIO" r:id="rId9" imgW="1405947" imgH="1178492" progId="">
                  <p:embed/>
                  <p:pic>
                    <p:nvPicPr>
                      <p:cNvPr id="0" name="Picture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19500"/>
                        <a:ext cx="2865438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4"/>
            </p:custDataLst>
          </p:nvPr>
        </p:nvSpPr>
        <p:spPr>
          <a:xfrm>
            <a:off x="914400" y="1219200"/>
            <a:ext cx="7315200" cy="4953000"/>
          </a:xfrm>
          <a:noFill/>
          <a:ln/>
        </p:spPr>
        <p:txBody>
          <a:bodyPr/>
          <a:lstStyle/>
          <a:p>
            <a:r>
              <a:rPr lang="en-US" sz="2400" b="1" dirty="0"/>
              <a:t>Example: Priority Circuit</a:t>
            </a:r>
          </a:p>
          <a:p>
            <a:pPr marL="0" indent="0">
              <a:buNone/>
            </a:pPr>
            <a:r>
              <a:rPr lang="en-US" sz="2400" dirty="0"/>
              <a:t>     Output asserted</a:t>
            </a:r>
          </a:p>
          <a:p>
            <a:pPr>
              <a:buFontTx/>
              <a:buNone/>
            </a:pPr>
            <a:r>
              <a:rPr lang="en-US" sz="2400" dirty="0"/>
              <a:t>	corresponding to</a:t>
            </a:r>
          </a:p>
          <a:p>
            <a:pPr>
              <a:buFontTx/>
              <a:buNone/>
            </a:pPr>
            <a:r>
              <a:rPr lang="en-US" sz="2400" dirty="0"/>
              <a:t>	most significant</a:t>
            </a:r>
          </a:p>
          <a:p>
            <a:pPr>
              <a:buFontTx/>
              <a:buNone/>
            </a:pPr>
            <a:r>
              <a:rPr lang="en-US" sz="2400" dirty="0"/>
              <a:t>	TRUE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Multiple-Output Circuits</a:t>
            </a:r>
          </a:p>
        </p:txBody>
      </p:sp>
    </p:spTree>
    <p:extLst>
      <p:ext uri="{BB962C8B-B14F-4D97-AF65-F5344CB8AC3E}">
        <p14:creationId xmlns:p14="http://schemas.microsoft.com/office/powerpoint/2010/main" val="344278880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3012211"/>
              </p:ext>
            </p:extLst>
          </p:nvPr>
        </p:nvGraphicFramePr>
        <p:xfrm>
          <a:off x="4648200" y="13716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6" name="VISIO" r:id="rId7" imgW="1874596" imgH="2106631" progId="">
                  <p:embed/>
                </p:oleObj>
              </mc:Choice>
              <mc:Fallback>
                <p:oleObj name="VISIO" r:id="rId7" imgW="1874596" imgH="2106631" progId="">
                  <p:embed/>
                  <p:pic>
                    <p:nvPicPr>
                      <p:cNvPr id="0" name="Picture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48466213"/>
              </p:ext>
            </p:extLst>
          </p:nvPr>
        </p:nvGraphicFramePr>
        <p:xfrm>
          <a:off x="1524000" y="36195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7" name="VISIO" r:id="rId9" imgW="1405947" imgH="1178492" progId="">
                  <p:embed/>
                </p:oleObj>
              </mc:Choice>
              <mc:Fallback>
                <p:oleObj name="VISIO" r:id="rId9" imgW="1405947" imgH="1178492" progId="">
                  <p:embed/>
                  <p:pic>
                    <p:nvPicPr>
                      <p:cNvPr id="0" name="Picture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19500"/>
                        <a:ext cx="2865438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4"/>
            </p:custDataLst>
          </p:nvPr>
        </p:nvSpPr>
        <p:spPr>
          <a:xfrm>
            <a:off x="914400" y="1219200"/>
            <a:ext cx="7315200" cy="4953000"/>
          </a:xfrm>
          <a:noFill/>
          <a:ln/>
        </p:spPr>
        <p:txBody>
          <a:bodyPr/>
          <a:lstStyle/>
          <a:p>
            <a:r>
              <a:rPr lang="en-US" sz="2400" b="1" dirty="0"/>
              <a:t>Example: Priority Circuit</a:t>
            </a:r>
          </a:p>
          <a:p>
            <a:pPr marL="0" indent="0">
              <a:buNone/>
            </a:pPr>
            <a:r>
              <a:rPr lang="en-US" sz="2400" dirty="0"/>
              <a:t>     Output asserted</a:t>
            </a:r>
          </a:p>
          <a:p>
            <a:pPr>
              <a:buFontTx/>
              <a:buNone/>
            </a:pPr>
            <a:r>
              <a:rPr lang="en-US" sz="2400" dirty="0"/>
              <a:t>	corresponding to</a:t>
            </a:r>
          </a:p>
          <a:p>
            <a:pPr>
              <a:buFontTx/>
              <a:buNone/>
            </a:pPr>
            <a:r>
              <a:rPr lang="en-US" sz="2400" dirty="0"/>
              <a:t>	most significant</a:t>
            </a:r>
          </a:p>
          <a:p>
            <a:pPr>
              <a:buFontTx/>
              <a:buNone/>
            </a:pPr>
            <a:r>
              <a:rPr lang="en-US" sz="2400" dirty="0"/>
              <a:t>	TRUE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Multiple-Output Circuits</a:t>
            </a:r>
          </a:p>
        </p:txBody>
      </p:sp>
    </p:spTree>
    <p:extLst>
      <p:ext uri="{BB962C8B-B14F-4D97-AF65-F5344CB8AC3E}">
        <p14:creationId xmlns:p14="http://schemas.microsoft.com/office/powerpoint/2010/main" val="117533671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2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6528807"/>
              </p:ext>
            </p:extLst>
          </p:nvPr>
        </p:nvGraphicFramePr>
        <p:xfrm>
          <a:off x="12954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8" name="VISIO" r:id="rId6" imgW="1874596" imgH="2106631" progId="">
                  <p:embed/>
                </p:oleObj>
              </mc:Choice>
              <mc:Fallback>
                <p:oleObj name="VISIO" r:id="rId6" imgW="1874596" imgH="2106631" progId="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2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24613183"/>
              </p:ext>
            </p:extLst>
          </p:nvPr>
        </p:nvGraphicFramePr>
        <p:xfrm>
          <a:off x="5105400" y="1828800"/>
          <a:ext cx="3429000" cy="315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9" name="VISIO" r:id="rId8" imgW="1199864" imgH="1154067" progId="">
                  <p:embed/>
                </p:oleObj>
              </mc:Choice>
              <mc:Fallback>
                <p:oleObj name="VISIO" r:id="rId8" imgW="1199864" imgH="1154067" progId="">
                  <p:embed/>
                  <p:pic>
                    <p:nvPicPr>
                      <p:cNvPr id="0" name="Picture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3429000" cy="315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Priority Circuit Hardware</a:t>
            </a:r>
          </a:p>
        </p:txBody>
      </p:sp>
    </p:spTree>
    <p:extLst>
      <p:ext uri="{BB962C8B-B14F-4D97-AF65-F5344CB8AC3E}">
        <p14:creationId xmlns:p14="http://schemas.microsoft.com/office/powerpoint/2010/main" val="591219776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14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3579347"/>
              </p:ext>
            </p:extLst>
          </p:nvPr>
        </p:nvGraphicFramePr>
        <p:xfrm>
          <a:off x="9906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2" name="VISIO" r:id="rId6" imgW="1874596" imgH="2106631" progId="">
                  <p:embed/>
                </p:oleObj>
              </mc:Choice>
              <mc:Fallback>
                <p:oleObj name="VISIO" r:id="rId6" imgW="1874596" imgH="2106631" progId="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14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5102238"/>
              </p:ext>
            </p:extLst>
          </p:nvPr>
        </p:nvGraphicFramePr>
        <p:xfrm>
          <a:off x="4724400" y="2362200"/>
          <a:ext cx="41910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3" name="VISIO" r:id="rId8" imgW="1914286" imgH="885396" progId="">
                  <p:embed/>
                </p:oleObj>
              </mc:Choice>
              <mc:Fallback>
                <p:oleObj name="VISIO" r:id="rId8" imgW="1914286" imgH="885396" progId="">
                  <p:embed/>
                  <p:pic>
                    <p:nvPicPr>
                      <p:cNvPr id="0" name="Picture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41910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Don’t Cares</a:t>
            </a:r>
          </a:p>
        </p:txBody>
      </p:sp>
    </p:spTree>
    <p:extLst>
      <p:ext uri="{BB962C8B-B14F-4D97-AF65-F5344CB8AC3E}">
        <p14:creationId xmlns:p14="http://schemas.microsoft.com/office/powerpoint/2010/main" val="203865895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1295400" y="1219200"/>
            <a:ext cx="7391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Contention: circuit tries to drive output to 1 </a:t>
            </a:r>
            <a:r>
              <a:rPr lang="en-US" sz="2400" b="1" dirty="0"/>
              <a:t>and</a:t>
            </a:r>
            <a:r>
              <a:rPr lang="en-US" sz="2400" dirty="0"/>
              <a:t> 0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Actual value somewhere in between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Could be 0, 1, or in forbidden zone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Might change with voltage, temperature, time, noise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causes excessive power dissipation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Warnings: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Contention usually indicates a </a:t>
            </a:r>
            <a:r>
              <a:rPr lang="en-US" sz="2000" b="1" dirty="0"/>
              <a:t>bug</a:t>
            </a:r>
            <a:r>
              <a:rPr lang="en-US" sz="16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X is used for “don’t care” and contention </a:t>
            </a:r>
            <a:r>
              <a:rPr lang="en-US" sz="2000" dirty="0"/>
              <a:t>- look at the context to tell them apart</a:t>
            </a:r>
          </a:p>
        </p:txBody>
      </p:sp>
      <p:graphicFrame>
        <p:nvGraphicFramePr>
          <p:cNvPr id="92979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85998195"/>
              </p:ext>
            </p:extLst>
          </p:nvPr>
        </p:nvGraphicFramePr>
        <p:xfrm>
          <a:off x="3352800" y="2971800"/>
          <a:ext cx="32004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0" name="VISIO" r:id="rId6" imgW="1057895" imgH="607565" progId="">
                  <p:embed/>
                </p:oleObj>
              </mc:Choice>
              <mc:Fallback>
                <p:oleObj name="VISIO" r:id="rId6" imgW="1057895" imgH="607565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32004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Contention: X</a:t>
            </a:r>
          </a:p>
        </p:txBody>
      </p:sp>
    </p:spTree>
    <p:extLst>
      <p:ext uri="{BB962C8B-B14F-4D97-AF65-F5344CB8AC3E}">
        <p14:creationId xmlns:p14="http://schemas.microsoft.com/office/powerpoint/2010/main" val="189679574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543800" cy="4953000"/>
          </a:xfrm>
        </p:spPr>
        <p:txBody>
          <a:bodyPr/>
          <a:lstStyle/>
          <a:p>
            <a:r>
              <a:rPr lang="en-US" dirty="0"/>
              <a:t>Floating, high impedance, open, high Z</a:t>
            </a:r>
          </a:p>
          <a:p>
            <a:r>
              <a:rPr lang="en-US" dirty="0"/>
              <a:t>Floating output might be 0, 1, or somewhere in between</a:t>
            </a:r>
          </a:p>
          <a:p>
            <a:pPr lvl="1"/>
            <a:r>
              <a:rPr lang="en-US" sz="2400" dirty="0"/>
              <a:t>A voltmeter won’t indicate whether a node is floating</a:t>
            </a:r>
            <a:endParaRPr lang="en-US" sz="8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                        </a:t>
            </a:r>
            <a:r>
              <a:rPr lang="en-US" sz="2400" b="1" dirty="0">
                <a:solidFill>
                  <a:schemeClr val="accent1"/>
                </a:solidFill>
              </a:rPr>
              <a:t>Tristate Buffer</a:t>
            </a:r>
          </a:p>
        </p:txBody>
      </p:sp>
      <p:graphicFrame>
        <p:nvGraphicFramePr>
          <p:cNvPr id="930820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16128974"/>
              </p:ext>
            </p:extLst>
          </p:nvPr>
        </p:nvGraphicFramePr>
        <p:xfrm>
          <a:off x="2991833" y="3504100"/>
          <a:ext cx="2113567" cy="318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3" name="VISIO" r:id="rId6" imgW="829056" imgH="1306068" progId="">
                  <p:embed/>
                </p:oleObj>
              </mc:Choice>
              <mc:Fallback>
                <p:oleObj name="VISIO" r:id="rId6" imgW="829056" imgH="1306068" progId="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833" y="3504100"/>
                        <a:ext cx="2113567" cy="3185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Floating: Z</a:t>
            </a:r>
          </a:p>
        </p:txBody>
      </p:sp>
    </p:spTree>
    <p:extLst>
      <p:ext uri="{BB962C8B-B14F-4D97-AF65-F5344CB8AC3E}">
        <p14:creationId xmlns:p14="http://schemas.microsoft.com/office/powerpoint/2010/main" val="242131581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dirty="0"/>
              <a:t>Floating nodes are used in </a:t>
            </a:r>
            <a:r>
              <a:rPr lang="en-US" dirty="0" err="1"/>
              <a:t>tristate</a:t>
            </a:r>
            <a:r>
              <a:rPr lang="en-US" dirty="0"/>
              <a:t> busses</a:t>
            </a:r>
          </a:p>
          <a:p>
            <a:pPr lvl="1"/>
            <a:r>
              <a:rPr lang="en-US" sz="2600" dirty="0"/>
              <a:t>Many different drivers</a:t>
            </a:r>
          </a:p>
          <a:p>
            <a:pPr lvl="1"/>
            <a:r>
              <a:rPr lang="en-US" sz="2600" dirty="0"/>
              <a:t>Exactly one is active at </a:t>
            </a:r>
          </a:p>
          <a:p>
            <a:pPr marL="457200" lvl="1" indent="0">
              <a:buNone/>
            </a:pPr>
            <a:r>
              <a:rPr lang="en-US" sz="2600" dirty="0"/>
              <a:t>    once</a:t>
            </a:r>
          </a:p>
        </p:txBody>
      </p:sp>
      <p:graphicFrame>
        <p:nvGraphicFramePr>
          <p:cNvPr id="105882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55984955"/>
              </p:ext>
            </p:extLst>
          </p:nvPr>
        </p:nvGraphicFramePr>
        <p:xfrm>
          <a:off x="5334000" y="1905000"/>
          <a:ext cx="225742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7" name="VISIO" r:id="rId6" imgW="1286933" imgH="2106507" progId="">
                  <p:embed/>
                </p:oleObj>
              </mc:Choice>
              <mc:Fallback>
                <p:oleObj name="VISIO" r:id="rId6" imgW="1286933" imgH="2106507" progId="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05000"/>
                        <a:ext cx="2257425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Tristate Busses</a:t>
            </a:r>
          </a:p>
        </p:txBody>
      </p:sp>
    </p:spTree>
    <p:extLst>
      <p:ext uri="{BB962C8B-B14F-4D97-AF65-F5344CB8AC3E}">
        <p14:creationId xmlns:p14="http://schemas.microsoft.com/office/powerpoint/2010/main" val="2180214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8153400" cy="1752600"/>
          </a:xfrm>
        </p:spPr>
        <p:txBody>
          <a:bodyPr>
            <a:noAutofit/>
          </a:bodyPr>
          <a:lstStyle/>
          <a:p>
            <a:r>
              <a:rPr lang="en-US" dirty="0"/>
              <a:t>Boolean expressions can be minimized by combining terms</a:t>
            </a:r>
          </a:p>
          <a:p>
            <a:r>
              <a:rPr lang="en-US" dirty="0"/>
              <a:t>K-maps minimize equations graphically</a:t>
            </a:r>
          </a:p>
          <a:p>
            <a:r>
              <a:rPr lang="en-US" i="1" dirty="0"/>
              <a:t>PA</a:t>
            </a:r>
            <a:r>
              <a:rPr lang="en-US" dirty="0"/>
              <a:t> + </a:t>
            </a:r>
            <a:r>
              <a:rPr lang="en-US" i="1" dirty="0"/>
              <a:t>PA</a:t>
            </a:r>
            <a:r>
              <a:rPr lang="en-US" dirty="0"/>
              <a:t> = </a:t>
            </a:r>
            <a:r>
              <a:rPr lang="en-US" i="1" dirty="0"/>
              <a:t>P</a:t>
            </a:r>
            <a:endParaRPr lang="en-US" dirty="0"/>
          </a:p>
        </p:txBody>
      </p:sp>
      <p:graphicFrame>
        <p:nvGraphicFramePr>
          <p:cNvPr id="918535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58878664"/>
              </p:ext>
            </p:extLst>
          </p:nvPr>
        </p:nvGraphicFramePr>
        <p:xfrm>
          <a:off x="685800" y="3886200"/>
          <a:ext cx="8077200" cy="210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1" name="VISIO" r:id="rId7" imgW="4891048" imgH="1274664" progId="">
                  <p:embed/>
                </p:oleObj>
              </mc:Choice>
              <mc:Fallback>
                <p:oleObj name="VISIO" r:id="rId7" imgW="4891048" imgH="1274664" progId="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8077200" cy="2106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3622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Karnaugh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Maps (K-Maps)</a:t>
            </a:r>
          </a:p>
        </p:txBody>
      </p:sp>
    </p:spTree>
    <p:extLst>
      <p:ext uri="{BB962C8B-B14F-4D97-AF65-F5344CB8AC3E}">
        <p14:creationId xmlns:p14="http://schemas.microsoft.com/office/powerpoint/2010/main" val="4058737733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955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2114810"/>
              </p:ext>
            </p:extLst>
          </p:nvPr>
        </p:nvGraphicFramePr>
        <p:xfrm>
          <a:off x="4267200" y="3200400"/>
          <a:ext cx="381000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92" name="VISIO" r:id="rId9" imgW="1746367" imgH="1060948" progId="">
                  <p:embed/>
                </p:oleObj>
              </mc:Choice>
              <mc:Fallback>
                <p:oleObj name="VISIO" r:id="rId9" imgW="1746367" imgH="1060948" progId="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00400"/>
                        <a:ext cx="3810000" cy="231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9563" name="Object 11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12574849"/>
              </p:ext>
            </p:extLst>
          </p:nvPr>
        </p:nvGraphicFramePr>
        <p:xfrm>
          <a:off x="1981200" y="3352800"/>
          <a:ext cx="17859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93" name="VISIO" r:id="rId11" imgW="947872" imgH="1174570" progId="">
                  <p:embed/>
                </p:oleObj>
              </mc:Choice>
              <mc:Fallback>
                <p:oleObj name="VISIO" r:id="rId11" imgW="947872" imgH="1174570" progId="">
                  <p:embed/>
                  <p:pic>
                    <p:nvPicPr>
                      <p:cNvPr id="0" name="Picture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17859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6300" y="1216269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Circle 1’s in adjacent squares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In Boolean expression, include only literals whose true and complement form are 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not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 the circle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                                        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AB</a:t>
            </a:r>
          </a:p>
        </p:txBody>
      </p:sp>
      <p:sp>
        <p:nvSpPr>
          <p:cNvPr id="91956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956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8768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</a:t>
            </a:r>
          </a:p>
        </p:txBody>
      </p:sp>
    </p:spTree>
    <p:extLst>
      <p:ext uri="{BB962C8B-B14F-4D97-AF65-F5344CB8AC3E}">
        <p14:creationId xmlns:p14="http://schemas.microsoft.com/office/powerpoint/2010/main" val="2087982331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08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3582734"/>
              </p:ext>
            </p:extLst>
          </p:nvPr>
        </p:nvGraphicFramePr>
        <p:xfrm>
          <a:off x="2209800" y="10668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6" name="VISIO" r:id="rId6" imgW="1749778" imgH="1061156" progId="">
                  <p:embed/>
                </p:oleObj>
              </mc:Choice>
              <mc:Fallback>
                <p:oleObj name="VISIO" r:id="rId6" imgW="1749778" imgH="1061156" progId="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4674171"/>
              </p:ext>
            </p:extLst>
          </p:nvPr>
        </p:nvGraphicFramePr>
        <p:xfrm>
          <a:off x="1447800" y="34290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7" name="VISIO" r:id="rId8" imgW="3015542" imgH="1367796" progId="">
                  <p:embed/>
                </p:oleObj>
              </mc:Choice>
              <mc:Fallback>
                <p:oleObj name="VISIO" r:id="rId8" imgW="3015542" imgH="1367796" progId="">
                  <p:embed/>
                  <p:pic>
                    <p:nvPicPr>
                      <p:cNvPr id="0" name="Picture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6096000" cy="264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3-Input K-Map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5486400"/>
            <a:ext cx="304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1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5715000"/>
            <a:ext cx="304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0</a:t>
            </a:r>
            <a:endParaRPr lang="tr-T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1680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78105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1371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Which of the circuits below are combinational?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BE2F2-97A6-4790-848D-416DD883595C}"/>
              </a:ext>
            </a:extLst>
          </p:cNvPr>
          <p:cNvSpPr txBox="1"/>
          <p:nvPr/>
        </p:nvSpPr>
        <p:spPr>
          <a:xfrm>
            <a:off x="990600" y="68759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6604316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803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40030"/>
              </p:ext>
            </p:extLst>
          </p:nvPr>
        </p:nvGraphicFramePr>
        <p:xfrm>
          <a:off x="2209800" y="10668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0" name="VISIO" r:id="rId9" imgW="1749778" imgH="1061156" progId="">
                  <p:embed/>
                </p:oleObj>
              </mc:Choice>
              <mc:Fallback>
                <p:oleObj name="VISIO" r:id="rId9" imgW="1749778" imgH="1061156" progId="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803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48876058"/>
              </p:ext>
            </p:extLst>
          </p:nvPr>
        </p:nvGraphicFramePr>
        <p:xfrm>
          <a:off x="1447800" y="34290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1" name="VISIO" r:id="rId11" imgW="3017978" imgH="1367784" progId="">
                  <p:embed/>
                </p:oleObj>
              </mc:Choice>
              <mc:Fallback>
                <p:oleObj name="VISIO" r:id="rId11" imgW="3017978" imgH="1367784" progId="">
                  <p:embed/>
                  <p:pic>
                    <p:nvPicPr>
                      <p:cNvPr id="0" name="Picture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6096000" cy="264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803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05200" y="6019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>
                <a:latin typeface="Times New Roman" pitchFamily="18" charset="0"/>
              </a:rPr>
              <a:t> = </a:t>
            </a:r>
            <a:r>
              <a:rPr lang="en-US" sz="2400" i="1">
                <a:latin typeface="Times New Roman" pitchFamily="18" charset="0"/>
              </a:rPr>
              <a:t>AB + BC</a:t>
            </a:r>
          </a:p>
        </p:txBody>
      </p:sp>
      <p:sp>
        <p:nvSpPr>
          <p:cNvPr id="106803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803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1910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3-Input K-Map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800" y="5486400"/>
            <a:ext cx="304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1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1800" y="5715000"/>
            <a:ext cx="304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0</a:t>
            </a:r>
            <a:endParaRPr lang="tr-T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35593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696200" cy="452596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Complement: </a:t>
            </a:r>
            <a:r>
              <a:rPr lang="en-US" dirty="0"/>
              <a:t>variable with a bar over it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B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C</a:t>
            </a:r>
          </a:p>
          <a:p>
            <a:r>
              <a:rPr lang="en-US" b="1" dirty="0"/>
              <a:t>Literal: </a:t>
            </a:r>
            <a:r>
              <a:rPr lang="en-US" dirty="0"/>
              <a:t>variable or its complement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B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B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C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C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/>
              <a:t>Implicant</a:t>
            </a:r>
            <a:r>
              <a:rPr lang="en-US" b="1" dirty="0"/>
              <a:t>: </a:t>
            </a:r>
            <a:r>
              <a:rPr lang="en-US" dirty="0"/>
              <a:t>product of literals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b="1" i="1" dirty="0">
                <a:solidFill>
                  <a:schemeClr val="accent1"/>
                </a:solidFill>
              </a:rPr>
              <a:t>ABC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AC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BC, B</a:t>
            </a:r>
          </a:p>
          <a:p>
            <a:r>
              <a:rPr lang="en-US" sz="3600" b="1" dirty="0"/>
              <a:t>Prime </a:t>
            </a:r>
            <a:r>
              <a:rPr lang="en-US" sz="3600" b="1" dirty="0" err="1"/>
              <a:t>implicant</a:t>
            </a:r>
            <a:r>
              <a:rPr lang="en-US" sz="3600" b="1" dirty="0"/>
              <a:t>:</a:t>
            </a:r>
            <a:r>
              <a:rPr lang="en-US" dirty="0"/>
              <a:t> </a:t>
            </a:r>
            <a:r>
              <a:rPr lang="en-US" dirty="0" err="1"/>
              <a:t>implicant</a:t>
            </a:r>
            <a:r>
              <a:rPr lang="en-US" dirty="0"/>
              <a:t> corresponding to the largest circle in a K-map</a:t>
            </a:r>
          </a:p>
        </p:txBody>
      </p:sp>
      <p:sp>
        <p:nvSpPr>
          <p:cNvPr id="92160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098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716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526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3716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098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00200" y="40386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242038" y="40386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 Definitions</a:t>
            </a:r>
          </a:p>
        </p:txBody>
      </p:sp>
    </p:spTree>
    <p:extLst>
      <p:ext uri="{BB962C8B-B14F-4D97-AF65-F5344CB8AC3E}">
        <p14:creationId xmlns:p14="http://schemas.microsoft.com/office/powerpoint/2010/main" val="751776830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43000"/>
            <a:ext cx="7848600" cy="5105400"/>
          </a:xfrm>
        </p:spPr>
        <p:txBody>
          <a:bodyPr>
            <a:normAutofit/>
          </a:bodyPr>
          <a:lstStyle/>
          <a:p>
            <a:r>
              <a:rPr lang="en-US" dirty="0"/>
              <a:t>Every 1 must be circled at least once</a:t>
            </a:r>
          </a:p>
          <a:p>
            <a:r>
              <a:rPr lang="en-US" dirty="0"/>
              <a:t>Each circle must span a power of 2 (i.e. 1, 2, 4) squares in each direction</a:t>
            </a:r>
          </a:p>
          <a:p>
            <a:r>
              <a:rPr lang="en-US" dirty="0"/>
              <a:t>Each circle must be as large as possible</a:t>
            </a:r>
          </a:p>
          <a:p>
            <a:r>
              <a:rPr lang="en-US" dirty="0"/>
              <a:t>A circle may wrap around the edges</a:t>
            </a:r>
          </a:p>
          <a:p>
            <a:r>
              <a:rPr lang="en-US" dirty="0"/>
              <a:t>A “don't care” (X) is circled only if it helps minimize the equation</a:t>
            </a:r>
          </a:p>
          <a:p>
            <a:r>
              <a:rPr lang="en-US" dirty="0"/>
              <a:t>Goal: find the smallest number of largest-possible circles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 Rules</a:t>
            </a:r>
          </a:p>
        </p:txBody>
      </p:sp>
    </p:spTree>
    <p:extLst>
      <p:ext uri="{BB962C8B-B14F-4D97-AF65-F5344CB8AC3E}">
        <p14:creationId xmlns:p14="http://schemas.microsoft.com/office/powerpoint/2010/main" val="1406714391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09800"/>
            <a:ext cx="4364133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314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2057401"/>
            <a:ext cx="4495800" cy="379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482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7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975255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4" name="VISIO" r:id="rId6" imgW="1731426" imgH="1988554" progId="">
                  <p:embed/>
                </p:oleObj>
              </mc:Choice>
              <mc:Fallback>
                <p:oleObj name="VISIO" r:id="rId6" imgW="1731426" imgH="1988554" progId="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46806730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5" name="VISIO" r:id="rId8" imgW="1176092" imgH="2088970" progId="">
                  <p:embed/>
                </p:oleObj>
              </mc:Choice>
              <mc:Fallback>
                <p:oleObj name="VISIO" r:id="rId8" imgW="1176092" imgH="2088970" progId="">
                  <p:embed/>
                  <p:pic>
                    <p:nvPicPr>
                      <p:cNvPr id="0" name="Picture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4-Input K-Map</a:t>
            </a:r>
          </a:p>
        </p:txBody>
      </p:sp>
    </p:spTree>
    <p:extLst>
      <p:ext uri="{BB962C8B-B14F-4D97-AF65-F5344CB8AC3E}">
        <p14:creationId xmlns:p14="http://schemas.microsoft.com/office/powerpoint/2010/main" val="3601587699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2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7922444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8" name="VISIO" r:id="rId6" imgW="1731426" imgH="1988554" progId="">
                  <p:embed/>
                </p:oleObj>
              </mc:Choice>
              <mc:Fallback>
                <p:oleObj name="VISIO" r:id="rId6" imgW="1731426" imgH="1988554" progId="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2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77551214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9" name="VISIO" r:id="rId8" imgW="1176092" imgH="2088970" progId="">
                  <p:embed/>
                </p:oleObj>
              </mc:Choice>
              <mc:Fallback>
                <p:oleObj name="VISIO" r:id="rId8" imgW="1176092" imgH="2088970" progId="">
                  <p:embed/>
                  <p:pic>
                    <p:nvPicPr>
                      <p:cNvPr id="0" name="Picture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4-Input K-Map</a:t>
            </a:r>
          </a:p>
        </p:txBody>
      </p:sp>
    </p:spTree>
    <p:extLst>
      <p:ext uri="{BB962C8B-B14F-4D97-AF65-F5344CB8AC3E}">
        <p14:creationId xmlns:p14="http://schemas.microsoft.com/office/powerpoint/2010/main" val="2984977792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2131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0972858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12" name="VISIO" r:id="rId6" imgW="1732628" imgH="1989087" progId="">
                  <p:embed/>
                </p:oleObj>
              </mc:Choice>
              <mc:Fallback>
                <p:oleObj name="VISIO" r:id="rId6" imgW="1732628" imgH="1989087" progId="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32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40203783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13" name="VISIO" r:id="rId8" imgW="1176092" imgH="2088970" progId="">
                  <p:embed/>
                </p:oleObj>
              </mc:Choice>
              <mc:Fallback>
                <p:oleObj name="VISIO" r:id="rId8" imgW="1176092" imgH="2088970" progId="">
                  <p:embed/>
                  <p:pic>
                    <p:nvPicPr>
                      <p:cNvPr id="0" name="Picture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4-Input K-Map</a:t>
            </a:r>
          </a:p>
        </p:txBody>
      </p:sp>
    </p:spTree>
    <p:extLst>
      <p:ext uri="{BB962C8B-B14F-4D97-AF65-F5344CB8AC3E}">
        <p14:creationId xmlns:p14="http://schemas.microsoft.com/office/powerpoint/2010/main" val="3459309495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0363353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84" name="VISIO" r:id="rId6" imgW="1176092" imgH="2088970" progId="">
                  <p:embed/>
                </p:oleObj>
              </mc:Choice>
              <mc:Fallback>
                <p:oleObj name="VISIO" r:id="rId6" imgW="1176092" imgH="2088970" progId="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31624290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85" name="VISIO" r:id="rId8" imgW="1732320" imgH="1988280" progId="">
                  <p:embed/>
                </p:oleObj>
              </mc:Choice>
              <mc:Fallback>
                <p:oleObj name="VISIO" r:id="rId8" imgW="1732320" imgH="1988280" progId="">
                  <p:embed/>
                  <p:pic>
                    <p:nvPicPr>
                      <p:cNvPr id="0" name="Picture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K-Maps with Don’t Cares</a:t>
            </a:r>
          </a:p>
        </p:txBody>
      </p:sp>
    </p:spTree>
    <p:extLst>
      <p:ext uri="{BB962C8B-B14F-4D97-AF65-F5344CB8AC3E}">
        <p14:creationId xmlns:p14="http://schemas.microsoft.com/office/powerpoint/2010/main" val="2710701870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8" name="VISIO" r:id="rId6" imgW="1176092" imgH="2088970" progId="">
                  <p:embed/>
                </p:oleObj>
              </mc:Choice>
              <mc:Fallback>
                <p:oleObj name="VISIO" r:id="rId6" imgW="1176092" imgH="2088970" progId="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70789762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9" name="VISIO" r:id="rId8" imgW="1732320" imgH="1988280" progId="">
                  <p:embed/>
                </p:oleObj>
              </mc:Choice>
              <mc:Fallback>
                <p:oleObj name="VISIO" r:id="rId8" imgW="1732320" imgH="1988280" progId="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K-Maps with Don’t Cares</a:t>
            </a: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Functional specification of outputs in terms of inputs</a:t>
            </a:r>
          </a:p>
          <a:p>
            <a:r>
              <a:rPr lang="en-US" b="1" dirty="0"/>
              <a:t>Example:    </a:t>
            </a:r>
            <a:r>
              <a:rPr lang="en-US" sz="2800" i="1" dirty="0"/>
              <a:t>S</a:t>
            </a:r>
            <a:r>
              <a:rPr lang="en-US" sz="2800" dirty="0"/>
              <a:t>     = F(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in</a:t>
            </a:r>
            <a:r>
              <a:rPr lang="en-US" sz="2800" dirty="0"/>
              <a:t>)</a:t>
            </a:r>
          </a:p>
          <a:p>
            <a:pPr>
              <a:buFontTx/>
              <a:buNone/>
            </a:pPr>
            <a:r>
              <a:rPr lang="en-US" sz="2800" i="1" dirty="0"/>
              <a:t>                  	    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out</a:t>
            </a:r>
            <a:r>
              <a:rPr lang="en-US" sz="2800" dirty="0"/>
              <a:t> = F(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, </a:t>
            </a:r>
            <a:r>
              <a:rPr lang="en-US" sz="2800" i="1" dirty="0" err="1"/>
              <a:t>C</a:t>
            </a:r>
            <a:r>
              <a:rPr lang="en-US" sz="2800" baseline="-25000" dirty="0" err="1"/>
              <a:t>in</a:t>
            </a:r>
            <a:r>
              <a:rPr lang="en-US" sz="2800" dirty="0"/>
              <a:t>) </a:t>
            </a:r>
          </a:p>
        </p:txBody>
      </p:sp>
      <p:graphicFrame>
        <p:nvGraphicFramePr>
          <p:cNvPr id="88883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52702607"/>
              </p:ext>
            </p:extLst>
          </p:nvPr>
        </p:nvGraphicFramePr>
        <p:xfrm>
          <a:off x="2362200" y="3276600"/>
          <a:ext cx="4755116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4" name="VISIO" r:id="rId6" imgW="1247187" imgH="806015" progId="">
                  <p:embed/>
                </p:oleObj>
              </mc:Choice>
              <mc:Fallback>
                <p:oleObj name="VISIO" r:id="rId6" imgW="1247187" imgH="806015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6600"/>
                        <a:ext cx="4755116" cy="306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41376124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2" name="VISIO" r:id="rId6" imgW="1176092" imgH="2088970" progId="">
                  <p:embed/>
                </p:oleObj>
              </mc:Choice>
              <mc:Fallback>
                <p:oleObj name="VISIO" r:id="rId6" imgW="1176092" imgH="2088970" progId="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75218005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3" name="VISIO" r:id="rId8" imgW="1732628" imgH="1989087" progId="">
                  <p:embed/>
                </p:oleObj>
              </mc:Choice>
              <mc:Fallback>
                <p:oleObj name="VISIO" r:id="rId8" imgW="1732628" imgH="1989087" progId="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K-Maps with Don’t Cares</a:t>
            </a: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8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36885" y="1371600"/>
            <a:ext cx="7673715" cy="4525963"/>
          </a:xfrm>
        </p:spPr>
        <p:txBody>
          <a:bodyPr/>
          <a:lstStyle/>
          <a:p>
            <a:r>
              <a:rPr lang="en-US" dirty="0"/>
              <a:t>Multiplexers</a:t>
            </a:r>
          </a:p>
          <a:p>
            <a:r>
              <a:rPr lang="en-US" dirty="0"/>
              <a:t>Decoders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18360288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7772400" cy="4953000"/>
          </a:xfrm>
        </p:spPr>
        <p:txBody>
          <a:bodyPr/>
          <a:lstStyle/>
          <a:p>
            <a:r>
              <a:rPr lang="en-US" dirty="0"/>
              <a:t>Selects between one of </a:t>
            </a:r>
            <a:r>
              <a:rPr lang="en-US" i="1" dirty="0"/>
              <a:t>N</a:t>
            </a:r>
            <a:r>
              <a:rPr lang="en-US" dirty="0"/>
              <a:t> inputs to connect to output</a:t>
            </a:r>
          </a:p>
          <a:p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i="1" dirty="0"/>
              <a:t>N</a:t>
            </a:r>
            <a:r>
              <a:rPr lang="en-US" dirty="0"/>
              <a:t>-bit select input – control input</a:t>
            </a:r>
          </a:p>
          <a:p>
            <a:r>
              <a:rPr lang="en-US" sz="2400" b="1" dirty="0"/>
              <a:t>Example:</a:t>
            </a:r>
            <a:r>
              <a:rPr lang="en-US" sz="2400" dirty="0"/>
              <a:t>                     </a:t>
            </a:r>
            <a:r>
              <a:rPr lang="en-US" sz="2400" b="1" dirty="0">
                <a:solidFill>
                  <a:schemeClr val="accent1"/>
                </a:solidFill>
              </a:rPr>
              <a:t>2:1 Mux</a:t>
            </a:r>
          </a:p>
        </p:txBody>
      </p:sp>
      <p:graphicFrame>
        <p:nvGraphicFramePr>
          <p:cNvPr id="942085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80767212"/>
              </p:ext>
            </p:extLst>
          </p:nvPr>
        </p:nvGraphicFramePr>
        <p:xfrm>
          <a:off x="3048000" y="3124200"/>
          <a:ext cx="2621537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05" name="VISIO" r:id="rId6" imgW="1517385" imgH="1943291" progId="">
                  <p:embed/>
                </p:oleObj>
              </mc:Choice>
              <mc:Fallback>
                <p:oleObj name="VISIO" r:id="rId6" imgW="1517385" imgH="1943291" progId="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2621537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Multiplexer (MUX)</a:t>
            </a:r>
          </a:p>
        </p:txBody>
      </p:sp>
    </p:spTree>
    <p:extLst>
      <p:ext uri="{BB962C8B-B14F-4D97-AF65-F5344CB8AC3E}">
        <p14:creationId xmlns:p14="http://schemas.microsoft.com/office/powerpoint/2010/main" val="2893508593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r>
              <a:rPr lang="en-US"/>
              <a:t>2-&lt;</a:t>
            </a:r>
            <a:fld id="{4A5C0BFF-4629-4BAF-A722-EBD678215DEC}" type="slidenum">
              <a:rPr lang="en-US" smtClean="0"/>
              <a:pPr/>
              <a:t>83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81856" y="1239187"/>
            <a:ext cx="3810000" cy="4953000"/>
          </a:xfrm>
        </p:spPr>
        <p:txBody>
          <a:bodyPr/>
          <a:lstStyle/>
          <a:p>
            <a:r>
              <a:rPr lang="en-US" b="1" dirty="0"/>
              <a:t>Logic gates</a:t>
            </a:r>
          </a:p>
          <a:p>
            <a:pPr lvl="1"/>
            <a:r>
              <a:rPr lang="en-US" sz="2000" dirty="0"/>
              <a:t>Sum-of-products form</a:t>
            </a:r>
          </a:p>
        </p:txBody>
      </p:sp>
      <p:graphicFrame>
        <p:nvGraphicFramePr>
          <p:cNvPr id="109261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70635470"/>
              </p:ext>
            </p:extLst>
          </p:nvPr>
        </p:nvGraphicFramePr>
        <p:xfrm>
          <a:off x="6096000" y="3352800"/>
          <a:ext cx="16478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6" name="VISIO" r:id="rId8" imgW="1040296" imgH="1126435" progId="">
                  <p:embed/>
                </p:oleObj>
              </mc:Choice>
              <mc:Fallback>
                <p:oleObj name="VISIO" r:id="rId8" imgW="1040296" imgH="1126435" progId="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352800"/>
                        <a:ext cx="16478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14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64350091"/>
              </p:ext>
            </p:extLst>
          </p:nvPr>
        </p:nvGraphicFramePr>
        <p:xfrm>
          <a:off x="1447800" y="2514600"/>
          <a:ext cx="24130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7" name="VISIO" r:id="rId10" imgW="1975638" imgH="2703153" progId="">
                  <p:embed/>
                </p:oleObj>
              </mc:Choice>
              <mc:Fallback>
                <p:oleObj name="VISIO" r:id="rId10" imgW="1975638" imgH="2703153" progId="">
                  <p:embed/>
                  <p:pic>
                    <p:nvPicPr>
                      <p:cNvPr id="0" name="Picture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24130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1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00600" y="1219200"/>
            <a:ext cx="381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err="1">
                <a:latin typeface="Times New Roman" pitchFamily="18" charset="0"/>
                <a:cs typeface="Arial" charset="0"/>
              </a:rPr>
              <a:t>Tristates</a:t>
            </a:r>
            <a:endParaRPr lang="en-US" sz="3200" b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For an N-input MUX, use N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tristates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Turn on exactly one to select the appropriate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Multiplexer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91106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4:1 Mux Implementations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28800"/>
            <a:ext cx="2674144" cy="3998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28800"/>
            <a:ext cx="1604337" cy="383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1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4:1 Mux Implementations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 a 4:1 Mux using 2:1 </a:t>
            </a:r>
            <a:r>
              <a:rPr lang="en-US" dirty="0" err="1"/>
              <a:t>Muxes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133600"/>
            <a:ext cx="315385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5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894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3897710"/>
              </p:ext>
            </p:extLst>
          </p:nvPr>
        </p:nvGraphicFramePr>
        <p:xfrm>
          <a:off x="3396911" y="1943100"/>
          <a:ext cx="170973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3" name="VISIO" r:id="rId6" imgW="772431" imgH="1584553" progId="">
                  <p:embed/>
                </p:oleObj>
              </mc:Choice>
              <mc:Fallback>
                <p:oleObj name="VISIO" r:id="rId6" imgW="772431" imgH="1584553" progId="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911" y="1943100"/>
                        <a:ext cx="1709738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898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Using the MUX as a lookup table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6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2</a:t>
            </a:r>
            <a:r>
              <a:rPr lang="en-US" sz="3200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sz="3200" dirty="0">
                <a:latin typeface="Times New Roman" pitchFamily="18" charset="0"/>
                <a:cs typeface="Arial" charset="0"/>
              </a:rPr>
              <a:t>-to-1 MUX needed for n-inputs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 using Multiplexers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00658" y="3810000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tr-TR" dirty="0"/>
          </a:p>
        </p:txBody>
      </p:sp>
      <p:sp>
        <p:nvSpPr>
          <p:cNvPr id="3" name="Rectangle 2"/>
          <p:cNvSpPr/>
          <p:nvPr/>
        </p:nvSpPr>
        <p:spPr>
          <a:xfrm>
            <a:off x="5334000" y="4648200"/>
            <a:ext cx="3678237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Can we implement the same logic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with a 2-to-1 MUX?</a:t>
            </a:r>
            <a:endParaRPr lang="tr-T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97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310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2833732"/>
              </p:ext>
            </p:extLst>
          </p:nvPr>
        </p:nvGraphicFramePr>
        <p:xfrm>
          <a:off x="1476375" y="2438400"/>
          <a:ext cx="65722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7" name="VISIO" r:id="rId6" imgW="2323400" imgH="697631" progId="">
                  <p:embed/>
                </p:oleObj>
              </mc:Choice>
              <mc:Fallback>
                <p:oleObj name="VISIO" r:id="rId6" imgW="2323400" imgH="697631" progId="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38400"/>
                        <a:ext cx="657225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310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Reducing the size of the MUX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2</a:t>
            </a:r>
            <a:r>
              <a:rPr lang="en-US" sz="3200" baseline="30000" dirty="0">
                <a:latin typeface="Times New Roman" pitchFamily="18" charset="0"/>
                <a:cs typeface="Arial" charset="0"/>
              </a:rPr>
              <a:t>N-1</a:t>
            </a:r>
            <a:r>
              <a:rPr lang="en-US" sz="3200" dirty="0">
                <a:latin typeface="Times New Roman" pitchFamily="18" charset="0"/>
                <a:cs typeface="Arial" charset="0"/>
              </a:rPr>
              <a:t>-to-1 MUX needed for n-inputs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 using Multiplexers</a:t>
            </a:r>
          </a:p>
        </p:txBody>
      </p:sp>
    </p:spTree>
    <p:extLst>
      <p:ext uri="{BB962C8B-B14F-4D97-AF65-F5344CB8AC3E}">
        <p14:creationId xmlns:p14="http://schemas.microsoft.com/office/powerpoint/2010/main" val="2028894071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Implement XOR using a 2:1 MUX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438400"/>
            <a:ext cx="5943600" cy="23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5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6026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Realize F(A,B,C) = </a:t>
            </a:r>
            <a:r>
              <a:rPr lang="tr-TR" sz="2400" dirty="0">
                <a:latin typeface="Symbol" panose="05050102010706020507" pitchFamily="18" charset="2"/>
              </a:rPr>
              <a:t>S (</a:t>
            </a:r>
            <a:r>
              <a:rPr lang="tr-TR" sz="2400" dirty="0">
                <a:latin typeface="+mj-lt"/>
              </a:rPr>
              <a:t>1,3,6,7)  </a:t>
            </a:r>
            <a:r>
              <a:rPr lang="tr-TR" sz="2400" dirty="0">
                <a:latin typeface="Symbol" panose="05050102010706020507" pitchFamily="18" charset="2"/>
              </a:rPr>
              <a:t> </a:t>
            </a:r>
            <a:r>
              <a:rPr lang="tr-TR" sz="2400" dirty="0"/>
              <a:t>using 4x1 Mux 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57200" y="2514600"/>
            <a:ext cx="1325881" cy="2585323"/>
            <a:chOff x="457200" y="2514600"/>
            <a:chExt cx="1325881" cy="2585323"/>
          </a:xfrm>
        </p:grpSpPr>
        <p:sp>
          <p:nvSpPr>
            <p:cNvPr id="13" name="TextBox 12"/>
            <p:cNvSpPr txBox="1"/>
            <p:nvPr/>
          </p:nvSpPr>
          <p:spPr>
            <a:xfrm flipH="1">
              <a:off x="457200" y="2514600"/>
              <a:ext cx="132588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 A B C  F</a:t>
              </a:r>
            </a:p>
            <a:p>
              <a:r>
                <a:rPr lang="tr-TR" dirty="0"/>
                <a:t> 0 0 0  0</a:t>
              </a:r>
            </a:p>
            <a:p>
              <a:r>
                <a:rPr lang="tr-TR" dirty="0"/>
                <a:t> 0 0 1  1</a:t>
              </a:r>
            </a:p>
            <a:p>
              <a:r>
                <a:rPr lang="tr-TR" dirty="0"/>
                <a:t> 0 1 0 </a:t>
              </a:r>
              <a:r>
                <a:rPr lang="en-US" dirty="0"/>
                <a:t> </a:t>
              </a:r>
              <a:r>
                <a:rPr lang="tr-TR" dirty="0"/>
                <a:t>0</a:t>
              </a:r>
            </a:p>
            <a:p>
              <a:r>
                <a:rPr lang="tr-TR" dirty="0"/>
                <a:t> 0 1 1 </a:t>
              </a:r>
              <a:r>
                <a:rPr lang="en-US" dirty="0"/>
                <a:t> </a:t>
              </a:r>
              <a:r>
                <a:rPr lang="tr-TR" dirty="0"/>
                <a:t>1</a:t>
              </a:r>
            </a:p>
            <a:p>
              <a:r>
                <a:rPr lang="tr-TR" dirty="0"/>
                <a:t> 1 0 0 </a:t>
              </a:r>
              <a:r>
                <a:rPr lang="en-US" dirty="0"/>
                <a:t> </a:t>
              </a:r>
              <a:r>
                <a:rPr lang="tr-TR" dirty="0"/>
                <a:t>0</a:t>
              </a:r>
            </a:p>
            <a:p>
              <a:r>
                <a:rPr lang="tr-TR" dirty="0"/>
                <a:t> 1 0 1 </a:t>
              </a:r>
              <a:r>
                <a:rPr lang="en-US" dirty="0"/>
                <a:t> </a:t>
              </a:r>
              <a:r>
                <a:rPr lang="tr-TR" dirty="0"/>
                <a:t>0</a:t>
              </a:r>
            </a:p>
            <a:p>
              <a:r>
                <a:rPr lang="tr-TR" dirty="0"/>
                <a:t> 1 1 0  1</a:t>
              </a:r>
            </a:p>
            <a:p>
              <a:r>
                <a:rPr lang="tr-TR" dirty="0"/>
                <a:t> 1 1 1  1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13" idx="0"/>
              <a:endCxn id="13" idx="2"/>
            </p:cNvCxnSpPr>
            <p:nvPr/>
          </p:nvCxnSpPr>
          <p:spPr>
            <a:xfrm>
              <a:off x="1120140" y="2514600"/>
              <a:ext cx="0" cy="2585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3881" y="2819400"/>
              <a:ext cx="83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63881" y="3429000"/>
              <a:ext cx="83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7200" y="3962400"/>
              <a:ext cx="8686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3881" y="4495800"/>
              <a:ext cx="83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600200" y="2971800"/>
            <a:ext cx="354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 </a:t>
            </a:r>
          </a:p>
          <a:p>
            <a:endParaRPr lang="tr-TR" dirty="0"/>
          </a:p>
          <a:p>
            <a:r>
              <a:rPr lang="tr-TR" dirty="0"/>
              <a:t>C</a:t>
            </a:r>
          </a:p>
          <a:p>
            <a:endParaRPr lang="tr-TR" dirty="0"/>
          </a:p>
          <a:p>
            <a:r>
              <a:rPr lang="tr-TR" dirty="0"/>
              <a:t>0</a:t>
            </a:r>
          </a:p>
          <a:p>
            <a:endParaRPr lang="tr-TR" dirty="0"/>
          </a:p>
          <a:p>
            <a:r>
              <a:rPr lang="tr-TR" dirty="0"/>
              <a:t>1</a:t>
            </a:r>
          </a:p>
          <a:p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048000" y="2514600"/>
            <a:ext cx="1947041" cy="1763019"/>
            <a:chOff x="3048000" y="2514600"/>
            <a:chExt cx="1947041" cy="1763019"/>
          </a:xfrm>
        </p:grpSpPr>
        <p:grpSp>
          <p:nvGrpSpPr>
            <p:cNvPr id="44" name="Group 43"/>
            <p:cNvGrpSpPr/>
            <p:nvPr/>
          </p:nvGrpSpPr>
          <p:grpSpPr>
            <a:xfrm>
              <a:off x="3352800" y="2514600"/>
              <a:ext cx="1642241" cy="1759903"/>
              <a:chOff x="3886200" y="1897697"/>
              <a:chExt cx="1642241" cy="175990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191000" y="2514600"/>
                <a:ext cx="685800" cy="1143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3886200" y="2743200"/>
                <a:ext cx="304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886200" y="2971800"/>
                <a:ext cx="304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886200" y="3200400"/>
                <a:ext cx="304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86200" y="3429000"/>
                <a:ext cx="304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876800" y="3086100"/>
                <a:ext cx="304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343400" y="22098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648200" y="2180897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4175234" y="189769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A   B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129791" y="2817911"/>
                <a:ext cx="13986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400" dirty="0"/>
                  <a:t>4x1 mux     F</a:t>
                </a:r>
                <a:endParaRPr lang="en-US" sz="1400" dirty="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 flipH="1">
              <a:off x="3048000" y="3200401"/>
              <a:ext cx="228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48000" y="4648200"/>
            <a:ext cx="5181600" cy="1200329"/>
            <a:chOff x="3048000" y="4648200"/>
            <a:chExt cx="5181600" cy="1200329"/>
          </a:xfrm>
        </p:grpSpPr>
        <p:sp>
          <p:nvSpPr>
            <p:cNvPr id="48" name="TextBox 47"/>
            <p:cNvSpPr txBox="1"/>
            <p:nvPr/>
          </p:nvSpPr>
          <p:spPr>
            <a:xfrm>
              <a:off x="3048000" y="4648200"/>
              <a:ext cx="518160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Or, y</a:t>
              </a:r>
              <a:r>
                <a:rPr lang="tr-TR" dirty="0" err="1">
                  <a:solidFill>
                    <a:prstClr val="black"/>
                  </a:solidFill>
                  <a:latin typeface="Calibri"/>
                </a:rPr>
                <a:t>ou</a:t>
              </a:r>
              <a:r>
                <a:rPr lang="tr-TR" dirty="0">
                  <a:solidFill>
                    <a:prstClr val="black"/>
                  </a:solidFill>
                  <a:latin typeface="Calibri"/>
                </a:rPr>
                <a:t> may connect A to inputs and  B and  C  to select inputs.  Then     A’  0</a:t>
              </a:r>
              <a:r>
                <a:rPr lang="tr-TR" dirty="0">
                  <a:solidFill>
                    <a:srgbClr val="FF0000"/>
                  </a:solidFill>
                  <a:latin typeface="Calibri"/>
                </a:rPr>
                <a:t>  1  </a:t>
              </a:r>
              <a:r>
                <a:rPr lang="tr-TR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lang="tr-TR" dirty="0">
                  <a:solidFill>
                    <a:srgbClr val="FF0000"/>
                  </a:solidFill>
                  <a:latin typeface="Calibri"/>
                </a:rPr>
                <a:t>   3</a:t>
              </a:r>
            </a:p>
            <a:p>
              <a:r>
                <a:rPr lang="tr-TR" dirty="0">
                  <a:solidFill>
                    <a:prstClr val="black"/>
                  </a:solidFill>
                  <a:latin typeface="Calibri"/>
                </a:rPr>
                <a:t>                     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          </a:t>
              </a:r>
              <a:r>
                <a:rPr lang="tr-TR" dirty="0">
                  <a:solidFill>
                    <a:prstClr val="black"/>
                  </a:solidFill>
                  <a:latin typeface="Calibri"/>
                </a:rPr>
                <a:t>    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tr-TR" dirty="0">
                  <a:solidFill>
                    <a:prstClr val="black"/>
                  </a:solidFill>
                  <a:latin typeface="Calibri"/>
                </a:rPr>
                <a:t> A  4   5  </a:t>
              </a:r>
              <a:r>
                <a:rPr lang="tr-TR" dirty="0">
                  <a:solidFill>
                    <a:srgbClr val="FF0000"/>
                  </a:solidFill>
                  <a:latin typeface="Calibri"/>
                </a:rPr>
                <a:t>6  7</a:t>
              </a:r>
            </a:p>
            <a:p>
              <a:r>
                <a:rPr lang="tr-TR" dirty="0">
                  <a:solidFill>
                    <a:srgbClr val="FF0000"/>
                  </a:solidFill>
                  <a:latin typeface="Calibri"/>
                </a:rPr>
                <a:t>                                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      </a:t>
              </a:r>
              <a:r>
                <a:rPr lang="tr-TR" dirty="0">
                  <a:solidFill>
                    <a:srgbClr val="FF0000"/>
                  </a:solidFill>
                  <a:latin typeface="Calibri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      </a:t>
              </a:r>
              <a:r>
                <a:rPr lang="tr-TR" dirty="0">
                  <a:solidFill>
                    <a:srgbClr val="FF0000"/>
                  </a:solidFill>
                  <a:latin typeface="Calibri"/>
                </a:rPr>
                <a:t>0  A’  A  1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029200" y="5486400"/>
              <a:ext cx="1489841" cy="2780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543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762000" y="13716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Complement: variable with a bar over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    </a:t>
            </a:r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B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dirty="0"/>
              <a:t>Literal: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    </a:t>
            </a:r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B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B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C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C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/>
              <a:t>Implicant</a:t>
            </a:r>
            <a:r>
              <a:rPr lang="en-US" dirty="0"/>
              <a:t>: product of 1 or more literals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</a:t>
            </a:r>
            <a:r>
              <a:rPr lang="en-US" b="1" i="1" dirty="0">
                <a:solidFill>
                  <a:schemeClr val="accent1"/>
                </a:solidFill>
              </a:rPr>
              <a:t>ABC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AC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BC, B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Minterm</a:t>
            </a:r>
            <a:r>
              <a:rPr lang="en-US" dirty="0"/>
              <a:t>: product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   </a:t>
            </a:r>
            <a:r>
              <a:rPr lang="en-US" b="1" i="1" dirty="0">
                <a:solidFill>
                  <a:schemeClr val="accent1"/>
                </a:solidFill>
              </a:rPr>
              <a:t>ABC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ABC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ABC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Maxterm</a:t>
            </a:r>
            <a:r>
              <a:rPr lang="en-US" dirty="0"/>
              <a:t>: sum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   </a:t>
            </a:r>
            <a:r>
              <a:rPr lang="en-US" b="1" i="1" dirty="0">
                <a:solidFill>
                  <a:schemeClr val="accent1"/>
                </a:solidFill>
              </a:rPr>
              <a:t>(A+B+C)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(A+B+C)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chemeClr val="accent1"/>
                </a:solidFill>
              </a:rPr>
              <a:t>(A+B+C)</a:t>
            </a:r>
          </a:p>
        </p:txBody>
      </p:sp>
      <p:sp>
        <p:nvSpPr>
          <p:cNvPr id="111104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192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6002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2004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6002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3622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76400" y="3657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057400" y="3657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2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6764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3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2860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4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5146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5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7526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6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8194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7" name="Line 1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5814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8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2672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9" name="Line 19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6482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Some Definitions</a:t>
            </a:r>
          </a:p>
        </p:txBody>
      </p:sp>
    </p:spTree>
    <p:extLst>
      <p:ext uri="{BB962C8B-B14F-4D97-AF65-F5344CB8AC3E}">
        <p14:creationId xmlns:p14="http://schemas.microsoft.com/office/powerpoint/2010/main" val="244116326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09600" y="1905000"/>
            <a:ext cx="6278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prstClr val="black"/>
                </a:solidFill>
                <a:latin typeface="Calibri"/>
              </a:rPr>
              <a:t>Realize  F(A, B, C, D)= S  (1,2,3,4,8,11,12,15)   using 8x1 mux</a:t>
            </a:r>
          </a:p>
          <a:p>
            <a:endParaRPr lang="tr-TR" dirty="0">
              <a:solidFill>
                <a:prstClr val="black"/>
              </a:solidFill>
              <a:latin typeface="Calibri"/>
            </a:endParaRPr>
          </a:p>
          <a:p>
            <a:r>
              <a:rPr lang="tr-TR" dirty="0">
                <a:solidFill>
                  <a:prstClr val="black"/>
                </a:solidFill>
                <a:latin typeface="Calibri"/>
              </a:rPr>
              <a:t>Use  A,B,C as select inputs. </a:t>
            </a:r>
          </a:p>
          <a:p>
            <a:endParaRPr lang="tr-TR" dirty="0">
              <a:solidFill>
                <a:prstClr val="black"/>
              </a:solidFill>
              <a:latin typeface="Calibri"/>
            </a:endParaRPr>
          </a:p>
          <a:p>
            <a:endParaRPr lang="tr-TR" dirty="0">
              <a:solidFill>
                <a:prstClr val="black"/>
              </a:solidFill>
              <a:latin typeface="Calibri"/>
            </a:endParaRPr>
          </a:p>
          <a:p>
            <a:r>
              <a:rPr lang="tr-TR" dirty="0">
                <a:solidFill>
                  <a:prstClr val="black"/>
                </a:solidFill>
                <a:latin typeface="Calibri"/>
              </a:rPr>
              <a:t>D’    0  </a:t>
            </a:r>
            <a:r>
              <a:rPr lang="tr-TR" dirty="0">
                <a:solidFill>
                  <a:srgbClr val="FF0000"/>
                </a:solidFill>
                <a:latin typeface="Calibri"/>
              </a:rPr>
              <a:t>2   4</a:t>
            </a:r>
            <a:r>
              <a:rPr lang="tr-TR" dirty="0">
                <a:solidFill>
                  <a:prstClr val="black"/>
                </a:solidFill>
                <a:latin typeface="Calibri"/>
              </a:rPr>
              <a:t>  6  </a:t>
            </a:r>
            <a:r>
              <a:rPr lang="tr-TR" dirty="0">
                <a:solidFill>
                  <a:srgbClr val="FF0000"/>
                </a:solidFill>
                <a:latin typeface="Calibri"/>
              </a:rPr>
              <a:t>8</a:t>
            </a:r>
            <a:r>
              <a:rPr lang="tr-TR" dirty="0">
                <a:solidFill>
                  <a:prstClr val="black"/>
                </a:solidFill>
                <a:latin typeface="Calibri"/>
              </a:rPr>
              <a:t>  10   </a:t>
            </a:r>
            <a:r>
              <a:rPr lang="tr-TR" dirty="0">
                <a:solidFill>
                  <a:srgbClr val="FF0000"/>
                </a:solidFill>
                <a:latin typeface="Calibri"/>
              </a:rPr>
              <a:t>12</a:t>
            </a:r>
            <a:r>
              <a:rPr lang="tr-TR" dirty="0">
                <a:solidFill>
                  <a:prstClr val="black"/>
                </a:solidFill>
                <a:latin typeface="Calibri"/>
              </a:rPr>
              <a:t>  14 </a:t>
            </a:r>
          </a:p>
          <a:p>
            <a:r>
              <a:rPr lang="tr-TR" dirty="0">
                <a:solidFill>
                  <a:prstClr val="black"/>
                </a:solidFill>
                <a:latin typeface="Calibri"/>
              </a:rPr>
              <a:t>D    </a:t>
            </a:r>
            <a:r>
              <a:rPr lang="tr-TR" dirty="0">
                <a:solidFill>
                  <a:srgbClr val="FF0000"/>
                </a:solidFill>
                <a:latin typeface="Calibri"/>
              </a:rPr>
              <a:t>1 </a:t>
            </a:r>
            <a:r>
              <a:rPr lang="tr-TR" dirty="0">
                <a:solidFill>
                  <a:prstClr val="black"/>
                </a:solidFill>
                <a:latin typeface="Calibri"/>
              </a:rPr>
              <a:t>  3   5  7  9  </a:t>
            </a:r>
            <a:r>
              <a:rPr lang="tr-TR" dirty="0">
                <a:solidFill>
                  <a:srgbClr val="FF0000"/>
                </a:solidFill>
                <a:latin typeface="Calibri"/>
              </a:rPr>
              <a:t>11</a:t>
            </a:r>
            <a:r>
              <a:rPr lang="tr-TR" dirty="0">
                <a:solidFill>
                  <a:prstClr val="black"/>
                </a:solidFill>
                <a:latin typeface="Calibri"/>
              </a:rPr>
              <a:t>   13  </a:t>
            </a:r>
            <a:r>
              <a:rPr lang="tr-TR" dirty="0">
                <a:solidFill>
                  <a:srgbClr val="FF0000"/>
                </a:solidFill>
                <a:latin typeface="Calibri"/>
              </a:rPr>
              <a:t>15</a:t>
            </a:r>
          </a:p>
          <a:p>
            <a:r>
              <a:rPr lang="tr-TR" dirty="0">
                <a:solidFill>
                  <a:srgbClr val="FF0000"/>
                </a:solidFill>
                <a:latin typeface="Calibri"/>
              </a:rPr>
              <a:t>       D 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1</a:t>
            </a:r>
            <a:r>
              <a:rPr lang="tr-TR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 </a:t>
            </a:r>
            <a:r>
              <a:rPr lang="tr-TR" dirty="0">
                <a:solidFill>
                  <a:srgbClr val="FF0000"/>
                </a:solidFill>
                <a:latin typeface="Calibri"/>
              </a:rPr>
              <a:t>D’ 0  D’ D    D’   D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146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1524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System Verilog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5440" y="1295400"/>
            <a:ext cx="537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Multiplexer Description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91518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// 2x1 multiplexer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module mux2to1( input logic in1, in0, s,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</a:rPr>
              <a:t>	               </a:t>
            </a:r>
            <a:r>
              <a:rPr kumimoji="0" lang="tr-TR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output</a:t>
            </a: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logic y);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0" lang="tr-TR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assign</a:t>
            </a: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s&amp;in1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|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~s&amp;in0;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endmodule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Using conditional assignment, we have a simpler statement: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0" lang="tr-TR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assign</a:t>
            </a: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 ? </a:t>
            </a:r>
            <a:r>
              <a:rPr lang="en-US" kern="0" dirty="0" err="1">
                <a:solidFill>
                  <a:sysClr val="windowText" lastClr="000000"/>
                </a:solidFill>
              </a:rPr>
              <a:t>i</a:t>
            </a: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n1 :  in0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8271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 2x1 muxes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module mux2(input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logic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[3:0] d0, d1,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input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logic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s,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output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logic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[3:0] y);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assign y = s ? d1 : d0;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endmodule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? 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 also called a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ternary operator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because it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operates on 3 inputs: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98922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Conditional Assignment</a:t>
            </a:r>
          </a:p>
        </p:txBody>
      </p:sp>
    </p:spTree>
    <p:extLst>
      <p:ext uri="{BB962C8B-B14F-4D97-AF65-F5344CB8AC3E}">
        <p14:creationId xmlns:p14="http://schemas.microsoft.com/office/powerpoint/2010/main" val="30806683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914400" y="1219200"/>
            <a:ext cx="7696200" cy="495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module mux2_8(input  logic [7:0] d0, d1,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  input  logic       s,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  output logic [7:0] y);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mux2 lsbmux(d0[3:0], d1[3:0], s, y[3:0]);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mux2 msbmux(d0[7:4], d1[7:4], s, y[7:4]);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endmodule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2492375" y="3392487"/>
          <a:ext cx="4137025" cy="30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2" name="VISIO" r:id="rId6" imgW="2332800" imgH="1695600" progId="">
                  <p:embed/>
                </p:oleObj>
              </mc:Choice>
              <mc:Fallback>
                <p:oleObj name="VISIO" r:id="rId6" imgW="2332800" imgH="1695600" progId="">
                  <p:embed/>
                  <p:pic>
                    <p:nvPicPr>
                      <p:cNvPr id="3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3392487"/>
                        <a:ext cx="4137025" cy="300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SystemVerilog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28600"/>
            <a:ext cx="7184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Implement an 8-bit mux2 using two 4-bit mux2s</a:t>
            </a:r>
            <a:endParaRPr lang="tr-T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316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9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1856228"/>
              </p:ext>
            </p:extLst>
          </p:nvPr>
        </p:nvGraphicFramePr>
        <p:xfrm>
          <a:off x="2870200" y="2438400"/>
          <a:ext cx="3327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1" name="VISIO" r:id="rId6" imgW="1422739" imgH="1694464" progId="">
                  <p:embed/>
                </p:oleObj>
              </mc:Choice>
              <mc:Fallback>
                <p:oleObj name="VISIO" r:id="rId6" imgW="1422739" imgH="1694464" progId="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438400"/>
                        <a:ext cx="3327400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inputs, 2</a:t>
            </a:r>
            <a:r>
              <a:rPr lang="en-US" sz="3200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sz="3200" dirty="0">
                <a:latin typeface="Times New Roman" pitchFamily="18" charset="0"/>
                <a:cs typeface="Arial" charset="0"/>
              </a:rPr>
              <a:t> outputs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“One-hot” outputs: only one output HIGH at once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Decoders</a:t>
            </a:r>
          </a:p>
        </p:txBody>
      </p:sp>
    </p:spTree>
    <p:extLst>
      <p:ext uri="{BB962C8B-B14F-4D97-AF65-F5344CB8AC3E}">
        <p14:creationId xmlns:p14="http://schemas.microsoft.com/office/powerpoint/2010/main" val="1135473493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341550"/>
              </p:ext>
            </p:extLst>
          </p:nvPr>
        </p:nvGraphicFramePr>
        <p:xfrm>
          <a:off x="2438400" y="1219200"/>
          <a:ext cx="4343400" cy="466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5" name="VISIO" r:id="rId5" imgW="1871401" imgH="2011376" progId="">
                  <p:embed/>
                </p:oleObj>
              </mc:Choice>
              <mc:Fallback>
                <p:oleObj name="VISIO" r:id="rId5" imgW="1871401" imgH="2011376" progId="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19200"/>
                        <a:ext cx="4343400" cy="46675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Decoder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346754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>
                <a:solidFill>
                  <a:prstClr val="black"/>
                </a:solidFill>
                <a:latin typeface="Times New Roman"/>
                <a:cs typeface="Times New Roman"/>
              </a:rPr>
              <a:t>Computer Engineering Department, Bilkent University</a:t>
            </a:r>
            <a:endParaRPr lang="en-US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System Verilog Implementation of a 2:4 Decoder</a:t>
            </a:r>
            <a:endParaRPr lang="tr-TR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752600"/>
            <a:ext cx="73761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800" dirty="0">
              <a:solidFill>
                <a:prstClr val="black"/>
              </a:solidFill>
              <a:latin typeface="Calibri"/>
            </a:endParaRPr>
          </a:p>
          <a:p>
            <a:r>
              <a:rPr lang="tr-TR" sz="2000" dirty="0" err="1">
                <a:solidFill>
                  <a:prstClr val="black"/>
                </a:solidFill>
                <a:latin typeface="Calibri"/>
              </a:rPr>
              <a:t>module</a:t>
            </a:r>
            <a:r>
              <a:rPr lang="tr-TR" sz="2000" dirty="0">
                <a:solidFill>
                  <a:prstClr val="black"/>
                </a:solidFill>
                <a:latin typeface="Calibri"/>
              </a:rPr>
              <a:t>  decoder2to4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alibri"/>
              </a:rPr>
              <a:t>( input logic in1,in0, 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		          </a:t>
            </a:r>
            <a:r>
              <a:rPr lang="tr-TR" sz="2000" dirty="0" err="1">
                <a:solidFill>
                  <a:prstClr val="black"/>
                </a:solidFill>
                <a:latin typeface="Calibri"/>
              </a:rPr>
              <a:t>output</a:t>
            </a:r>
            <a:r>
              <a:rPr lang="tr-TR" sz="2000" dirty="0">
                <a:solidFill>
                  <a:prstClr val="black"/>
                </a:solidFill>
                <a:latin typeface="Calibri"/>
              </a:rPr>
              <a:t> logic y3,y2,y1,y0)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;</a:t>
            </a:r>
            <a:endParaRPr lang="tr-TR" sz="2000" dirty="0">
              <a:solidFill>
                <a:prstClr val="black"/>
              </a:solidFill>
              <a:latin typeface="Calibri"/>
            </a:endParaRPr>
          </a:p>
          <a:p>
            <a:endParaRPr lang="tr-TR" sz="2000" dirty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	</a:t>
            </a:r>
            <a:r>
              <a:rPr lang="tr-TR" sz="2000" dirty="0" err="1">
                <a:solidFill>
                  <a:prstClr val="black"/>
                </a:solidFill>
                <a:latin typeface="Calibri"/>
              </a:rPr>
              <a:t>assign</a:t>
            </a:r>
            <a:r>
              <a:rPr lang="tr-TR" sz="2000" dirty="0">
                <a:solidFill>
                  <a:prstClr val="black"/>
                </a:solidFill>
                <a:latin typeface="Calibri"/>
              </a:rPr>
              <a:t> y3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alibri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alibri"/>
              </a:rPr>
              <a:t>in1 &amp; in0 ;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	</a:t>
            </a:r>
            <a:r>
              <a:rPr lang="tr-TR" sz="2000" dirty="0" err="1">
                <a:solidFill>
                  <a:prstClr val="black"/>
                </a:solidFill>
                <a:latin typeface="Calibri"/>
              </a:rPr>
              <a:t>assign</a:t>
            </a:r>
            <a:r>
              <a:rPr lang="tr-TR" sz="2000" dirty="0">
                <a:solidFill>
                  <a:prstClr val="black"/>
                </a:solidFill>
                <a:latin typeface="Calibri"/>
              </a:rPr>
              <a:t> y2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alibri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alibri"/>
              </a:rPr>
              <a:t>in1 &amp; ~in0 ;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	</a:t>
            </a:r>
            <a:r>
              <a:rPr lang="tr-TR" sz="2000" dirty="0" err="1">
                <a:solidFill>
                  <a:prstClr val="black"/>
                </a:solidFill>
                <a:latin typeface="Calibri"/>
              </a:rPr>
              <a:t>assign</a:t>
            </a:r>
            <a:r>
              <a:rPr lang="tr-TR" sz="2000" dirty="0">
                <a:solidFill>
                  <a:prstClr val="black"/>
                </a:solidFill>
                <a:latin typeface="Calibri"/>
              </a:rPr>
              <a:t> y1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alibri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alibri"/>
              </a:rPr>
              <a:t>~in1 &amp; in0 ;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	</a:t>
            </a:r>
            <a:r>
              <a:rPr lang="tr-TR" sz="2000" dirty="0" err="1">
                <a:solidFill>
                  <a:prstClr val="black"/>
                </a:solidFill>
                <a:latin typeface="Calibri"/>
              </a:rPr>
              <a:t>assign</a:t>
            </a:r>
            <a:r>
              <a:rPr lang="tr-TR" sz="2000" dirty="0">
                <a:solidFill>
                  <a:prstClr val="black"/>
                </a:solidFill>
                <a:latin typeface="Calibri"/>
              </a:rPr>
              <a:t> y0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alibri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alibri"/>
              </a:rPr>
              <a:t>~in1 &amp; ~in0 ;</a:t>
            </a:r>
          </a:p>
          <a:p>
            <a:r>
              <a:rPr lang="tr-TR" sz="2000" dirty="0">
                <a:solidFill>
                  <a:prstClr val="black"/>
                </a:solidFill>
                <a:latin typeface="Calibri"/>
              </a:rPr>
              <a:t>endmodule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603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1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7466514"/>
              </p:ext>
            </p:extLst>
          </p:nvPr>
        </p:nvGraphicFramePr>
        <p:xfrm>
          <a:off x="2514600" y="2133600"/>
          <a:ext cx="4038600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8" name="VISIO" r:id="rId6" imgW="1442348" imgH="1351060" progId="">
                  <p:embed/>
                </p:oleObj>
              </mc:Choice>
              <mc:Fallback>
                <p:oleObj name="VISIO" r:id="rId6" imgW="1442348" imgH="1351060" progId="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4038600" cy="377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OR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minterms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 Using Decoders</a:t>
            </a:r>
          </a:p>
        </p:txBody>
      </p:sp>
    </p:spTree>
    <p:extLst>
      <p:ext uri="{BB962C8B-B14F-4D97-AF65-F5344CB8AC3E}">
        <p14:creationId xmlns:p14="http://schemas.microsoft.com/office/powerpoint/2010/main" val="1758001581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18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9345480"/>
              </p:ext>
            </p:extLst>
          </p:nvPr>
        </p:nvGraphicFramePr>
        <p:xfrm>
          <a:off x="2590800" y="2895600"/>
          <a:ext cx="3886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73" name="VISIO" r:id="rId6" imgW="1735681" imgH="1602871" progId="">
                  <p:embed/>
                </p:oleObj>
              </mc:Choice>
              <mc:Fallback>
                <p:oleObj name="VISIO" r:id="rId6" imgW="1735681" imgH="1602871" progId="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95600"/>
                        <a:ext cx="38862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Delay between input change and output changing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How to build fast circuits?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2805357500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258" name="Object 10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2085186"/>
              </p:ext>
            </p:extLst>
          </p:nvPr>
        </p:nvGraphicFramePr>
        <p:xfrm>
          <a:off x="2438400" y="2362200"/>
          <a:ext cx="4541838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7" name="VISIO" r:id="rId6" imgW="1769265" imgH="1631876" progId="">
                  <p:embed/>
                </p:oleObj>
              </mc:Choice>
              <mc:Fallback>
                <p:oleObj name="VISIO" r:id="rId6" imgW="1769265" imgH="1631876" progId="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4541838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Propagation delay: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max delay from input to output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Contamination delay: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min delay from input to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Propagation &amp; Contamination Delay</a:t>
            </a:r>
          </a:p>
        </p:txBody>
      </p:sp>
    </p:spTree>
    <p:extLst>
      <p:ext uri="{BB962C8B-B14F-4D97-AF65-F5344CB8AC3E}">
        <p14:creationId xmlns:p14="http://schemas.microsoft.com/office/powerpoint/2010/main" val="138254867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C10352481999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28575"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16063</TotalTime>
  <Words>2527</Words>
  <Application>Microsoft Office PowerPoint</Application>
  <PresentationFormat>On-screen Show (4:3)</PresentationFormat>
  <Paragraphs>612</Paragraphs>
  <Slides>106</Slides>
  <Notes>81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7" baseType="lpstr">
      <vt:lpstr>Arial</vt:lpstr>
      <vt:lpstr>Calibri</vt:lpstr>
      <vt:lpstr>Courier New</vt:lpstr>
      <vt:lpstr>Symbol</vt:lpstr>
      <vt:lpstr>Times New Roman</vt:lpstr>
      <vt:lpstr>Tw Cen MT</vt:lpstr>
      <vt:lpstr>Wingdings</vt:lpstr>
      <vt:lpstr>Wingdings 2</vt:lpstr>
      <vt:lpstr>Office Theme</vt:lpstr>
      <vt:lpstr>TC103524819990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Sum-of-Products Form</vt:lpstr>
      <vt:lpstr>Sum-of-Products Form</vt:lpstr>
      <vt:lpstr>PowerPoint Presentation</vt:lpstr>
      <vt:lpstr>PowerPoint Presentation</vt:lpstr>
      <vt:lpstr>PowerPoint Presentation</vt:lpstr>
      <vt:lpstr>SOP &amp; POS Form</vt:lpstr>
      <vt:lpstr>PowerPoint Presentation</vt:lpstr>
      <vt:lpstr>Exercise</vt:lpstr>
      <vt:lpstr>Exercise</vt:lpstr>
      <vt:lpstr>Exercise</vt:lpstr>
      <vt:lpstr>Exercise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Bubble Pushing for CMOS</vt:lpstr>
      <vt:lpstr>Bubble Pushing for CMOS</vt:lpstr>
      <vt:lpstr>Bubble Pushing for CMOS</vt:lpstr>
      <vt:lpstr>Functional Completeness: True or False?</vt:lpstr>
      <vt:lpstr>Functional Completeness: True or False?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4:1 Mux Implementations</vt:lpstr>
      <vt:lpstr>4:1 Mux Implementations</vt:lpstr>
      <vt:lpstr>PowerPoint Presentation</vt:lpstr>
      <vt:lpstr>PowerPoint Presentation</vt:lpstr>
      <vt:lpstr>Exercise: Implement XOR using a 2:1 MUX</vt:lpstr>
      <vt:lpstr>Exercise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Verilog Implementation of a 2:4 Decoder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Mustafa Ozdal</cp:lastModifiedBy>
  <cp:revision>147</cp:revision>
  <dcterms:created xsi:type="dcterms:W3CDTF">2012-08-07T04:56:47Z</dcterms:created>
  <dcterms:modified xsi:type="dcterms:W3CDTF">2017-10-18T08:15:50Z</dcterms:modified>
</cp:coreProperties>
</file>