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1.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3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3.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3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35.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7.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3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9.xml" ContentType="application/vnd.openxmlformats-officedocument.presentationml.notesSlide+xml"/>
  <Override PartName="/ppt/tags/tag134.xml" ContentType="application/vnd.openxmlformats-officedocument.presentationml.tags+xml"/>
  <Override PartName="/ppt/notesSlides/notesSlide40.xml" ContentType="application/vnd.openxmlformats-officedocument.presentationml.notesSlide+xml"/>
  <Override PartName="/ppt/tags/tag135.xml" ContentType="application/vnd.openxmlformats-officedocument.presentationml.tags+xml"/>
  <Override PartName="/ppt/notesSlides/notesSlide41.xml" ContentType="application/vnd.openxmlformats-officedocument.presentationml.notesSlide+xml"/>
  <Override PartName="/ppt/tags/tag136.xml" ContentType="application/vnd.openxmlformats-officedocument.presentationml.tags+xml"/>
  <Override PartName="/ppt/notesSlides/notesSlide4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43.xml" ContentType="application/vnd.openxmlformats-officedocument.presentationml.notesSlide+xml"/>
  <Override PartName="/ppt/tags/tag139.xml" ContentType="application/vnd.openxmlformats-officedocument.presentationml.tags+xml"/>
  <Override PartName="/ppt/notesSlides/notesSlide44.xml" ContentType="application/vnd.openxmlformats-officedocument.presentationml.notesSlide+xml"/>
  <Override PartName="/ppt/tags/tag140.xml" ContentType="application/vnd.openxmlformats-officedocument.presentationml.tags+xml"/>
  <Override PartName="/ppt/notesSlides/notesSlide45.xml" ContentType="application/vnd.openxmlformats-officedocument.presentationml.notesSlide+xml"/>
  <Override PartName="/ppt/tags/tag141.xml" ContentType="application/vnd.openxmlformats-officedocument.presentationml.tags+xml"/>
  <Override PartName="/ppt/notesSlides/notesSlide46.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7.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8.xml" ContentType="application/vnd.openxmlformats-officedocument.presentationml.notesSlide+xml"/>
  <Override PartName="/ppt/tags/tag150.xml" ContentType="application/vnd.openxmlformats-officedocument.presentationml.tags+xml"/>
  <Override PartName="/ppt/notesSlides/notesSlide49.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50.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51.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52.xml" ContentType="application/vnd.openxmlformats-officedocument.presentationml.notesSlide+xml"/>
  <Override PartName="/ppt/tags/tag15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60.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161.xml" ContentType="application/vnd.openxmlformats-officedocument.presentationml.tags+xml"/>
  <Override PartName="/ppt/notesSlides/notesSlide61.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62.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63.xml" ContentType="application/vnd.openxmlformats-officedocument.presentationml.notesSlide+xml"/>
  <Override PartName="/ppt/tags/tag166.xml" ContentType="application/vnd.openxmlformats-officedocument.presentationml.tags+xml"/>
  <Override PartName="/ppt/notesSlides/notesSlide64.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65.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notesSlides/notesSlide66.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67.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68.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69.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70.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71.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72.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73.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74.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75.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76.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77.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78.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79.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80.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81.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82.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83.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84.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 id="2147483675" r:id="rId4"/>
  </p:sldMasterIdLst>
  <p:notesMasterIdLst>
    <p:notesMasterId r:id="rId102"/>
  </p:notesMasterIdLst>
  <p:sldIdLst>
    <p:sldId id="256" r:id="rId5"/>
    <p:sldId id="361" r:id="rId6"/>
    <p:sldId id="458" r:id="rId7"/>
    <p:sldId id="459" r:id="rId8"/>
    <p:sldId id="460" r:id="rId9"/>
    <p:sldId id="461" r:id="rId10"/>
    <p:sldId id="462" r:id="rId11"/>
    <p:sldId id="463" r:id="rId12"/>
    <p:sldId id="464" r:id="rId13"/>
    <p:sldId id="466" r:id="rId14"/>
    <p:sldId id="559" r:id="rId15"/>
    <p:sldId id="468" r:id="rId16"/>
    <p:sldId id="469" r:id="rId17"/>
    <p:sldId id="471" r:id="rId18"/>
    <p:sldId id="560" r:id="rId19"/>
    <p:sldId id="472" r:id="rId20"/>
    <p:sldId id="473" r:id="rId21"/>
    <p:sldId id="474" r:id="rId22"/>
    <p:sldId id="475" r:id="rId23"/>
    <p:sldId id="476" r:id="rId24"/>
    <p:sldId id="477" r:id="rId25"/>
    <p:sldId id="478" r:id="rId26"/>
    <p:sldId id="479" r:id="rId27"/>
    <p:sldId id="561" r:id="rId28"/>
    <p:sldId id="481" r:id="rId29"/>
    <p:sldId id="482" r:id="rId30"/>
    <p:sldId id="562" r:id="rId31"/>
    <p:sldId id="585" r:id="rId32"/>
    <p:sldId id="586" r:id="rId33"/>
    <p:sldId id="587" r:id="rId34"/>
    <p:sldId id="484" r:id="rId35"/>
    <p:sldId id="485" r:id="rId36"/>
    <p:sldId id="486" r:id="rId37"/>
    <p:sldId id="487" r:id="rId38"/>
    <p:sldId id="488" r:id="rId39"/>
    <p:sldId id="489" r:id="rId40"/>
    <p:sldId id="563" r:id="rId41"/>
    <p:sldId id="492" r:id="rId42"/>
    <p:sldId id="564" r:id="rId43"/>
    <p:sldId id="565" r:id="rId44"/>
    <p:sldId id="494" r:id="rId45"/>
    <p:sldId id="496" r:id="rId46"/>
    <p:sldId id="566" r:id="rId47"/>
    <p:sldId id="497" r:id="rId48"/>
    <p:sldId id="498" r:id="rId49"/>
    <p:sldId id="499" r:id="rId50"/>
    <p:sldId id="500" r:id="rId51"/>
    <p:sldId id="501" r:id="rId52"/>
    <p:sldId id="502" r:id="rId53"/>
    <p:sldId id="503" r:id="rId54"/>
    <p:sldId id="505" r:id="rId55"/>
    <p:sldId id="567" r:id="rId56"/>
    <p:sldId id="568" r:id="rId57"/>
    <p:sldId id="507" r:id="rId58"/>
    <p:sldId id="509" r:id="rId59"/>
    <p:sldId id="569" r:id="rId60"/>
    <p:sldId id="510" r:id="rId61"/>
    <p:sldId id="511" r:id="rId62"/>
    <p:sldId id="512" r:id="rId63"/>
    <p:sldId id="517" r:id="rId64"/>
    <p:sldId id="588" r:id="rId65"/>
    <p:sldId id="589" r:id="rId66"/>
    <p:sldId id="590" r:id="rId67"/>
    <p:sldId id="591" r:id="rId68"/>
    <p:sldId id="592" r:id="rId69"/>
    <p:sldId id="593" r:id="rId70"/>
    <p:sldId id="594" r:id="rId71"/>
    <p:sldId id="596" r:id="rId72"/>
    <p:sldId id="597" r:id="rId73"/>
    <p:sldId id="598" r:id="rId74"/>
    <p:sldId id="599" r:id="rId75"/>
    <p:sldId id="600" r:id="rId76"/>
    <p:sldId id="518" r:id="rId77"/>
    <p:sldId id="519" r:id="rId78"/>
    <p:sldId id="520" r:id="rId79"/>
    <p:sldId id="521" r:id="rId80"/>
    <p:sldId id="522" r:id="rId81"/>
    <p:sldId id="601" r:id="rId82"/>
    <p:sldId id="570" r:id="rId83"/>
    <p:sldId id="571" r:id="rId84"/>
    <p:sldId id="525" r:id="rId85"/>
    <p:sldId id="572" r:id="rId86"/>
    <p:sldId id="573" r:id="rId87"/>
    <p:sldId id="528" r:id="rId88"/>
    <p:sldId id="574" r:id="rId89"/>
    <p:sldId id="530" r:id="rId90"/>
    <p:sldId id="575" r:id="rId91"/>
    <p:sldId id="576" r:id="rId92"/>
    <p:sldId id="533" r:id="rId93"/>
    <p:sldId id="536" r:id="rId94"/>
    <p:sldId id="577" r:id="rId95"/>
    <p:sldId id="578" r:id="rId96"/>
    <p:sldId id="579" r:id="rId97"/>
    <p:sldId id="580" r:id="rId98"/>
    <p:sldId id="539" r:id="rId99"/>
    <p:sldId id="602" r:id="rId100"/>
    <p:sldId id="603"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00"/>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autoAdjust="0"/>
    <p:restoredTop sz="78046" autoAdjust="0"/>
  </p:normalViewPr>
  <p:slideViewPr>
    <p:cSldViewPr>
      <p:cViewPr varScale="1">
        <p:scale>
          <a:sx n="69" d="100"/>
          <a:sy n="69" d="100"/>
        </p:scale>
        <p:origin x="1704"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AAD16-29C4-4B0D-9509-B54CCCEEDE43}" type="slidenum">
              <a:rPr lang="en-US"/>
              <a:pPr/>
              <a:t>2</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11</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9B89C-3EE3-48D7-AF0B-13CE0D931477}" type="slidenum">
              <a:rPr lang="en-US"/>
              <a:pPr/>
              <a:t>12</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9D0C8-A7AE-440B-A8FE-D8200FFEF26E}" type="slidenum">
              <a:rPr lang="en-US"/>
              <a:pPr/>
              <a:t>13</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14</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B552-9272-40F2-845C-204B1D69DBDB}" type="slidenum">
              <a:rPr lang="en-US"/>
              <a:pPr/>
              <a:t>16</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CAEC-6C48-467D-8130-0D7E6E08AB74}" type="slidenum">
              <a:rPr lang="en-US"/>
              <a:pPr/>
              <a:t>17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1820B-11B3-4E47-8DA8-EF0BB49D8E6A}" type="slidenum">
              <a:rPr lang="en-US"/>
              <a:pPr/>
              <a:t>18</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81123-E7F4-472C-B1F2-BC7FF42E54A8}" type="slidenum">
              <a:rPr lang="en-US"/>
              <a:pPr/>
              <a:t>19</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20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45E-7509-41D4-A527-1E19CBA323BC}" type="slidenum">
              <a:rPr lang="en-US"/>
              <a:pPr/>
              <a:t>3</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21</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22</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23</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25</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26</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31</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32</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33</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1D1F9-1FC3-46FB-9867-1CD1BC8C10A3}" type="slidenum">
              <a:rPr lang="en-US"/>
              <a:pPr/>
              <a:t>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34</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35</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36</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37</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38</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39</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40</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41</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42</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43</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D4312-8977-4F80-AA52-ABB01A077599}" type="slidenum">
              <a:rPr lang="en-US"/>
              <a:pPr/>
              <a:t>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44</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45</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46</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47</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48</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49</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50</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51</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52</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53</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54</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55</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56</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57</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58</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59</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60</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66788" eaLnBrk="1" fontAlgn="auto" latinLnBrk="0" hangingPunct="1">
              <a:lnSpc>
                <a:spcPct val="100000"/>
              </a:lnSpc>
              <a:spcBef>
                <a:spcPts val="0"/>
              </a:spcBef>
              <a:spcAft>
                <a:spcPts val="0"/>
              </a:spcAft>
              <a:buClrTx/>
              <a:buSzTx/>
              <a:buFontTx/>
              <a:buNone/>
              <a:tabLst/>
              <a:defRPr/>
            </a:pPr>
            <a:fld id="{7E151100-B69B-4FD3-8EEA-DFC4ABDCAAC2}" type="slidenum">
              <a:rPr kumimoji="0" lang="en-US" altLang="tr-TR" sz="1300" b="0" i="0" u="none" strike="noStrike" kern="0" cap="none" spc="0" normalizeH="0" baseline="0" noProof="0" smtClean="0">
                <a:ln>
                  <a:noFill/>
                </a:ln>
                <a:solidFill>
                  <a:schemeClr val="tx1"/>
                </a:solidFill>
                <a:effectLst/>
                <a:uLnTx/>
                <a:uFillTx/>
                <a:latin typeface="Times New Roman" panose="02020603050405020304" pitchFamily="18" charset="0"/>
              </a:rPr>
              <a:pPr marL="0" marR="0" lvl="0" indent="0" defTabSz="966788" eaLnBrk="1" fontAlgn="auto" latinLnBrk="0" hangingPunct="1">
                <a:lnSpc>
                  <a:spcPct val="100000"/>
                </a:lnSpc>
                <a:spcBef>
                  <a:spcPts val="0"/>
                </a:spcBef>
                <a:spcAft>
                  <a:spcPts val="0"/>
                </a:spcAft>
                <a:buClrTx/>
                <a:buSzTx/>
                <a:buFontTx/>
                <a:buNone/>
                <a:tabLst/>
                <a:defRPr/>
              </a:pPr>
              <a:t>67</a:t>
            </a:fld>
            <a:endParaRPr kumimoji="0" lang="en-US" altLang="tr-TR" sz="13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Tree>
    <p:extLst>
      <p:ext uri="{BB962C8B-B14F-4D97-AF65-F5344CB8AC3E}">
        <p14:creationId xmlns:p14="http://schemas.microsoft.com/office/powerpoint/2010/main" val="30807317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66788" eaLnBrk="1" fontAlgn="auto" latinLnBrk="0" hangingPunct="1">
              <a:lnSpc>
                <a:spcPct val="100000"/>
              </a:lnSpc>
              <a:spcBef>
                <a:spcPts val="0"/>
              </a:spcBef>
              <a:spcAft>
                <a:spcPts val="0"/>
              </a:spcAft>
              <a:buClrTx/>
              <a:buSzTx/>
              <a:buFontTx/>
              <a:buNone/>
              <a:tabLst/>
              <a:defRPr/>
            </a:pPr>
            <a:fld id="{26185776-0233-4934-AC8B-D1F6E08FE9A3}" type="slidenum">
              <a:rPr kumimoji="0" lang="en-US" altLang="tr-TR" sz="1300" b="0" i="0" u="none" strike="noStrike" kern="0" cap="none" spc="0" normalizeH="0" baseline="0" noProof="0" smtClean="0">
                <a:ln>
                  <a:noFill/>
                </a:ln>
                <a:solidFill>
                  <a:schemeClr val="tx1"/>
                </a:solidFill>
                <a:effectLst/>
                <a:uLnTx/>
                <a:uFillTx/>
                <a:latin typeface="Times New Roman" panose="02020603050405020304" pitchFamily="18" charset="0"/>
              </a:rPr>
              <a:pPr marL="0" marR="0" lvl="0" indent="0" defTabSz="966788" eaLnBrk="1" fontAlgn="auto" latinLnBrk="0" hangingPunct="1">
                <a:lnSpc>
                  <a:spcPct val="100000"/>
                </a:lnSpc>
                <a:spcBef>
                  <a:spcPts val="0"/>
                </a:spcBef>
                <a:spcAft>
                  <a:spcPts val="0"/>
                </a:spcAft>
                <a:buClrTx/>
                <a:buSzTx/>
                <a:buFontTx/>
                <a:buNone/>
                <a:tabLst/>
                <a:defRPr/>
              </a:pPr>
              <a:t>68</a:t>
            </a:fld>
            <a:endParaRPr kumimoji="0" lang="en-US" altLang="tr-TR" sz="13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dirty="0"/>
          </a:p>
        </p:txBody>
      </p:sp>
    </p:spTree>
    <p:extLst>
      <p:ext uri="{BB962C8B-B14F-4D97-AF65-F5344CB8AC3E}">
        <p14:creationId xmlns:p14="http://schemas.microsoft.com/office/powerpoint/2010/main" val="6336854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66788" eaLnBrk="1" fontAlgn="auto" latinLnBrk="0" hangingPunct="1">
              <a:lnSpc>
                <a:spcPct val="100000"/>
              </a:lnSpc>
              <a:spcBef>
                <a:spcPts val="0"/>
              </a:spcBef>
              <a:spcAft>
                <a:spcPts val="0"/>
              </a:spcAft>
              <a:buClrTx/>
              <a:buSzTx/>
              <a:buFontTx/>
              <a:buNone/>
              <a:tabLst/>
              <a:defRPr/>
            </a:pPr>
            <a:fld id="{37FF32F1-EF7A-4F4F-8040-7E2C66D257C9}" type="slidenum">
              <a:rPr kumimoji="0" lang="en-US" altLang="tr-TR" sz="1300" b="0" i="0" u="none" strike="noStrike" kern="0" cap="none" spc="0" normalizeH="0" baseline="0" noProof="0" smtClean="0">
                <a:ln>
                  <a:noFill/>
                </a:ln>
                <a:solidFill>
                  <a:schemeClr val="tx1"/>
                </a:solidFill>
                <a:effectLst/>
                <a:uLnTx/>
                <a:uFillTx/>
                <a:latin typeface="Times New Roman" panose="02020603050405020304" pitchFamily="18" charset="0"/>
              </a:rPr>
              <a:pPr marL="0" marR="0" lvl="0" indent="0" defTabSz="966788" eaLnBrk="1" fontAlgn="auto" latinLnBrk="0" hangingPunct="1">
                <a:lnSpc>
                  <a:spcPct val="100000"/>
                </a:lnSpc>
                <a:spcBef>
                  <a:spcPts val="0"/>
                </a:spcBef>
                <a:spcAft>
                  <a:spcPts val="0"/>
                </a:spcAft>
                <a:buClrTx/>
                <a:buSzTx/>
                <a:buFontTx/>
                <a:buNone/>
                <a:tabLst/>
                <a:defRPr/>
              </a:pPr>
              <a:t>71</a:t>
            </a:fld>
            <a:endParaRPr kumimoji="0" lang="en-US" altLang="tr-TR" sz="13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Tree>
    <p:extLst>
      <p:ext uri="{BB962C8B-B14F-4D97-AF65-F5344CB8AC3E}">
        <p14:creationId xmlns:p14="http://schemas.microsoft.com/office/powerpoint/2010/main" val="81758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8C2B-079B-4CA4-B588-26F772BF6F31}" type="slidenum">
              <a:rPr lang="en-US"/>
              <a:pPr/>
              <a:t>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66788" eaLnBrk="1" fontAlgn="auto" latinLnBrk="0" hangingPunct="1">
              <a:lnSpc>
                <a:spcPct val="100000"/>
              </a:lnSpc>
              <a:spcBef>
                <a:spcPts val="0"/>
              </a:spcBef>
              <a:spcAft>
                <a:spcPts val="0"/>
              </a:spcAft>
              <a:buClrTx/>
              <a:buSzTx/>
              <a:buFontTx/>
              <a:buNone/>
              <a:tabLst/>
              <a:defRPr/>
            </a:pPr>
            <a:fld id="{1F6E6D83-365A-4B4A-A770-91BF00C70B1C}" type="slidenum">
              <a:rPr kumimoji="0" lang="en-US" altLang="tr-TR" sz="1300" b="0" i="0" u="none" strike="noStrike" kern="0" cap="none" spc="0" normalizeH="0" baseline="0" noProof="0" smtClean="0">
                <a:ln>
                  <a:noFill/>
                </a:ln>
                <a:solidFill>
                  <a:schemeClr val="tx1"/>
                </a:solidFill>
                <a:effectLst/>
                <a:uLnTx/>
                <a:uFillTx/>
                <a:latin typeface="Times New Roman" panose="02020603050405020304" pitchFamily="18" charset="0"/>
              </a:rPr>
              <a:pPr marL="0" marR="0" lvl="0" indent="0" defTabSz="966788" eaLnBrk="1" fontAlgn="auto" latinLnBrk="0" hangingPunct="1">
                <a:lnSpc>
                  <a:spcPct val="100000"/>
                </a:lnSpc>
                <a:spcBef>
                  <a:spcPts val="0"/>
                </a:spcBef>
                <a:spcAft>
                  <a:spcPts val="0"/>
                </a:spcAft>
                <a:buClrTx/>
                <a:buSzTx/>
                <a:buFontTx/>
                <a:buNone/>
                <a:tabLst/>
                <a:defRPr/>
              </a:pPr>
              <a:t>72</a:t>
            </a:fld>
            <a:endParaRPr kumimoji="0" lang="en-US" altLang="tr-TR" sz="13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p>
        </p:txBody>
      </p:sp>
    </p:spTree>
    <p:extLst>
      <p:ext uri="{BB962C8B-B14F-4D97-AF65-F5344CB8AC3E}">
        <p14:creationId xmlns:p14="http://schemas.microsoft.com/office/powerpoint/2010/main" val="24465570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5660-5D1A-41E8-80AC-2EC751F426AC}" type="slidenum">
              <a:rPr lang="en-US"/>
              <a:pPr/>
              <a:t>73</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8D95AF-4C32-4A22-A632-E6C6BB834A4F}" type="slidenum">
              <a:rPr lang="en-US"/>
              <a:pPr/>
              <a:t>74</a:t>
            </a:fld>
            <a:endParaRPr 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02B60-314C-45E6-97D3-A6CB3B568149}" type="slidenum">
              <a:rPr lang="en-US"/>
              <a:pPr/>
              <a:t>75</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5CF6E-7985-4E77-ADCF-CC1AA81B0575}" type="slidenum">
              <a:rPr lang="en-US"/>
              <a:pPr/>
              <a:t>76</a:t>
            </a:fld>
            <a:endParaRPr 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E9D45-AC74-4F21-9477-A73258DD0C8C}" type="slidenum">
              <a:rPr lang="en-US"/>
              <a:pPr/>
              <a:t>77</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0DA16-AD53-4042-9247-495EB0C84AF1}" type="slidenum">
              <a:rPr lang="en-US"/>
              <a:pPr/>
              <a:t>78</a:t>
            </a:fld>
            <a:endParaRPr lang="en-US"/>
          </a:p>
        </p:txBody>
      </p:sp>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79270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79</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80</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81</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F05F-36A8-493F-8B3B-BD855B82DF9D}" type="slidenum">
              <a:rPr lang="en-US"/>
              <a:pPr/>
              <a:t>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82</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83</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84</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85</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86</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87</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88</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E50DB-8A24-4D82-818C-77CFD632D8A1}" type="slidenum">
              <a:rPr lang="en-US"/>
              <a:pPr/>
              <a:t>89</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90</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91</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92</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93</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94</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95</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6BE2C-769A-4772-A2A7-04BAFD39B4D3}" type="slidenum">
              <a:rPr lang="en-US"/>
              <a:pPr/>
              <a:t>96</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45413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FD534-8102-4C70-981A-B91BF5D0BD15}" type="slidenum">
              <a:rPr lang="en-US"/>
              <a:pPr/>
              <a:t>97</a:t>
            </a:fld>
            <a:endParaRPr lang="en-US"/>
          </a:p>
        </p:txBody>
      </p:sp>
      <p:sp>
        <p:nvSpPr>
          <p:cNvPr id="1145858" name="Rectangle 2"/>
          <p:cNvSpPr>
            <a:spLocks noGrp="1" noRot="1" noChangeAspect="1" noChangeArrowheads="1" noTextEdit="1"/>
          </p:cNvSpPr>
          <p:nvPr>
            <p:ph type="sldImg"/>
          </p:nvPr>
        </p:nvSpPr>
        <p:spPr>
          <a:ln/>
        </p:spPr>
      </p:sp>
      <p:sp>
        <p:nvSpPr>
          <p:cNvPr id="1145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4014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806022"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a:solidFill>
                  <a:schemeClr val="bg1">
                    <a:lumMod val="50000"/>
                  </a:schemeClr>
                </a:solidFill>
              </a:rPr>
              <a:t>Chapter 3 &lt;</a:t>
            </a:r>
            <a:fld id="{D1B2EFE9-D440-4A3B-858C-5FEDF5DD0E10}" type="slidenum">
              <a:rPr lang="en-US" sz="1400" smtClean="0">
                <a:solidFill>
                  <a:schemeClr val="bg1">
                    <a:lumMod val="50000"/>
                  </a:schemeClr>
                </a:solidFill>
              </a:rPr>
              <a:pPr/>
              <a:t>‹#›</a:t>
            </a:fld>
            <a:r>
              <a:rPr lang="en-US" sz="1400" dirty="0">
                <a:solidFill>
                  <a:schemeClr val="bg1">
                    <a:lumMod val="50000"/>
                  </a:schemeClr>
                </a:solidFill>
              </a:rPr>
              <a:t>&gt; </a:t>
            </a:r>
          </a:p>
        </p:txBody>
      </p:sp>
    </p:spTree>
    <p:extLst>
      <p:ext uri="{BB962C8B-B14F-4D97-AF65-F5344CB8AC3E}">
        <p14:creationId xmlns:p14="http://schemas.microsoft.com/office/powerpoint/2010/main" val="375813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Box 17"/>
          <p:cNvSpPr txBox="1"/>
          <p:nvPr userDrawn="1"/>
        </p:nvSpPr>
        <p:spPr>
          <a:xfrm>
            <a:off x="762000" y="381000"/>
            <a:ext cx="7924800" cy="584775"/>
          </a:xfrm>
          <a:prstGeom prst="rect">
            <a:avLst/>
          </a:prstGeom>
          <a:noFill/>
        </p:spPr>
        <p:txBody>
          <a:bodyPr wrap="square" rtlCol="0">
            <a:spAutoFit/>
          </a:bodyPr>
          <a:lstStyle/>
          <a:p>
            <a:pPr algn="ctr">
              <a:defRPr/>
            </a:pPr>
            <a:r>
              <a:rPr lang="en-US" sz="3200" dirty="0">
                <a:solidFill>
                  <a:prstClr val="black"/>
                </a:solidFill>
                <a:latin typeface="Times New Roman"/>
                <a:cs typeface="Times New Roman"/>
              </a:rPr>
              <a:t>CS 223</a:t>
            </a:r>
            <a:r>
              <a:rPr lang="en-US" sz="3200" baseline="0" dirty="0">
                <a:solidFill>
                  <a:prstClr val="black"/>
                </a:solidFill>
                <a:latin typeface="Times New Roman"/>
                <a:cs typeface="Times New Roman"/>
              </a:rPr>
              <a:t> - </a:t>
            </a:r>
            <a:r>
              <a:rPr lang="en-US" sz="3200" dirty="0">
                <a:solidFill>
                  <a:prstClr val="black"/>
                </a:solidFill>
                <a:latin typeface="Times New Roman"/>
                <a:cs typeface="Times New Roman"/>
              </a:rPr>
              <a:t>Digital</a:t>
            </a:r>
            <a:r>
              <a:rPr lang="en-US" sz="3200" baseline="0" dirty="0">
                <a:solidFill>
                  <a:prstClr val="black"/>
                </a:solidFill>
                <a:latin typeface="Times New Roman"/>
                <a:cs typeface="Times New Roman"/>
              </a:rPr>
              <a:t> Design</a:t>
            </a:r>
            <a:endParaRPr lang="en-US" sz="3200" dirty="0">
              <a:solidFill>
                <a:prstClr val="black"/>
              </a:solidFill>
              <a:latin typeface="Times New Roman"/>
              <a:cs typeface="Times New Roman"/>
            </a:endParaRPr>
          </a:p>
        </p:txBody>
      </p:sp>
      <p:sp>
        <p:nvSpPr>
          <p:cNvPr id="34" name="Text Placeholder 33"/>
          <p:cNvSpPr>
            <a:spLocks noGrp="1"/>
          </p:cNvSpPr>
          <p:nvPr>
            <p:ph type="body" sz="quarter" idx="10"/>
          </p:nvPr>
        </p:nvSpPr>
        <p:spPr>
          <a:xfrm>
            <a:off x="1752600" y="3124200"/>
            <a:ext cx="5791200" cy="990600"/>
          </a:xfrm>
        </p:spPr>
        <p:txBody>
          <a:bodyPr>
            <a:normAutofit/>
          </a:bodyPr>
          <a:lstStyle>
            <a:lvl1pPr marL="0" indent="0" algn="ctr">
              <a:buNone/>
              <a:defRPr sz="3600">
                <a:latin typeface="Times New Roman"/>
                <a:cs typeface="Times New Roman"/>
              </a:defRPr>
            </a:lvl1pPr>
          </a:lstStyle>
          <a:p>
            <a:pPr lvl="0"/>
            <a:r>
              <a:rPr lang="en-US" dirty="0"/>
              <a:t>Click to edit Master text styles</a:t>
            </a:r>
          </a:p>
        </p:txBody>
      </p:sp>
      <p:sp>
        <p:nvSpPr>
          <p:cNvPr id="13" name="Footer Placeholder 13"/>
          <p:cNvSpPr>
            <a:spLocks noGrp="1"/>
          </p:cNvSpPr>
          <p:nvPr>
            <p:ph type="ftr" sz="quarter" idx="17"/>
          </p:nvPr>
        </p:nvSpPr>
        <p:spPr>
          <a:xfrm>
            <a:off x="2362200" y="6400800"/>
            <a:ext cx="5105400" cy="381000"/>
          </a:xfrm>
          <a:prstGeom prst="rect">
            <a:avLst/>
          </a:prstGeom>
        </p:spPr>
        <p:txBody>
          <a:bodyPr rtlCol="0"/>
          <a:lstStyle>
            <a:lvl1pPr>
              <a:defRPr sz="1400"/>
            </a:lvl1pPr>
          </a:lstStyle>
          <a:p>
            <a:pPr algn="ctr"/>
            <a:r>
              <a:rPr lang="en-US" dirty="0">
                <a:solidFill>
                  <a:prstClr val="black"/>
                </a:solidFill>
                <a:latin typeface="Times New Roman"/>
                <a:cs typeface="Times New Roman"/>
              </a:rPr>
              <a:t>Computer Engineering Department, Bilkent University</a:t>
            </a:r>
          </a:p>
        </p:txBody>
      </p:sp>
      <p:sp>
        <p:nvSpPr>
          <p:cNvPr id="8" name="TextBox 7"/>
          <p:cNvSpPr txBox="1"/>
          <p:nvPr userDrawn="1"/>
        </p:nvSpPr>
        <p:spPr>
          <a:xfrm>
            <a:off x="609600" y="6400800"/>
            <a:ext cx="1676400" cy="307777"/>
          </a:xfrm>
          <a:prstGeom prst="rect">
            <a:avLst/>
          </a:prstGeom>
          <a:noFill/>
        </p:spPr>
        <p:txBody>
          <a:bodyPr wrap="square" rtlCol="0">
            <a:spAutoFit/>
          </a:bodyPr>
          <a:lstStyle/>
          <a:p>
            <a:r>
              <a:rPr lang="en-US" sz="1400" dirty="0">
                <a:solidFill>
                  <a:prstClr val="black"/>
                </a:solidFill>
                <a:latin typeface="Times New Roman"/>
                <a:cs typeface="Times New Roman"/>
              </a:rPr>
              <a:t>CS 223</a:t>
            </a:r>
          </a:p>
        </p:txBody>
      </p:sp>
    </p:spTree>
    <p:extLst>
      <p:ext uri="{BB962C8B-B14F-4D97-AF65-F5344CB8AC3E}">
        <p14:creationId xmlns:p14="http://schemas.microsoft.com/office/powerpoint/2010/main" val="170360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Footer Placeholder 13"/>
          <p:cNvSpPr>
            <a:spLocks noGrp="1"/>
          </p:cNvSpPr>
          <p:nvPr>
            <p:ph type="ftr" sz="quarter" idx="17"/>
          </p:nvPr>
        </p:nvSpPr>
        <p:spPr>
          <a:xfrm>
            <a:off x="2362201" y="6400800"/>
            <a:ext cx="5257800" cy="307777"/>
          </a:xfrm>
          <a:prstGeom prst="rect">
            <a:avLst/>
          </a:prstGeom>
        </p:spPr>
        <p:txBody>
          <a:bodyPr rtlCol="0"/>
          <a:lstStyle>
            <a:lvl1pPr>
              <a:defRPr sz="1400"/>
            </a:lvl1pPr>
          </a:lstStyle>
          <a:p>
            <a:pPr algn="ctr"/>
            <a:r>
              <a:rPr lang="en-US" dirty="0">
                <a:solidFill>
                  <a:prstClr val="black"/>
                </a:solidFill>
                <a:latin typeface="Times New Roman"/>
                <a:cs typeface="Times New Roman"/>
              </a:rPr>
              <a:t>Computer Engineering Department, Bilkent University</a:t>
            </a:r>
          </a:p>
        </p:txBody>
      </p:sp>
      <p:sp>
        <p:nvSpPr>
          <p:cNvPr id="8" name="TextBox 7"/>
          <p:cNvSpPr txBox="1"/>
          <p:nvPr userDrawn="1"/>
        </p:nvSpPr>
        <p:spPr>
          <a:xfrm>
            <a:off x="609600" y="6400800"/>
            <a:ext cx="1676400" cy="307777"/>
          </a:xfrm>
          <a:prstGeom prst="rect">
            <a:avLst/>
          </a:prstGeom>
          <a:noFill/>
        </p:spPr>
        <p:txBody>
          <a:bodyPr wrap="square" rtlCol="0">
            <a:spAutoFit/>
          </a:bodyPr>
          <a:lstStyle/>
          <a:p>
            <a:r>
              <a:rPr lang="en-US" sz="1400" dirty="0">
                <a:solidFill>
                  <a:prstClr val="black"/>
                </a:solidFill>
                <a:latin typeface="Times New Roman"/>
                <a:cs typeface="Times New Roman"/>
              </a:rPr>
              <a:t>CS 223</a:t>
            </a:r>
          </a:p>
        </p:txBody>
      </p:sp>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8"/>
          </p:nvPr>
        </p:nvSpPr>
        <p:spPr>
          <a:xfrm>
            <a:off x="609600" y="1524000"/>
            <a:ext cx="81534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008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ADCD63F5-9007-4AFA-B84A-A5895C4CC9D8}" type="slidenum">
              <a:rPr lang="en-US" altLang="tr-TR"/>
              <a:pPr/>
              <a:t>‹#›</a:t>
            </a:fld>
            <a:endParaRPr lang="en-US" altLang="tr-TR"/>
          </a:p>
        </p:txBody>
      </p:sp>
    </p:spTree>
    <p:extLst>
      <p:ext uri="{BB962C8B-B14F-4D97-AF65-F5344CB8AC3E}">
        <p14:creationId xmlns:p14="http://schemas.microsoft.com/office/powerpoint/2010/main" val="49505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65D2A14-7AEF-4609-A8E6-3BA3F7CF7737}" type="slidenum">
              <a:rPr lang="en-US" altLang="tr-TR"/>
              <a:pPr/>
              <a:t>‹#›</a:t>
            </a:fld>
            <a:endParaRPr lang="en-US" altLang="tr-TR"/>
          </a:p>
        </p:txBody>
      </p:sp>
    </p:spTree>
    <p:extLst>
      <p:ext uri="{BB962C8B-B14F-4D97-AF65-F5344CB8AC3E}">
        <p14:creationId xmlns:p14="http://schemas.microsoft.com/office/powerpoint/2010/main" val="378599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7543ACE0-F56A-4CFC-8514-1076F5B88D5D}" type="slidenum">
              <a:rPr lang="en-US" altLang="tr-TR"/>
              <a:pPr/>
              <a:t>‹#›</a:t>
            </a:fld>
            <a:endParaRPr lang="en-US" altLang="tr-TR"/>
          </a:p>
        </p:txBody>
      </p:sp>
    </p:spTree>
    <p:extLst>
      <p:ext uri="{BB962C8B-B14F-4D97-AF65-F5344CB8AC3E}">
        <p14:creationId xmlns:p14="http://schemas.microsoft.com/office/powerpoint/2010/main" val="841193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192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2192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D2486F82-0324-49CF-A146-2F558641B8E8}" type="slidenum">
              <a:rPr lang="en-US" altLang="tr-TR"/>
              <a:pPr/>
              <a:t>‹#›</a:t>
            </a:fld>
            <a:endParaRPr lang="en-US" altLang="tr-TR"/>
          </a:p>
        </p:txBody>
      </p:sp>
    </p:spTree>
    <p:extLst>
      <p:ext uri="{BB962C8B-B14F-4D97-AF65-F5344CB8AC3E}">
        <p14:creationId xmlns:p14="http://schemas.microsoft.com/office/powerpoint/2010/main" val="676576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68445CC-010D-4705-A372-9AA3D37368C6}" type="slidenum">
              <a:rPr lang="en-US" altLang="tr-TR"/>
              <a:pPr/>
              <a:t>‹#›</a:t>
            </a:fld>
            <a:endParaRPr lang="en-US" altLang="tr-TR"/>
          </a:p>
        </p:txBody>
      </p:sp>
    </p:spTree>
    <p:extLst>
      <p:ext uri="{BB962C8B-B14F-4D97-AF65-F5344CB8AC3E}">
        <p14:creationId xmlns:p14="http://schemas.microsoft.com/office/powerpoint/2010/main" val="4282076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4FDC18BB-F2C0-4D98-AC46-8E05C287B581}" type="slidenum">
              <a:rPr lang="en-US" altLang="tr-TR"/>
              <a:pPr/>
              <a:t>‹#›</a:t>
            </a:fld>
            <a:endParaRPr lang="en-US" altLang="tr-TR"/>
          </a:p>
        </p:txBody>
      </p:sp>
    </p:spTree>
    <p:extLst>
      <p:ext uri="{BB962C8B-B14F-4D97-AF65-F5344CB8AC3E}">
        <p14:creationId xmlns:p14="http://schemas.microsoft.com/office/powerpoint/2010/main" val="1228054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F94CAAD-CEBF-4670-ADF4-D2AB36AE6DC7}" type="slidenum">
              <a:rPr lang="en-US" altLang="tr-TR"/>
              <a:pPr/>
              <a:t>‹#›</a:t>
            </a:fld>
            <a:endParaRPr lang="en-US" altLang="tr-TR"/>
          </a:p>
        </p:txBody>
      </p:sp>
    </p:spTree>
    <p:extLst>
      <p:ext uri="{BB962C8B-B14F-4D97-AF65-F5344CB8AC3E}">
        <p14:creationId xmlns:p14="http://schemas.microsoft.com/office/powerpoint/2010/main" val="41141787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7A0AA5-A08C-40FB-9A4A-01E22C361DA1}" type="slidenum">
              <a:rPr lang="en-US" altLang="tr-TR"/>
              <a:pPr/>
              <a:t>‹#›</a:t>
            </a:fld>
            <a:endParaRPr lang="en-US" altLang="tr-TR"/>
          </a:p>
        </p:txBody>
      </p:sp>
    </p:spTree>
    <p:extLst>
      <p:ext uri="{BB962C8B-B14F-4D97-AF65-F5344CB8AC3E}">
        <p14:creationId xmlns:p14="http://schemas.microsoft.com/office/powerpoint/2010/main" val="49916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a:solidFill>
                  <a:schemeClr val="bg1">
                    <a:lumMod val="50000"/>
                  </a:schemeClr>
                </a:solidFill>
              </a:rPr>
              <a:t>Chapter 3 &lt;</a:t>
            </a:r>
            <a:fld id="{D1B2EFE9-D440-4A3B-858C-5FEDF5DD0E10}" type="slidenum">
              <a:rPr lang="en-US" sz="1400" smtClean="0">
                <a:solidFill>
                  <a:schemeClr val="bg1">
                    <a:lumMod val="50000"/>
                  </a:schemeClr>
                </a:solidFill>
              </a:rPr>
              <a:pPr/>
              <a:t>‹#›</a:t>
            </a:fld>
            <a:r>
              <a:rPr lang="en-US" sz="1400" dirty="0">
                <a:solidFill>
                  <a:schemeClr val="bg1">
                    <a:lumMod val="50000"/>
                  </a:schemeClr>
                </a:solidFill>
              </a:rPr>
              <a:t>&gt; </a:t>
            </a:r>
          </a:p>
        </p:txBody>
      </p:sp>
      <p:sp>
        <p:nvSpPr>
          <p:cNvPr id="5" name="Rectangle 4"/>
          <p:cNvSpPr/>
          <p:nvPr userDrawn="1"/>
        </p:nvSpPr>
        <p:spPr>
          <a:xfrm rot="16200000">
            <a:off x="-2806017"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p>
        </p:txBody>
      </p:sp>
    </p:spTree>
    <p:extLst>
      <p:ext uri="{BB962C8B-B14F-4D97-AF65-F5344CB8AC3E}">
        <p14:creationId xmlns:p14="http://schemas.microsoft.com/office/powerpoint/2010/main" val="2044308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BEE9B31-7AB7-46FF-BDF9-1ACC156212D3}" type="slidenum">
              <a:rPr lang="en-US" altLang="tr-TR"/>
              <a:pPr/>
              <a:t>‹#›</a:t>
            </a:fld>
            <a:endParaRPr lang="en-US" altLang="tr-TR"/>
          </a:p>
        </p:txBody>
      </p:sp>
    </p:spTree>
    <p:extLst>
      <p:ext uri="{BB962C8B-B14F-4D97-AF65-F5344CB8AC3E}">
        <p14:creationId xmlns:p14="http://schemas.microsoft.com/office/powerpoint/2010/main" val="3513915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08D73ED-4F28-44A6-9563-D51E904CFD3B}" type="slidenum">
              <a:rPr lang="en-US" altLang="tr-TR"/>
              <a:pPr/>
              <a:t>‹#›</a:t>
            </a:fld>
            <a:endParaRPr lang="en-US" altLang="tr-TR"/>
          </a:p>
        </p:txBody>
      </p:sp>
    </p:spTree>
    <p:extLst>
      <p:ext uri="{BB962C8B-B14F-4D97-AF65-F5344CB8AC3E}">
        <p14:creationId xmlns:p14="http://schemas.microsoft.com/office/powerpoint/2010/main" val="836812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4800"/>
            <a:ext cx="21526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4800"/>
            <a:ext cx="63055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12CAEA1-A349-491A-B079-CCE75AF68666}" type="slidenum">
              <a:rPr lang="en-US" altLang="tr-TR"/>
              <a:pPr/>
              <a:t>‹#›</a:t>
            </a:fld>
            <a:endParaRPr lang="en-US" altLang="tr-TR"/>
          </a:p>
        </p:txBody>
      </p:sp>
    </p:spTree>
    <p:extLst>
      <p:ext uri="{BB962C8B-B14F-4D97-AF65-F5344CB8AC3E}">
        <p14:creationId xmlns:p14="http://schemas.microsoft.com/office/powerpoint/2010/main" val="216787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ADCD63F5-9007-4AFA-B84A-A5895C4CC9D8}" type="slidenum">
              <a:rPr lang="en-US" altLang="tr-TR"/>
              <a:pPr/>
              <a:t>‹#›</a:t>
            </a:fld>
            <a:endParaRPr lang="en-US" altLang="tr-TR"/>
          </a:p>
        </p:txBody>
      </p:sp>
    </p:spTree>
    <p:extLst>
      <p:ext uri="{BB962C8B-B14F-4D97-AF65-F5344CB8AC3E}">
        <p14:creationId xmlns:p14="http://schemas.microsoft.com/office/powerpoint/2010/main" val="927183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65D2A14-7AEF-4609-A8E6-3BA3F7CF7737}" type="slidenum">
              <a:rPr lang="en-US" altLang="tr-TR"/>
              <a:pPr/>
              <a:t>‹#›</a:t>
            </a:fld>
            <a:endParaRPr lang="en-US" altLang="tr-TR"/>
          </a:p>
        </p:txBody>
      </p:sp>
    </p:spTree>
    <p:extLst>
      <p:ext uri="{BB962C8B-B14F-4D97-AF65-F5344CB8AC3E}">
        <p14:creationId xmlns:p14="http://schemas.microsoft.com/office/powerpoint/2010/main" val="2617003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7543ACE0-F56A-4CFC-8514-1076F5B88D5D}" type="slidenum">
              <a:rPr lang="en-US" altLang="tr-TR"/>
              <a:pPr/>
              <a:t>‹#›</a:t>
            </a:fld>
            <a:endParaRPr lang="en-US" altLang="tr-TR"/>
          </a:p>
        </p:txBody>
      </p:sp>
    </p:spTree>
    <p:extLst>
      <p:ext uri="{BB962C8B-B14F-4D97-AF65-F5344CB8AC3E}">
        <p14:creationId xmlns:p14="http://schemas.microsoft.com/office/powerpoint/2010/main" val="812632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192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2192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D2486F82-0324-49CF-A146-2F558641B8E8}" type="slidenum">
              <a:rPr lang="en-US" altLang="tr-TR"/>
              <a:pPr/>
              <a:t>‹#›</a:t>
            </a:fld>
            <a:endParaRPr lang="en-US" altLang="tr-TR"/>
          </a:p>
        </p:txBody>
      </p:sp>
    </p:spTree>
    <p:extLst>
      <p:ext uri="{BB962C8B-B14F-4D97-AF65-F5344CB8AC3E}">
        <p14:creationId xmlns:p14="http://schemas.microsoft.com/office/powerpoint/2010/main" val="1546425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68445CC-010D-4705-A372-9AA3D37368C6}" type="slidenum">
              <a:rPr lang="en-US" altLang="tr-TR"/>
              <a:pPr/>
              <a:t>‹#›</a:t>
            </a:fld>
            <a:endParaRPr lang="en-US" altLang="tr-TR"/>
          </a:p>
        </p:txBody>
      </p:sp>
    </p:spTree>
    <p:extLst>
      <p:ext uri="{BB962C8B-B14F-4D97-AF65-F5344CB8AC3E}">
        <p14:creationId xmlns:p14="http://schemas.microsoft.com/office/powerpoint/2010/main" val="1679436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4FDC18BB-F2C0-4D98-AC46-8E05C287B581}" type="slidenum">
              <a:rPr lang="en-US" altLang="tr-TR"/>
              <a:pPr/>
              <a:t>‹#›</a:t>
            </a:fld>
            <a:endParaRPr lang="en-US" altLang="tr-TR"/>
          </a:p>
        </p:txBody>
      </p:sp>
    </p:spTree>
    <p:extLst>
      <p:ext uri="{BB962C8B-B14F-4D97-AF65-F5344CB8AC3E}">
        <p14:creationId xmlns:p14="http://schemas.microsoft.com/office/powerpoint/2010/main" val="1106105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F94CAAD-CEBF-4670-ADF4-D2AB36AE6DC7}" type="slidenum">
              <a:rPr lang="en-US" altLang="tr-TR"/>
              <a:pPr/>
              <a:t>‹#›</a:t>
            </a:fld>
            <a:endParaRPr lang="en-US" altLang="tr-TR"/>
          </a:p>
        </p:txBody>
      </p:sp>
    </p:spTree>
    <p:extLst>
      <p:ext uri="{BB962C8B-B14F-4D97-AF65-F5344CB8AC3E}">
        <p14:creationId xmlns:p14="http://schemas.microsoft.com/office/powerpoint/2010/main" val="414366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7A0AA5-A08C-40FB-9A4A-01E22C361DA1}" type="slidenum">
              <a:rPr lang="en-US" altLang="tr-TR"/>
              <a:pPr/>
              <a:t>‹#›</a:t>
            </a:fld>
            <a:endParaRPr lang="en-US" altLang="tr-TR"/>
          </a:p>
        </p:txBody>
      </p:sp>
    </p:spTree>
    <p:extLst>
      <p:ext uri="{BB962C8B-B14F-4D97-AF65-F5344CB8AC3E}">
        <p14:creationId xmlns:p14="http://schemas.microsoft.com/office/powerpoint/2010/main" val="3421087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BEE9B31-7AB7-46FF-BDF9-1ACC156212D3}" type="slidenum">
              <a:rPr lang="en-US" altLang="tr-TR"/>
              <a:pPr/>
              <a:t>‹#›</a:t>
            </a:fld>
            <a:endParaRPr lang="en-US" altLang="tr-TR"/>
          </a:p>
        </p:txBody>
      </p:sp>
    </p:spTree>
    <p:extLst>
      <p:ext uri="{BB962C8B-B14F-4D97-AF65-F5344CB8AC3E}">
        <p14:creationId xmlns:p14="http://schemas.microsoft.com/office/powerpoint/2010/main" val="42836105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08D73ED-4F28-44A6-9563-D51E904CFD3B}" type="slidenum">
              <a:rPr lang="en-US" altLang="tr-TR"/>
              <a:pPr/>
              <a:t>‹#›</a:t>
            </a:fld>
            <a:endParaRPr lang="en-US" altLang="tr-TR"/>
          </a:p>
        </p:txBody>
      </p:sp>
    </p:spTree>
    <p:extLst>
      <p:ext uri="{BB962C8B-B14F-4D97-AF65-F5344CB8AC3E}">
        <p14:creationId xmlns:p14="http://schemas.microsoft.com/office/powerpoint/2010/main" val="40604810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4800"/>
            <a:ext cx="21526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4800"/>
            <a:ext cx="63055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12CAEA1-A349-491A-B079-CCE75AF68666}" type="slidenum">
              <a:rPr lang="en-US" altLang="tr-TR"/>
              <a:pPr/>
              <a:t>‹#›</a:t>
            </a:fld>
            <a:endParaRPr lang="en-US" altLang="tr-TR"/>
          </a:p>
        </p:txBody>
      </p:sp>
    </p:spTree>
    <p:extLst>
      <p:ext uri="{BB962C8B-B14F-4D97-AF65-F5344CB8AC3E}">
        <p14:creationId xmlns:p14="http://schemas.microsoft.com/office/powerpoint/2010/main" val="10457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11/7/2016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dirty="0"/>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Date Placeholder 9"/>
          <p:cNvSpPr txBox="1">
            <a:spLocks/>
          </p:cNvSpPr>
          <p:nvPr userDrawn="1"/>
        </p:nvSpPr>
        <p:spPr>
          <a:xfrm>
            <a:off x="8077200" y="6324600"/>
            <a:ext cx="685800" cy="457200"/>
          </a:xfrm>
          <a:prstGeom prst="rect">
            <a:avLst/>
          </a:prstGeom>
        </p:spPr>
        <p:txBody>
          <a:bodyPr rtlCol="0"/>
          <a:lstStyle>
            <a:defPPr>
              <a:defRPr lang="en-US"/>
            </a:defPPr>
            <a:lvl1pPr marL="0" algn="l" defTabSz="914400" rtl="0" latinLnBrk="0">
              <a:defRPr sz="14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8F65F9A5-39C2-B54C-B9FC-4F267023A22B}" type="slidenum">
              <a:rPr lang="en-US" smtClean="0">
                <a:solidFill>
                  <a:prstClr val="black"/>
                </a:solidFill>
              </a:rPr>
              <a:pPr/>
              <a:t>‹#›</a:t>
            </a:fld>
            <a:endParaRPr lang="en-US" dirty="0">
              <a:solidFill>
                <a:prstClr val="black"/>
              </a:solidFill>
            </a:endParaRPr>
          </a:p>
        </p:txBody>
      </p:sp>
      <p:cxnSp>
        <p:nvCxnSpPr>
          <p:cNvPr id="18" name="Straight Connector 17"/>
          <p:cNvCxnSpPr/>
          <p:nvPr userDrawn="1"/>
        </p:nvCxnSpPr>
        <p:spPr>
          <a:xfrm>
            <a:off x="762000" y="6248400"/>
            <a:ext cx="8001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1818807"/>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rtl="0" eaLnBrk="1" latinLnBrk="0" hangingPunct="1">
        <a:spcBef>
          <a:spcPct val="0"/>
        </a:spcBef>
        <a:buNone/>
        <a:defRPr sz="3600" kern="1200">
          <a:solidFill>
            <a:schemeClr val="tx2"/>
          </a:solidFill>
          <a:latin typeface="Times New Roman"/>
          <a:ea typeface="+mj-ea"/>
          <a:cs typeface="Times New Roman"/>
        </a:defRPr>
      </a:lvl1pPr>
    </p:titleStyle>
    <p:bodyStyle>
      <a:lvl1pPr marL="320040" indent="-320040" algn="l" rtl="0" eaLnBrk="1" latinLnBrk="0" hangingPunct="1">
        <a:spcBef>
          <a:spcPts val="700"/>
        </a:spcBef>
        <a:buClr>
          <a:schemeClr val="accent2"/>
        </a:buClr>
        <a:buSzPct val="60000"/>
        <a:buFont typeface="Wingdings"/>
        <a:buChar char=""/>
        <a:defRPr sz="2800" kern="1200">
          <a:solidFill>
            <a:schemeClr val="tx1"/>
          </a:solidFill>
          <a:latin typeface="Times New Roman"/>
          <a:ea typeface="+mn-ea"/>
          <a:cs typeface="Times New Roman"/>
        </a:defRPr>
      </a:lvl1pPr>
      <a:lvl2pPr marL="640080" indent="-274320" algn="l" rtl="0" eaLnBrk="1" latinLnBrk="0" hangingPunct="1">
        <a:spcBef>
          <a:spcPts val="550"/>
        </a:spcBef>
        <a:buClr>
          <a:schemeClr val="accent1"/>
        </a:buClr>
        <a:buSzPct val="70000"/>
        <a:buFont typeface="Wingdings 2"/>
        <a:buChar char=""/>
        <a:defRPr sz="2400" kern="1200">
          <a:solidFill>
            <a:schemeClr val="tx1"/>
          </a:solidFill>
          <a:latin typeface="Times New Roman"/>
          <a:ea typeface="+mn-ea"/>
          <a:cs typeface="Times New Roman"/>
        </a:defRPr>
      </a:lvl2pPr>
      <a:lvl3pPr marL="914400" indent="-228600" algn="l" rtl="0" eaLnBrk="1" latinLnBrk="0" hangingPunct="1">
        <a:spcBef>
          <a:spcPts val="500"/>
        </a:spcBef>
        <a:buClr>
          <a:schemeClr val="accent2"/>
        </a:buClr>
        <a:buSzPct val="75000"/>
        <a:buFont typeface="Wingdings"/>
        <a:buChar char=""/>
        <a:defRPr sz="2400" kern="1200">
          <a:solidFill>
            <a:schemeClr val="tx1"/>
          </a:solidFill>
          <a:latin typeface="Times New Roman"/>
          <a:ea typeface="+mn-ea"/>
          <a:cs typeface="Times New Roman"/>
        </a:defRPr>
      </a:lvl3pPr>
      <a:lvl4pPr marL="1371600" indent="-228600" algn="l" rtl="0" eaLnBrk="1" latinLnBrk="0" hangingPunct="1">
        <a:spcBef>
          <a:spcPts val="400"/>
        </a:spcBef>
        <a:buClr>
          <a:schemeClr val="accent3"/>
        </a:buClr>
        <a:buSzPct val="75000"/>
        <a:buFont typeface="Wingdings"/>
        <a:buChar char=""/>
        <a:defRPr sz="2400" kern="1200">
          <a:solidFill>
            <a:schemeClr val="tx1"/>
          </a:solidFill>
          <a:latin typeface="Times New Roman"/>
          <a:ea typeface="+mn-ea"/>
          <a:cs typeface="Times New Roman"/>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Times New Roman"/>
          <a:ea typeface="+mn-ea"/>
          <a:cs typeface="Times New Roman"/>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27" name="Rectangle 3"/>
          <p:cNvSpPr>
            <a:spLocks noGrp="1" noChangeArrowheads="1"/>
          </p:cNvSpPr>
          <p:nvPr>
            <p:ph type="body" idx="1"/>
          </p:nvPr>
        </p:nvSpPr>
        <p:spPr bwMode="auto">
          <a:xfrm>
            <a:off x="228600" y="12192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103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6346134-4FC8-4863-B804-9CA3750E8D21}" type="slidenum">
              <a:rPr lang="en-US" altLang="tr-TR"/>
              <a:pPr/>
              <a:t>‹#›</a:t>
            </a:fld>
            <a:endParaRPr lang="en-US" altLang="tr-TR"/>
          </a:p>
        </p:txBody>
      </p:sp>
      <p:pic>
        <p:nvPicPr>
          <p:cNvPr id="1029" name="Picture 1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34950" y="6194425"/>
            <a:ext cx="6191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Text Box 14"/>
          <p:cNvSpPr txBox="1">
            <a:spLocks noChangeArrowheads="1"/>
          </p:cNvSpPr>
          <p:nvPr userDrawn="1"/>
        </p:nvSpPr>
        <p:spPr bwMode="auto">
          <a:xfrm>
            <a:off x="812800" y="6167438"/>
            <a:ext cx="1028700" cy="501650"/>
          </a:xfrm>
          <a:prstGeom prst="rect">
            <a:avLst/>
          </a:prstGeom>
          <a:noFill/>
          <a:ln w="9525">
            <a:noFill/>
            <a:miter lim="800000"/>
            <a:headEnd/>
            <a:tailEnd/>
          </a:ln>
          <a:effectLst/>
        </p:spPr>
        <p:txBody>
          <a:bodyPr>
            <a:spAutoFit/>
          </a:bodyPr>
          <a:lstStyle/>
          <a:p>
            <a:pPr>
              <a:defRPr/>
            </a:pPr>
            <a:r>
              <a:rPr lang="en-US" sz="900"/>
              <a:t>Digital Design 2e</a:t>
            </a:r>
          </a:p>
          <a:p>
            <a:pPr>
              <a:defRPr/>
            </a:pPr>
            <a:r>
              <a:rPr lang="en-US" sz="900"/>
              <a:t>Copyright </a:t>
            </a:r>
            <a:r>
              <a:rPr lang="en-US" sz="900">
                <a:cs typeface="Times New Roman" pitchFamily="18" charset="0"/>
              </a:rPr>
              <a:t>© 2010</a:t>
            </a:r>
            <a:r>
              <a:rPr lang="en-US" sz="900"/>
              <a:t> </a:t>
            </a:r>
          </a:p>
          <a:p>
            <a:pPr>
              <a:defRPr/>
            </a:pPr>
            <a:r>
              <a:rPr lang="en-US" sz="900"/>
              <a:t>Frank Vahid</a:t>
            </a:r>
          </a:p>
        </p:txBody>
      </p:sp>
      <p:sp>
        <p:nvSpPr>
          <p:cNvPr id="1039" name="Rectangle 15"/>
          <p:cNvSpPr>
            <a:spLocks noChangeArrowheads="1"/>
          </p:cNvSpPr>
          <p:nvPr userDrawn="1"/>
        </p:nvSpPr>
        <p:spPr bwMode="auto">
          <a:xfrm>
            <a:off x="0" y="1011238"/>
            <a:ext cx="1450975" cy="131762"/>
          </a:xfrm>
          <a:prstGeom prst="rect">
            <a:avLst/>
          </a:prstGeom>
          <a:gradFill rotWithShape="0">
            <a:gsLst>
              <a:gs pos="0">
                <a:srgbClr val="66FF33"/>
              </a:gs>
              <a:gs pos="100000">
                <a:srgbClr val="0066FF"/>
              </a:gs>
            </a:gsLst>
            <a:lin ang="2700000" scaled="1"/>
          </a:gradFill>
          <a:ln w="9525">
            <a:no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21981132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ctr" rtl="0" eaLnBrk="0" fontAlgn="base" hangingPunct="0">
        <a:spcBef>
          <a:spcPct val="0"/>
        </a:spcBef>
        <a:spcAft>
          <a:spcPct val="0"/>
        </a:spcAft>
        <a:defRPr sz="3600">
          <a:solidFill>
            <a:srgbClr val="0000CC"/>
          </a:solidFill>
          <a:latin typeface="+mj-lt"/>
          <a:ea typeface="+mj-ea"/>
          <a:cs typeface="+mj-cs"/>
        </a:defRPr>
      </a:lvl1pPr>
      <a:lvl2pPr algn="ctr" rtl="0" eaLnBrk="0" fontAlgn="base" hangingPunct="0">
        <a:spcBef>
          <a:spcPct val="0"/>
        </a:spcBef>
        <a:spcAft>
          <a:spcPct val="0"/>
        </a:spcAft>
        <a:defRPr sz="3600">
          <a:solidFill>
            <a:srgbClr val="0000CC"/>
          </a:solidFill>
          <a:latin typeface="Arial Narrow" pitchFamily="34" charset="0"/>
        </a:defRPr>
      </a:lvl2pPr>
      <a:lvl3pPr algn="ctr" rtl="0" eaLnBrk="0" fontAlgn="base" hangingPunct="0">
        <a:spcBef>
          <a:spcPct val="0"/>
        </a:spcBef>
        <a:spcAft>
          <a:spcPct val="0"/>
        </a:spcAft>
        <a:defRPr sz="3600">
          <a:solidFill>
            <a:srgbClr val="0000CC"/>
          </a:solidFill>
          <a:latin typeface="Arial Narrow" pitchFamily="34" charset="0"/>
        </a:defRPr>
      </a:lvl3pPr>
      <a:lvl4pPr algn="ctr" rtl="0" eaLnBrk="0" fontAlgn="base" hangingPunct="0">
        <a:spcBef>
          <a:spcPct val="0"/>
        </a:spcBef>
        <a:spcAft>
          <a:spcPct val="0"/>
        </a:spcAft>
        <a:defRPr sz="3600">
          <a:solidFill>
            <a:srgbClr val="0000CC"/>
          </a:solidFill>
          <a:latin typeface="Arial Narrow" pitchFamily="34" charset="0"/>
        </a:defRPr>
      </a:lvl4pPr>
      <a:lvl5pPr algn="ctr" rtl="0" eaLnBrk="0" fontAlgn="base" hangingPunct="0">
        <a:spcBef>
          <a:spcPct val="0"/>
        </a:spcBef>
        <a:spcAft>
          <a:spcPct val="0"/>
        </a:spcAft>
        <a:defRPr sz="3600">
          <a:solidFill>
            <a:srgbClr val="0000CC"/>
          </a:solidFill>
          <a:latin typeface="Arial Narrow" pitchFamily="34" charset="0"/>
        </a:defRPr>
      </a:lvl5pPr>
      <a:lvl6pPr marL="457200" algn="ctr" rtl="0" fontAlgn="base">
        <a:spcBef>
          <a:spcPct val="0"/>
        </a:spcBef>
        <a:spcAft>
          <a:spcPct val="0"/>
        </a:spcAft>
        <a:defRPr sz="3600">
          <a:solidFill>
            <a:srgbClr val="0000CC"/>
          </a:solidFill>
          <a:latin typeface="Arial Narrow" pitchFamily="34" charset="0"/>
        </a:defRPr>
      </a:lvl6pPr>
      <a:lvl7pPr marL="914400" algn="ctr" rtl="0" fontAlgn="base">
        <a:spcBef>
          <a:spcPct val="0"/>
        </a:spcBef>
        <a:spcAft>
          <a:spcPct val="0"/>
        </a:spcAft>
        <a:defRPr sz="3600">
          <a:solidFill>
            <a:srgbClr val="0000CC"/>
          </a:solidFill>
          <a:latin typeface="Arial Narrow" pitchFamily="34" charset="0"/>
        </a:defRPr>
      </a:lvl7pPr>
      <a:lvl8pPr marL="1371600" algn="ctr" rtl="0" fontAlgn="base">
        <a:spcBef>
          <a:spcPct val="0"/>
        </a:spcBef>
        <a:spcAft>
          <a:spcPct val="0"/>
        </a:spcAft>
        <a:defRPr sz="3600">
          <a:solidFill>
            <a:srgbClr val="0000CC"/>
          </a:solidFill>
          <a:latin typeface="Arial Narrow" pitchFamily="34" charset="0"/>
        </a:defRPr>
      </a:lvl8pPr>
      <a:lvl9pPr marL="1828800" algn="ctr" rtl="0" fontAlgn="base">
        <a:spcBef>
          <a:spcPct val="0"/>
        </a:spcBef>
        <a:spcAft>
          <a:spcPct val="0"/>
        </a:spcAft>
        <a:defRPr sz="3600">
          <a:solidFill>
            <a:srgbClr val="0000CC"/>
          </a:solidFill>
          <a:latin typeface="Arial Narrow"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27" name="Rectangle 3"/>
          <p:cNvSpPr>
            <a:spLocks noGrp="1" noChangeArrowheads="1"/>
          </p:cNvSpPr>
          <p:nvPr>
            <p:ph type="body" idx="1"/>
          </p:nvPr>
        </p:nvSpPr>
        <p:spPr bwMode="auto">
          <a:xfrm>
            <a:off x="228600" y="12192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103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6346134-4FC8-4863-B804-9CA3750E8D21}" type="slidenum">
              <a:rPr lang="en-US" altLang="tr-TR"/>
              <a:pPr/>
              <a:t>‹#›</a:t>
            </a:fld>
            <a:endParaRPr lang="en-US" altLang="tr-TR"/>
          </a:p>
        </p:txBody>
      </p:sp>
      <p:pic>
        <p:nvPicPr>
          <p:cNvPr id="1029" name="Picture 1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34950" y="6194425"/>
            <a:ext cx="6191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Text Box 14"/>
          <p:cNvSpPr txBox="1">
            <a:spLocks noChangeArrowheads="1"/>
          </p:cNvSpPr>
          <p:nvPr userDrawn="1"/>
        </p:nvSpPr>
        <p:spPr bwMode="auto">
          <a:xfrm>
            <a:off x="812800" y="6167438"/>
            <a:ext cx="1028700" cy="501650"/>
          </a:xfrm>
          <a:prstGeom prst="rect">
            <a:avLst/>
          </a:prstGeom>
          <a:noFill/>
          <a:ln w="9525">
            <a:noFill/>
            <a:miter lim="800000"/>
            <a:headEnd/>
            <a:tailEnd/>
          </a:ln>
          <a:effectLst/>
        </p:spPr>
        <p:txBody>
          <a:bodyPr>
            <a:spAutoFit/>
          </a:bodyPr>
          <a:lstStyle/>
          <a:p>
            <a:pPr>
              <a:defRPr/>
            </a:pPr>
            <a:r>
              <a:rPr lang="en-US" sz="900"/>
              <a:t>Digital Design 2e</a:t>
            </a:r>
          </a:p>
          <a:p>
            <a:pPr>
              <a:defRPr/>
            </a:pPr>
            <a:r>
              <a:rPr lang="en-US" sz="900"/>
              <a:t>Copyright </a:t>
            </a:r>
            <a:r>
              <a:rPr lang="en-US" sz="900">
                <a:cs typeface="Times New Roman" pitchFamily="18" charset="0"/>
              </a:rPr>
              <a:t>© 2010</a:t>
            </a:r>
            <a:r>
              <a:rPr lang="en-US" sz="900"/>
              <a:t> </a:t>
            </a:r>
          </a:p>
          <a:p>
            <a:pPr>
              <a:defRPr/>
            </a:pPr>
            <a:r>
              <a:rPr lang="en-US" sz="900"/>
              <a:t>Frank Vahid</a:t>
            </a:r>
          </a:p>
        </p:txBody>
      </p:sp>
      <p:sp>
        <p:nvSpPr>
          <p:cNvPr id="1039" name="Rectangle 15"/>
          <p:cNvSpPr>
            <a:spLocks noChangeArrowheads="1"/>
          </p:cNvSpPr>
          <p:nvPr userDrawn="1"/>
        </p:nvSpPr>
        <p:spPr bwMode="auto">
          <a:xfrm>
            <a:off x="0" y="1011238"/>
            <a:ext cx="1450975" cy="131762"/>
          </a:xfrm>
          <a:prstGeom prst="rect">
            <a:avLst/>
          </a:prstGeom>
          <a:gradFill rotWithShape="0">
            <a:gsLst>
              <a:gs pos="0">
                <a:srgbClr val="66FF33"/>
              </a:gs>
              <a:gs pos="100000">
                <a:srgbClr val="0066FF"/>
              </a:gs>
            </a:gsLst>
            <a:lin ang="2700000" scaled="1"/>
          </a:gradFill>
          <a:ln w="9525">
            <a:no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311299151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0" fontAlgn="base" hangingPunct="0">
        <a:spcBef>
          <a:spcPct val="0"/>
        </a:spcBef>
        <a:spcAft>
          <a:spcPct val="0"/>
        </a:spcAft>
        <a:defRPr sz="3600">
          <a:solidFill>
            <a:srgbClr val="0000CC"/>
          </a:solidFill>
          <a:latin typeface="+mj-lt"/>
          <a:ea typeface="+mj-ea"/>
          <a:cs typeface="+mj-cs"/>
        </a:defRPr>
      </a:lvl1pPr>
      <a:lvl2pPr algn="ctr" rtl="0" eaLnBrk="0" fontAlgn="base" hangingPunct="0">
        <a:spcBef>
          <a:spcPct val="0"/>
        </a:spcBef>
        <a:spcAft>
          <a:spcPct val="0"/>
        </a:spcAft>
        <a:defRPr sz="3600">
          <a:solidFill>
            <a:srgbClr val="0000CC"/>
          </a:solidFill>
          <a:latin typeface="Arial Narrow" pitchFamily="34" charset="0"/>
        </a:defRPr>
      </a:lvl2pPr>
      <a:lvl3pPr algn="ctr" rtl="0" eaLnBrk="0" fontAlgn="base" hangingPunct="0">
        <a:spcBef>
          <a:spcPct val="0"/>
        </a:spcBef>
        <a:spcAft>
          <a:spcPct val="0"/>
        </a:spcAft>
        <a:defRPr sz="3600">
          <a:solidFill>
            <a:srgbClr val="0000CC"/>
          </a:solidFill>
          <a:latin typeface="Arial Narrow" pitchFamily="34" charset="0"/>
        </a:defRPr>
      </a:lvl3pPr>
      <a:lvl4pPr algn="ctr" rtl="0" eaLnBrk="0" fontAlgn="base" hangingPunct="0">
        <a:spcBef>
          <a:spcPct val="0"/>
        </a:spcBef>
        <a:spcAft>
          <a:spcPct val="0"/>
        </a:spcAft>
        <a:defRPr sz="3600">
          <a:solidFill>
            <a:srgbClr val="0000CC"/>
          </a:solidFill>
          <a:latin typeface="Arial Narrow" pitchFamily="34" charset="0"/>
        </a:defRPr>
      </a:lvl4pPr>
      <a:lvl5pPr algn="ctr" rtl="0" eaLnBrk="0" fontAlgn="base" hangingPunct="0">
        <a:spcBef>
          <a:spcPct val="0"/>
        </a:spcBef>
        <a:spcAft>
          <a:spcPct val="0"/>
        </a:spcAft>
        <a:defRPr sz="3600">
          <a:solidFill>
            <a:srgbClr val="0000CC"/>
          </a:solidFill>
          <a:latin typeface="Arial Narrow" pitchFamily="34" charset="0"/>
        </a:defRPr>
      </a:lvl5pPr>
      <a:lvl6pPr marL="457200" algn="ctr" rtl="0" fontAlgn="base">
        <a:spcBef>
          <a:spcPct val="0"/>
        </a:spcBef>
        <a:spcAft>
          <a:spcPct val="0"/>
        </a:spcAft>
        <a:defRPr sz="3600">
          <a:solidFill>
            <a:srgbClr val="0000CC"/>
          </a:solidFill>
          <a:latin typeface="Arial Narrow" pitchFamily="34" charset="0"/>
        </a:defRPr>
      </a:lvl6pPr>
      <a:lvl7pPr marL="914400" algn="ctr" rtl="0" fontAlgn="base">
        <a:spcBef>
          <a:spcPct val="0"/>
        </a:spcBef>
        <a:spcAft>
          <a:spcPct val="0"/>
        </a:spcAft>
        <a:defRPr sz="3600">
          <a:solidFill>
            <a:srgbClr val="0000CC"/>
          </a:solidFill>
          <a:latin typeface="Arial Narrow" pitchFamily="34" charset="0"/>
        </a:defRPr>
      </a:lvl7pPr>
      <a:lvl8pPr marL="1371600" algn="ctr" rtl="0" fontAlgn="base">
        <a:spcBef>
          <a:spcPct val="0"/>
        </a:spcBef>
        <a:spcAft>
          <a:spcPct val="0"/>
        </a:spcAft>
        <a:defRPr sz="3600">
          <a:solidFill>
            <a:srgbClr val="0000CC"/>
          </a:solidFill>
          <a:latin typeface="Arial Narrow" pitchFamily="34" charset="0"/>
        </a:defRPr>
      </a:lvl8pPr>
      <a:lvl9pPr marL="1828800" algn="ctr" rtl="0" fontAlgn="base">
        <a:spcBef>
          <a:spcPct val="0"/>
        </a:spcBef>
        <a:spcAft>
          <a:spcPct val="0"/>
        </a:spcAft>
        <a:defRPr sz="3600">
          <a:solidFill>
            <a:srgbClr val="0000CC"/>
          </a:solidFill>
          <a:latin typeface="Arial Narrow"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9.xml"/><Relationship Id="rId7" Type="http://schemas.openxmlformats.org/officeDocument/2006/relationships/notesSlide" Target="../notesSlides/notesSlide9.xml"/><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slideLayout" Target="../slideLayouts/slideLayout2.xml"/><Relationship Id="rId11" Type="http://schemas.openxmlformats.org/officeDocument/2006/relationships/image" Target="../media/image13.wmf"/><Relationship Id="rId5" Type="http://schemas.openxmlformats.org/officeDocument/2006/relationships/tags" Target="../tags/tag31.xml"/><Relationship Id="rId10" Type="http://schemas.openxmlformats.org/officeDocument/2006/relationships/oleObject" Target="../embeddings/oleObject8.bin"/><Relationship Id="rId4" Type="http://schemas.openxmlformats.org/officeDocument/2006/relationships/tags" Target="../tags/tag30.xml"/><Relationship Id="rId9" Type="http://schemas.openxmlformats.org/officeDocument/2006/relationships/image" Target="../media/image12.emf"/></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3.xml"/><Relationship Id="rId7" Type="http://schemas.openxmlformats.org/officeDocument/2006/relationships/slideLayout" Target="../slideLayouts/slideLayout2.xml"/><Relationship Id="rId12" Type="http://schemas.openxmlformats.org/officeDocument/2006/relationships/image" Target="../media/image13.wmf"/><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11" Type="http://schemas.openxmlformats.org/officeDocument/2006/relationships/oleObject" Target="../embeddings/oleObject10.bin"/><Relationship Id="rId5" Type="http://schemas.openxmlformats.org/officeDocument/2006/relationships/tags" Target="../tags/tag35.xml"/><Relationship Id="rId10" Type="http://schemas.openxmlformats.org/officeDocument/2006/relationships/image" Target="../media/image14.emf"/><Relationship Id="rId4" Type="http://schemas.openxmlformats.org/officeDocument/2006/relationships/tags" Target="../tags/tag34.xml"/><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5.wmf"/><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40.xml"/><Relationship Id="rId7" Type="http://schemas.openxmlformats.org/officeDocument/2006/relationships/notesSlide" Target="../notesSlides/notesSlide1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9.emf"/><Relationship Id="rId3" Type="http://schemas.openxmlformats.org/officeDocument/2006/relationships/tags" Target="../tags/tag44.xml"/><Relationship Id="rId7" Type="http://schemas.openxmlformats.org/officeDocument/2006/relationships/notesSlide" Target="../notesSlides/notesSlide13.xml"/><Relationship Id="rId12" Type="http://schemas.openxmlformats.org/officeDocument/2006/relationships/oleObject" Target="../embeddings/oleObject15.bin"/><Relationship Id="rId2" Type="http://schemas.openxmlformats.org/officeDocument/2006/relationships/tags" Target="../tags/tag43.xml"/><Relationship Id="rId1" Type="http://schemas.openxmlformats.org/officeDocument/2006/relationships/vmlDrawing" Target="../drawings/vmlDrawing9.vml"/><Relationship Id="rId6" Type="http://schemas.openxmlformats.org/officeDocument/2006/relationships/slideLayout" Target="../slideLayouts/slideLayout2.xml"/><Relationship Id="rId11" Type="http://schemas.openxmlformats.org/officeDocument/2006/relationships/image" Target="../media/image18.wmf"/><Relationship Id="rId5" Type="http://schemas.openxmlformats.org/officeDocument/2006/relationships/tags" Target="../tags/tag46.xml"/><Relationship Id="rId10" Type="http://schemas.openxmlformats.org/officeDocument/2006/relationships/oleObject" Target="../embeddings/oleObject14.bin"/><Relationship Id="rId4" Type="http://schemas.openxmlformats.org/officeDocument/2006/relationships/tags" Target="../tags/tag45.xml"/><Relationship Id="rId9" Type="http://schemas.openxmlformats.org/officeDocument/2006/relationships/image" Target="../media/image17.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0.wmf"/><Relationship Id="rId3" Type="http://schemas.openxmlformats.org/officeDocument/2006/relationships/tags" Target="../tags/tag48.xml"/><Relationship Id="rId7" Type="http://schemas.openxmlformats.org/officeDocument/2006/relationships/notesSlide" Target="../notesSlides/notesSlide14.xml"/><Relationship Id="rId12" Type="http://schemas.openxmlformats.org/officeDocument/2006/relationships/oleObject" Target="../embeddings/oleObject18.bin"/><Relationship Id="rId2" Type="http://schemas.openxmlformats.org/officeDocument/2006/relationships/tags" Target="../tags/tag47.xml"/><Relationship Id="rId1" Type="http://schemas.openxmlformats.org/officeDocument/2006/relationships/vmlDrawing" Target="../drawings/vmlDrawing10.vml"/><Relationship Id="rId6" Type="http://schemas.openxmlformats.org/officeDocument/2006/relationships/slideLayout" Target="../slideLayouts/slideLayout2.xml"/><Relationship Id="rId11" Type="http://schemas.openxmlformats.org/officeDocument/2006/relationships/image" Target="../media/image18.wmf"/><Relationship Id="rId5" Type="http://schemas.openxmlformats.org/officeDocument/2006/relationships/tags" Target="../tags/tag50.xml"/><Relationship Id="rId10" Type="http://schemas.openxmlformats.org/officeDocument/2006/relationships/oleObject" Target="../embeddings/oleObject17.bin"/><Relationship Id="rId4" Type="http://schemas.openxmlformats.org/officeDocument/2006/relationships/tags" Target="../tags/tag49.xml"/><Relationship Id="rId9" Type="http://schemas.openxmlformats.org/officeDocument/2006/relationships/image" Target="../media/image17.wmf"/></Relationships>
</file>

<file path=ppt/slides/_rels/slide1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tags" Target="../tags/tag52.xml"/><Relationship Id="rId7" Type="http://schemas.openxmlformats.org/officeDocument/2006/relationships/oleObject" Target="../embeddings/oleObject19.bin"/><Relationship Id="rId2" Type="http://schemas.openxmlformats.org/officeDocument/2006/relationships/tags" Target="../tags/tag51.xml"/><Relationship Id="rId1" Type="http://schemas.openxmlformats.org/officeDocument/2006/relationships/vmlDrawing" Target="../drawings/vmlDrawing11.v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55.xml"/><Relationship Id="rId7" Type="http://schemas.openxmlformats.org/officeDocument/2006/relationships/notesSlide" Target="../notesSlides/notesSlide16.xml"/><Relationship Id="rId2" Type="http://schemas.openxmlformats.org/officeDocument/2006/relationships/tags" Target="../tags/tag54.xml"/><Relationship Id="rId1"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22.wmf"/></Relationships>
</file>

<file path=ppt/slides/_rels/slide1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tags" Target="../tags/tag59.xml"/><Relationship Id="rId7" Type="http://schemas.openxmlformats.org/officeDocument/2006/relationships/oleObject" Target="../embeddings/oleObject21.bin"/><Relationship Id="rId12" Type="http://schemas.openxmlformats.org/officeDocument/2006/relationships/image" Target="../media/image24.wmf"/><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notesSlide" Target="../notesSlides/notesSlide17.xml"/><Relationship Id="rId11" Type="http://schemas.openxmlformats.org/officeDocument/2006/relationships/oleObject" Target="../embeddings/oleObject23.bin"/><Relationship Id="rId5" Type="http://schemas.openxmlformats.org/officeDocument/2006/relationships/slideLayout" Target="../slideLayouts/slideLayout2.xml"/><Relationship Id="rId10" Type="http://schemas.openxmlformats.org/officeDocument/2006/relationships/image" Target="../media/image23.wmf"/><Relationship Id="rId4" Type="http://schemas.openxmlformats.org/officeDocument/2006/relationships/tags" Target="../tags/tag60.xml"/><Relationship Id="rId9"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tags" Target="../tags/tag62.xml"/><Relationship Id="rId7" Type="http://schemas.openxmlformats.org/officeDocument/2006/relationships/oleObject" Target="../embeddings/oleObject24.bin"/><Relationship Id="rId12" Type="http://schemas.openxmlformats.org/officeDocument/2006/relationships/image" Target="../media/image23.wmf"/><Relationship Id="rId2" Type="http://schemas.openxmlformats.org/officeDocument/2006/relationships/tags" Target="../tags/tag61.xml"/><Relationship Id="rId1" Type="http://schemas.openxmlformats.org/officeDocument/2006/relationships/vmlDrawing" Target="../drawings/vmlDrawing14.vml"/><Relationship Id="rId6" Type="http://schemas.openxmlformats.org/officeDocument/2006/relationships/notesSlide" Target="../notesSlides/notesSlide18.xml"/><Relationship Id="rId11" Type="http://schemas.openxmlformats.org/officeDocument/2006/relationships/oleObject" Target="../embeddings/oleObject26.bin"/><Relationship Id="rId5" Type="http://schemas.openxmlformats.org/officeDocument/2006/relationships/slideLayout" Target="../slideLayouts/slideLayout2.xml"/><Relationship Id="rId10" Type="http://schemas.openxmlformats.org/officeDocument/2006/relationships/image" Target="../media/image18.wmf"/><Relationship Id="rId4" Type="http://schemas.openxmlformats.org/officeDocument/2006/relationships/tags" Target="../tags/tag63.xml"/><Relationship Id="rId9"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tags" Target="../tags/tag65.xml"/><Relationship Id="rId7" Type="http://schemas.openxmlformats.org/officeDocument/2006/relationships/oleObject" Target="../embeddings/oleObject27.bin"/><Relationship Id="rId2" Type="http://schemas.openxmlformats.org/officeDocument/2006/relationships/tags" Target="../tags/tag64.xml"/><Relationship Id="rId1" Type="http://schemas.openxmlformats.org/officeDocument/2006/relationships/vmlDrawing" Target="../drawings/vmlDrawing15.vml"/><Relationship Id="rId6" Type="http://schemas.openxmlformats.org/officeDocument/2006/relationships/notesSlide" Target="../notesSlides/notesSlide19.xml"/><Relationship Id="rId5" Type="http://schemas.openxmlformats.org/officeDocument/2006/relationships/slideLayout" Target="../slideLayouts/slideLayout2.xml"/><Relationship Id="rId10" Type="http://schemas.openxmlformats.org/officeDocument/2006/relationships/image" Target="../media/image27.wmf"/><Relationship Id="rId4" Type="http://schemas.openxmlformats.org/officeDocument/2006/relationships/tags" Target="../tags/tag66.xml"/><Relationship Id="rId9"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tags" Target="../tags/tag68.xml"/><Relationship Id="rId7" Type="http://schemas.openxmlformats.org/officeDocument/2006/relationships/oleObject" Target="../embeddings/oleObject29.bin"/><Relationship Id="rId2" Type="http://schemas.openxmlformats.org/officeDocument/2006/relationships/tags" Target="../tags/tag67.xml"/><Relationship Id="rId1" Type="http://schemas.openxmlformats.org/officeDocument/2006/relationships/vmlDrawing" Target="../drawings/vmlDrawing16.v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tags" Target="../tags/tag71.xml"/><Relationship Id="rId7" Type="http://schemas.openxmlformats.org/officeDocument/2006/relationships/oleObject" Target="../embeddings/oleObject30.bin"/><Relationship Id="rId2" Type="http://schemas.openxmlformats.org/officeDocument/2006/relationships/tags" Target="../tags/tag70.xml"/><Relationship Id="rId1" Type="http://schemas.openxmlformats.org/officeDocument/2006/relationships/vmlDrawing" Target="../drawings/vmlDrawing17.v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tags" Target="../tags/tag76.xml"/><Relationship Id="rId7" Type="http://schemas.openxmlformats.org/officeDocument/2006/relationships/oleObject" Target="../embeddings/oleObject31.bin"/><Relationship Id="rId2" Type="http://schemas.openxmlformats.org/officeDocument/2006/relationships/tags" Target="../tags/tag75.xml"/><Relationship Id="rId1" Type="http://schemas.openxmlformats.org/officeDocument/2006/relationships/vmlDrawing" Target="../drawings/vmlDrawing18.v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2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tags" Target="../tags/tag79.xml"/><Relationship Id="rId7" Type="http://schemas.openxmlformats.org/officeDocument/2006/relationships/oleObject" Target="../embeddings/oleObject32.bin"/><Relationship Id="rId2" Type="http://schemas.openxmlformats.org/officeDocument/2006/relationships/tags" Target="../tags/tag78.xml"/><Relationship Id="rId1" Type="http://schemas.openxmlformats.org/officeDocument/2006/relationships/vmlDrawing" Target="../drawings/vmlDrawing19.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tags" Target="../tags/tag82.xml"/><Relationship Id="rId7" Type="http://schemas.openxmlformats.org/officeDocument/2006/relationships/notesSlide" Target="../notesSlides/notesSlide25.xml"/><Relationship Id="rId2" Type="http://schemas.openxmlformats.org/officeDocument/2006/relationships/tags" Target="../tags/tag81.xml"/><Relationship Id="rId1" Type="http://schemas.openxmlformats.org/officeDocument/2006/relationships/vmlDrawing" Target="../drawings/vmlDrawing20.vml"/><Relationship Id="rId6" Type="http://schemas.openxmlformats.org/officeDocument/2006/relationships/slideLayout" Target="../slideLayouts/slideLayout2.xml"/><Relationship Id="rId11" Type="http://schemas.openxmlformats.org/officeDocument/2006/relationships/image" Target="../media/image33.wmf"/><Relationship Id="rId5" Type="http://schemas.openxmlformats.org/officeDocument/2006/relationships/tags" Target="../tags/tag84.xml"/><Relationship Id="rId10" Type="http://schemas.openxmlformats.org/officeDocument/2006/relationships/oleObject" Target="../embeddings/oleObject34.bin"/><Relationship Id="rId4" Type="http://schemas.openxmlformats.org/officeDocument/2006/relationships/tags" Target="../tags/tag83.xml"/><Relationship Id="rId9" Type="http://schemas.openxmlformats.org/officeDocument/2006/relationships/image" Target="../media/image3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86.xml"/><Relationship Id="rId7" Type="http://schemas.openxmlformats.org/officeDocument/2006/relationships/notesSlide" Target="../notesSlides/notesSlide26.xml"/><Relationship Id="rId2" Type="http://schemas.openxmlformats.org/officeDocument/2006/relationships/tags" Target="../tags/tag85.xml"/><Relationship Id="rId1" Type="http://schemas.openxmlformats.org/officeDocument/2006/relationships/vmlDrawing" Target="../drawings/vmlDrawing21.vml"/><Relationship Id="rId6" Type="http://schemas.openxmlformats.org/officeDocument/2006/relationships/slideLayout" Target="../slideLayouts/slideLayout2.xml"/><Relationship Id="rId11" Type="http://schemas.openxmlformats.org/officeDocument/2006/relationships/image" Target="../media/image34.wmf"/><Relationship Id="rId5" Type="http://schemas.openxmlformats.org/officeDocument/2006/relationships/tags" Target="../tags/tag88.xml"/><Relationship Id="rId10" Type="http://schemas.openxmlformats.org/officeDocument/2006/relationships/oleObject" Target="../embeddings/oleObject36.bin"/><Relationship Id="rId4" Type="http://schemas.openxmlformats.org/officeDocument/2006/relationships/tags" Target="../tags/tag87.xml"/><Relationship Id="rId9"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8.xml"/><Relationship Id="rId13" Type="http://schemas.openxmlformats.org/officeDocument/2006/relationships/oleObject" Target="../embeddings/oleObject39.bin"/><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39.wmf"/><Relationship Id="rId2" Type="http://schemas.openxmlformats.org/officeDocument/2006/relationships/tags" Target="../tags/tag91.xml"/><Relationship Id="rId1" Type="http://schemas.openxmlformats.org/officeDocument/2006/relationships/vmlDrawing" Target="../drawings/vmlDrawing22.vml"/><Relationship Id="rId6" Type="http://schemas.openxmlformats.org/officeDocument/2006/relationships/tags" Target="../tags/tag95.xml"/><Relationship Id="rId11" Type="http://schemas.openxmlformats.org/officeDocument/2006/relationships/oleObject" Target="../embeddings/oleObject38.bin"/><Relationship Id="rId5" Type="http://schemas.openxmlformats.org/officeDocument/2006/relationships/tags" Target="../tags/tag94.xml"/><Relationship Id="rId10" Type="http://schemas.openxmlformats.org/officeDocument/2006/relationships/image" Target="../media/image38.wmf"/><Relationship Id="rId4" Type="http://schemas.openxmlformats.org/officeDocument/2006/relationships/tags" Target="../tags/tag93.xml"/><Relationship Id="rId9" Type="http://schemas.openxmlformats.org/officeDocument/2006/relationships/oleObject" Target="../embeddings/oleObject37.bin"/><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tags" Target="../tags/tag97.xml"/><Relationship Id="rId7" Type="http://schemas.openxmlformats.org/officeDocument/2006/relationships/oleObject" Target="../embeddings/oleObject40.bin"/><Relationship Id="rId2" Type="http://schemas.openxmlformats.org/officeDocument/2006/relationships/tags" Target="../tags/tag96.xml"/><Relationship Id="rId1" Type="http://schemas.openxmlformats.org/officeDocument/2006/relationships/vmlDrawing" Target="../drawings/vmlDrawing23.v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98.xml"/></Relationships>
</file>

<file path=ppt/slides/_rels/slide34.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tags" Target="../tags/tag100.xml"/><Relationship Id="rId7" Type="http://schemas.openxmlformats.org/officeDocument/2006/relationships/oleObject" Target="../embeddings/oleObject41.bin"/><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01.xml"/></Relationships>
</file>

<file path=ppt/slides/_rels/slide3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tags" Target="../tags/tag103.xml"/><Relationship Id="rId7" Type="http://schemas.openxmlformats.org/officeDocument/2006/relationships/oleObject" Target="../embeddings/oleObject42.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3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tags" Target="../tags/tag106.xml"/><Relationship Id="rId7" Type="http://schemas.openxmlformats.org/officeDocument/2006/relationships/oleObject" Target="../embeddings/oleObject43.bin"/><Relationship Id="rId2" Type="http://schemas.openxmlformats.org/officeDocument/2006/relationships/tags" Target="../tags/tag105.xml"/><Relationship Id="rId1" Type="http://schemas.openxmlformats.org/officeDocument/2006/relationships/vmlDrawing" Target="../drawings/vmlDrawing26.v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3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tags" Target="../tags/tag109.xml"/><Relationship Id="rId7" Type="http://schemas.openxmlformats.org/officeDocument/2006/relationships/oleObject" Target="../embeddings/oleObject44.bin"/><Relationship Id="rId2" Type="http://schemas.openxmlformats.org/officeDocument/2006/relationships/tags" Target="../tags/tag108.xml"/><Relationship Id="rId1" Type="http://schemas.openxmlformats.org/officeDocument/2006/relationships/vmlDrawing" Target="../drawings/vmlDrawing27.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1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notesSlide" Target="../notesSlides/notesSlide37.xml"/><Relationship Id="rId5" Type="http://schemas.openxmlformats.org/officeDocument/2006/relationships/tags" Target="../tags/tag122.xml"/><Relationship Id="rId10" Type="http://schemas.openxmlformats.org/officeDocument/2006/relationships/slideLayout" Target="../slideLayouts/slideLayout2.xml"/><Relationship Id="rId4" Type="http://schemas.openxmlformats.org/officeDocument/2006/relationships/tags" Target="../tags/tag121.xml"/><Relationship Id="rId9" Type="http://schemas.openxmlformats.org/officeDocument/2006/relationships/tags" Target="../tags/tag12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notesSlide" Target="../notesSlides/notesSlide39.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2.xml"/><Relationship Id="rId5" Type="http://schemas.openxmlformats.org/officeDocument/2006/relationships/tags" Target="../tags/tag133.xml"/><Relationship Id="rId4" Type="http://schemas.openxmlformats.org/officeDocument/2006/relationships/tags" Target="../tags/tag13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vmlDrawing" Target="../drawings/vmlDrawing28.vml"/><Relationship Id="rId6" Type="http://schemas.openxmlformats.org/officeDocument/2006/relationships/image" Target="../media/image46.wmf"/><Relationship Id="rId5" Type="http://schemas.openxmlformats.org/officeDocument/2006/relationships/oleObject" Target="../embeddings/oleObject45.bin"/><Relationship Id="rId4"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vmlDrawing" Target="../drawings/vmlDrawing29.vml"/><Relationship Id="rId6" Type="http://schemas.openxmlformats.org/officeDocument/2006/relationships/image" Target="../media/image47.wmf"/><Relationship Id="rId5" Type="http://schemas.openxmlformats.org/officeDocument/2006/relationships/oleObject" Target="../embeddings/oleObject46.bin"/><Relationship Id="rId4"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vmlDrawing" Target="../drawings/vmlDrawing30.vml"/><Relationship Id="rId6" Type="http://schemas.openxmlformats.org/officeDocument/2006/relationships/image" Target="../media/image48.wmf"/><Relationship Id="rId5" Type="http://schemas.openxmlformats.org/officeDocument/2006/relationships/oleObject" Target="../embeddings/oleObject47.bin"/><Relationship Id="rId4"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tags" Target="../tags/tag138.xml"/><Relationship Id="rId7" Type="http://schemas.openxmlformats.org/officeDocument/2006/relationships/image" Target="../media/image49.wmf"/><Relationship Id="rId2" Type="http://schemas.openxmlformats.org/officeDocument/2006/relationships/tags" Target="../tags/tag137.xml"/><Relationship Id="rId1" Type="http://schemas.openxmlformats.org/officeDocument/2006/relationships/vmlDrawing" Target="../drawings/vmlDrawing31.vml"/><Relationship Id="rId6" Type="http://schemas.openxmlformats.org/officeDocument/2006/relationships/oleObject" Target="../embeddings/oleObject48.bin"/><Relationship Id="rId5" Type="http://schemas.openxmlformats.org/officeDocument/2006/relationships/notesSlide" Target="../notesSlides/notesSlide43.xml"/><Relationship Id="rId4" Type="http://schemas.openxmlformats.org/officeDocument/2006/relationships/slideLayout" Target="../slideLayouts/slideLayout2.xml"/><Relationship Id="rId9" Type="http://schemas.openxmlformats.org/officeDocument/2006/relationships/image" Target="../media/image45.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40.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2.emf"/><Relationship Id="rId2" Type="http://schemas.openxmlformats.org/officeDocument/2006/relationships/tags" Target="../tags/tag141.xml"/><Relationship Id="rId1" Type="http://schemas.openxmlformats.org/officeDocument/2006/relationships/vmlDrawing" Target="../drawings/vmlDrawing32.vml"/><Relationship Id="rId6" Type="http://schemas.openxmlformats.org/officeDocument/2006/relationships/image" Target="../media/image51.emf"/><Relationship Id="rId5" Type="http://schemas.openxmlformats.org/officeDocument/2006/relationships/oleObject" Target="../embeddings/oleObject50.bin"/><Relationship Id="rId4"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47.xml"/><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notesSlide" Target="../notesSlides/notesSlide48.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slideLayout" Target="../slideLayouts/slideLayout2.xml"/><Relationship Id="rId5" Type="http://schemas.openxmlformats.org/officeDocument/2006/relationships/tags" Target="../tags/tag149.xml"/><Relationship Id="rId4" Type="http://schemas.openxmlformats.org/officeDocument/2006/relationships/tags" Target="../tags/tag14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notesSlide" Target="../notesSlides/notesSlide51.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notesSlide" Target="../notesSlides/notesSlide52.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59.xml"/><Relationship Id="rId4" Type="http://schemas.openxmlformats.org/officeDocument/2006/relationships/image" Target="../media/image53.emf"/></Relationships>
</file>

<file path=ppt/slides/_rels/slide58.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55.emf"/><Relationship Id="rId4" Type="http://schemas.openxmlformats.org/officeDocument/2006/relationships/oleObject" Target="../embeddings/oleObject5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8.xml"/><Relationship Id="rId7" Type="http://schemas.openxmlformats.org/officeDocument/2006/relationships/notesSlide" Target="../notesSlides/notesSlide5.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6.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7.w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oleObject" Target="../embeddings/oleObject2.bin"/><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notesSlide" Target="../notesSlides/notesSlide6.xml"/><Relationship Id="rId5" Type="http://schemas.openxmlformats.org/officeDocument/2006/relationships/tags" Target="../tags/tag14.xml"/><Relationship Id="rId15" Type="http://schemas.openxmlformats.org/officeDocument/2006/relationships/image" Target="../media/image8.wmf"/><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59.xml"/><Relationship Id="rId1" Type="http://schemas.openxmlformats.org/officeDocument/2006/relationships/slideLayout" Target="../slideLayouts/slideLayout24.xml"/><Relationship Id="rId4" Type="http://schemas.openxmlformats.org/officeDocument/2006/relationships/image" Target="../media/image68.emf"/></Relationships>
</file>

<file path=ppt/slides/_rels/slide72.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74.xml.rels><?xml version="1.0" encoding="UTF-8" standalone="yes"?>
<Relationships xmlns="http://schemas.openxmlformats.org/package/2006/relationships"><Relationship Id="rId3" Type="http://schemas.openxmlformats.org/officeDocument/2006/relationships/tags" Target="../tags/tag163.xml"/><Relationship Id="rId7" Type="http://schemas.openxmlformats.org/officeDocument/2006/relationships/image" Target="../media/image70.wmf"/><Relationship Id="rId2" Type="http://schemas.openxmlformats.org/officeDocument/2006/relationships/tags" Target="../tags/tag162.xml"/><Relationship Id="rId1" Type="http://schemas.openxmlformats.org/officeDocument/2006/relationships/vmlDrawing" Target="../drawings/vmlDrawing34.vml"/><Relationship Id="rId6" Type="http://schemas.openxmlformats.org/officeDocument/2006/relationships/oleObject" Target="../embeddings/oleObject52.bin"/><Relationship Id="rId5" Type="http://schemas.openxmlformats.org/officeDocument/2006/relationships/notesSlide" Target="../notesSlides/notesSlide62.xml"/><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71.wmf"/><Relationship Id="rId2" Type="http://schemas.openxmlformats.org/officeDocument/2006/relationships/tags" Target="../tags/tag164.xml"/><Relationship Id="rId1" Type="http://schemas.openxmlformats.org/officeDocument/2006/relationships/vmlDrawing" Target="../drawings/vmlDrawing35.vml"/><Relationship Id="rId6" Type="http://schemas.openxmlformats.org/officeDocument/2006/relationships/oleObject" Target="../embeddings/oleObject53.bin"/><Relationship Id="rId5" Type="http://schemas.openxmlformats.org/officeDocument/2006/relationships/notesSlide" Target="../notesSlides/notesSlide63.xml"/><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tags" Target="../tags/tag168.xml"/><Relationship Id="rId7" Type="http://schemas.openxmlformats.org/officeDocument/2006/relationships/notesSlide" Target="../notesSlides/notesSlide65.xml"/><Relationship Id="rId2" Type="http://schemas.openxmlformats.org/officeDocument/2006/relationships/tags" Target="../tags/tag167.xml"/><Relationship Id="rId1" Type="http://schemas.openxmlformats.org/officeDocument/2006/relationships/vmlDrawing" Target="../drawings/vmlDrawing36.vml"/><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 Id="rId9" Type="http://schemas.openxmlformats.org/officeDocument/2006/relationships/image" Target="../media/image72.wmf"/></Relationships>
</file>

<file path=ppt/slides/_rels/slide78.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image" Target="../media/image73.wmf"/><Relationship Id="rId2" Type="http://schemas.openxmlformats.org/officeDocument/2006/relationships/tags" Target="../tags/tag171.xml"/><Relationship Id="rId1" Type="http://schemas.openxmlformats.org/officeDocument/2006/relationships/vmlDrawing" Target="../drawings/vmlDrawing37.vml"/><Relationship Id="rId6" Type="http://schemas.openxmlformats.org/officeDocument/2006/relationships/oleObject" Target="../embeddings/oleObject55.bin"/><Relationship Id="rId5" Type="http://schemas.openxmlformats.org/officeDocument/2006/relationships/notesSlide" Target="../notesSlides/notesSlide66.xml"/><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38.vml"/><Relationship Id="rId6" Type="http://schemas.openxmlformats.org/officeDocument/2006/relationships/tags" Target="../tags/tag177.xml"/><Relationship Id="rId11" Type="http://schemas.openxmlformats.org/officeDocument/2006/relationships/image" Target="../media/image74.wmf"/><Relationship Id="rId5" Type="http://schemas.openxmlformats.org/officeDocument/2006/relationships/tags" Target="../tags/tag176.xml"/><Relationship Id="rId10" Type="http://schemas.openxmlformats.org/officeDocument/2006/relationships/oleObject" Target="../embeddings/oleObject56.bin"/><Relationship Id="rId4" Type="http://schemas.openxmlformats.org/officeDocument/2006/relationships/tags" Target="../tags/tag175.xml"/><Relationship Id="rId9"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0.xml"/><Relationship Id="rId7" Type="http://schemas.openxmlformats.org/officeDocument/2006/relationships/tags" Target="../tags/tag184.xml"/><Relationship Id="rId2" Type="http://schemas.openxmlformats.org/officeDocument/2006/relationships/tags" Target="../tags/tag179.xml"/><Relationship Id="rId1" Type="http://schemas.openxmlformats.org/officeDocument/2006/relationships/vmlDrawing" Target="../drawings/vmlDrawing39.vml"/><Relationship Id="rId6" Type="http://schemas.openxmlformats.org/officeDocument/2006/relationships/tags" Target="../tags/tag183.xml"/><Relationship Id="rId11" Type="http://schemas.openxmlformats.org/officeDocument/2006/relationships/image" Target="../media/image74.wmf"/><Relationship Id="rId5" Type="http://schemas.openxmlformats.org/officeDocument/2006/relationships/tags" Target="../tags/tag182.xml"/><Relationship Id="rId10" Type="http://schemas.openxmlformats.org/officeDocument/2006/relationships/oleObject" Target="../embeddings/oleObject57.bin"/><Relationship Id="rId4" Type="http://schemas.openxmlformats.org/officeDocument/2006/relationships/tags" Target="../tags/tag181.xml"/><Relationship Id="rId9" Type="http://schemas.openxmlformats.org/officeDocument/2006/relationships/notesSlide" Target="../notesSlides/notesSlide68.xml"/></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6.xml"/><Relationship Id="rId7" Type="http://schemas.openxmlformats.org/officeDocument/2006/relationships/tags" Target="../tags/tag190.xml"/><Relationship Id="rId2" Type="http://schemas.openxmlformats.org/officeDocument/2006/relationships/tags" Target="../tags/tag185.xml"/><Relationship Id="rId1" Type="http://schemas.openxmlformats.org/officeDocument/2006/relationships/vmlDrawing" Target="../drawings/vmlDrawing40.vml"/><Relationship Id="rId6" Type="http://schemas.openxmlformats.org/officeDocument/2006/relationships/tags" Target="../tags/tag189.xml"/><Relationship Id="rId11" Type="http://schemas.openxmlformats.org/officeDocument/2006/relationships/image" Target="../media/image74.wmf"/><Relationship Id="rId5" Type="http://schemas.openxmlformats.org/officeDocument/2006/relationships/tags" Target="../tags/tag188.xml"/><Relationship Id="rId10" Type="http://schemas.openxmlformats.org/officeDocument/2006/relationships/oleObject" Target="../embeddings/oleObject58.bin"/><Relationship Id="rId4" Type="http://schemas.openxmlformats.org/officeDocument/2006/relationships/tags" Target="../tags/tag187.xml"/><Relationship Id="rId9" Type="http://schemas.openxmlformats.org/officeDocument/2006/relationships/notesSlide" Target="../notesSlides/notesSlide69.xml"/></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2.xml"/><Relationship Id="rId7" Type="http://schemas.openxmlformats.org/officeDocument/2006/relationships/tags" Target="../tags/tag196.xml"/><Relationship Id="rId2" Type="http://schemas.openxmlformats.org/officeDocument/2006/relationships/tags" Target="../tags/tag191.xml"/><Relationship Id="rId1" Type="http://schemas.openxmlformats.org/officeDocument/2006/relationships/vmlDrawing" Target="../drawings/vmlDrawing41.vml"/><Relationship Id="rId6" Type="http://schemas.openxmlformats.org/officeDocument/2006/relationships/tags" Target="../tags/tag195.xml"/><Relationship Id="rId11" Type="http://schemas.openxmlformats.org/officeDocument/2006/relationships/image" Target="../media/image75.wmf"/><Relationship Id="rId5" Type="http://schemas.openxmlformats.org/officeDocument/2006/relationships/tags" Target="../tags/tag194.xml"/><Relationship Id="rId10" Type="http://schemas.openxmlformats.org/officeDocument/2006/relationships/oleObject" Target="../embeddings/oleObject59.bin"/><Relationship Id="rId4" Type="http://schemas.openxmlformats.org/officeDocument/2006/relationships/tags" Target="../tags/tag193.xml"/><Relationship Id="rId9" Type="http://schemas.openxmlformats.org/officeDocument/2006/relationships/notesSlide" Target="../notesSlides/notesSlide70.xml"/></Relationships>
</file>

<file path=ppt/slides/_rels/slide8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vmlDrawing" Target="../drawings/vmlDrawing42.vml"/><Relationship Id="rId6" Type="http://schemas.openxmlformats.org/officeDocument/2006/relationships/tags" Target="../tags/tag201.xml"/><Relationship Id="rId11" Type="http://schemas.openxmlformats.org/officeDocument/2006/relationships/image" Target="../media/image75.wmf"/><Relationship Id="rId5" Type="http://schemas.openxmlformats.org/officeDocument/2006/relationships/tags" Target="../tags/tag200.xml"/><Relationship Id="rId10" Type="http://schemas.openxmlformats.org/officeDocument/2006/relationships/oleObject" Target="../embeddings/oleObject60.bin"/><Relationship Id="rId4" Type="http://schemas.openxmlformats.org/officeDocument/2006/relationships/tags" Target="../tags/tag199.xml"/><Relationship Id="rId9" Type="http://schemas.openxmlformats.org/officeDocument/2006/relationships/notesSlide" Target="../notesSlides/notesSlide71.xml"/></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4.xml"/><Relationship Id="rId7" Type="http://schemas.openxmlformats.org/officeDocument/2006/relationships/tags" Target="../tags/tag208.xml"/><Relationship Id="rId2" Type="http://schemas.openxmlformats.org/officeDocument/2006/relationships/tags" Target="../tags/tag203.xml"/><Relationship Id="rId1" Type="http://schemas.openxmlformats.org/officeDocument/2006/relationships/vmlDrawing" Target="../drawings/vmlDrawing43.vml"/><Relationship Id="rId6" Type="http://schemas.openxmlformats.org/officeDocument/2006/relationships/tags" Target="../tags/tag207.xml"/><Relationship Id="rId11" Type="http://schemas.openxmlformats.org/officeDocument/2006/relationships/image" Target="../media/image75.wmf"/><Relationship Id="rId5" Type="http://schemas.openxmlformats.org/officeDocument/2006/relationships/tags" Target="../tags/tag206.xml"/><Relationship Id="rId10" Type="http://schemas.openxmlformats.org/officeDocument/2006/relationships/oleObject" Target="../embeddings/oleObject61.bin"/><Relationship Id="rId4" Type="http://schemas.openxmlformats.org/officeDocument/2006/relationships/tags" Target="../tags/tag205.xml"/><Relationship Id="rId9" Type="http://schemas.openxmlformats.org/officeDocument/2006/relationships/notesSlide" Target="../notesSlides/notesSlide72.xml"/></Relationships>
</file>

<file path=ppt/slides/_rels/slide85.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image" Target="../media/image76.wmf"/><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oleObject" Target="../embeddings/oleObject62.bin"/><Relationship Id="rId17" Type="http://schemas.openxmlformats.org/officeDocument/2006/relationships/image" Target="../media/image78.wmf"/><Relationship Id="rId2" Type="http://schemas.openxmlformats.org/officeDocument/2006/relationships/tags" Target="../tags/tag209.xml"/><Relationship Id="rId16" Type="http://schemas.openxmlformats.org/officeDocument/2006/relationships/oleObject" Target="../embeddings/oleObject64.bin"/><Relationship Id="rId1" Type="http://schemas.openxmlformats.org/officeDocument/2006/relationships/vmlDrawing" Target="../drawings/vmlDrawing44.vml"/><Relationship Id="rId6" Type="http://schemas.openxmlformats.org/officeDocument/2006/relationships/tags" Target="../tags/tag213.xml"/><Relationship Id="rId11" Type="http://schemas.openxmlformats.org/officeDocument/2006/relationships/notesSlide" Target="../notesSlides/notesSlide73.xml"/><Relationship Id="rId5" Type="http://schemas.openxmlformats.org/officeDocument/2006/relationships/tags" Target="../tags/tag212.xml"/><Relationship Id="rId15" Type="http://schemas.openxmlformats.org/officeDocument/2006/relationships/image" Target="../media/image77.wmf"/><Relationship Id="rId10" Type="http://schemas.openxmlformats.org/officeDocument/2006/relationships/slideLayout" Target="../slideLayouts/slideLayout2.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oleObject" Target="../embeddings/oleObject63.bin"/></Relationships>
</file>

<file path=ppt/slides/_rels/slide86.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image" Target="../media/image76.wmf"/><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oleObject" Target="../embeddings/oleObject65.bin"/><Relationship Id="rId17" Type="http://schemas.openxmlformats.org/officeDocument/2006/relationships/image" Target="../media/image78.wmf"/><Relationship Id="rId2" Type="http://schemas.openxmlformats.org/officeDocument/2006/relationships/tags" Target="../tags/tag217.xml"/><Relationship Id="rId16" Type="http://schemas.openxmlformats.org/officeDocument/2006/relationships/oleObject" Target="../embeddings/oleObject67.bin"/><Relationship Id="rId1" Type="http://schemas.openxmlformats.org/officeDocument/2006/relationships/vmlDrawing" Target="../drawings/vmlDrawing45.vml"/><Relationship Id="rId6" Type="http://schemas.openxmlformats.org/officeDocument/2006/relationships/tags" Target="../tags/tag221.xml"/><Relationship Id="rId11" Type="http://schemas.openxmlformats.org/officeDocument/2006/relationships/notesSlide" Target="../notesSlides/notesSlide74.xml"/><Relationship Id="rId5" Type="http://schemas.openxmlformats.org/officeDocument/2006/relationships/tags" Target="../tags/tag220.xml"/><Relationship Id="rId15" Type="http://schemas.openxmlformats.org/officeDocument/2006/relationships/image" Target="../media/image77.wmf"/><Relationship Id="rId10" Type="http://schemas.openxmlformats.org/officeDocument/2006/relationships/slideLayout" Target="../slideLayouts/slideLayout2.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oleObject" Target="../embeddings/oleObject66.bin"/></Relationships>
</file>

<file path=ppt/slides/_rels/slide87.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oleObject" Target="../embeddings/oleObject68.bin"/><Relationship Id="rId18" Type="http://schemas.openxmlformats.org/officeDocument/2006/relationships/image" Target="../media/image79.wmf"/><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notesSlide" Target="../notesSlides/notesSlide75.xml"/><Relationship Id="rId17" Type="http://schemas.openxmlformats.org/officeDocument/2006/relationships/oleObject" Target="../embeddings/oleObject70.bin"/><Relationship Id="rId2" Type="http://schemas.openxmlformats.org/officeDocument/2006/relationships/tags" Target="../tags/tag225.xml"/><Relationship Id="rId16" Type="http://schemas.openxmlformats.org/officeDocument/2006/relationships/image" Target="../media/image78.wmf"/><Relationship Id="rId1" Type="http://schemas.openxmlformats.org/officeDocument/2006/relationships/vmlDrawing" Target="../drawings/vmlDrawing46.vml"/><Relationship Id="rId6" Type="http://schemas.openxmlformats.org/officeDocument/2006/relationships/tags" Target="../tags/tag229.xml"/><Relationship Id="rId11" Type="http://schemas.openxmlformats.org/officeDocument/2006/relationships/slideLayout" Target="../slideLayouts/slideLayout2.xml"/><Relationship Id="rId5" Type="http://schemas.openxmlformats.org/officeDocument/2006/relationships/tags" Target="../tags/tag228.xml"/><Relationship Id="rId15" Type="http://schemas.openxmlformats.org/officeDocument/2006/relationships/oleObject" Target="../embeddings/oleObject69.bin"/><Relationship Id="rId10" Type="http://schemas.openxmlformats.org/officeDocument/2006/relationships/tags" Target="../tags/tag233.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image" Target="../media/image77.wmf"/></Relationships>
</file>

<file path=ppt/slides/_rels/slide88.xml.rels><?xml version="1.0" encoding="UTF-8" standalone="yes"?>
<Relationships xmlns="http://schemas.openxmlformats.org/package/2006/relationships"><Relationship Id="rId8" Type="http://schemas.openxmlformats.org/officeDocument/2006/relationships/tags" Target="../tags/tag240.xml"/><Relationship Id="rId13" Type="http://schemas.openxmlformats.org/officeDocument/2006/relationships/oleObject" Target="../embeddings/oleObject71.bin"/><Relationship Id="rId18" Type="http://schemas.openxmlformats.org/officeDocument/2006/relationships/image" Target="../media/image79.wmf"/><Relationship Id="rId3" Type="http://schemas.openxmlformats.org/officeDocument/2006/relationships/tags" Target="../tags/tag235.xml"/><Relationship Id="rId7" Type="http://schemas.openxmlformats.org/officeDocument/2006/relationships/tags" Target="../tags/tag239.xml"/><Relationship Id="rId12" Type="http://schemas.openxmlformats.org/officeDocument/2006/relationships/notesSlide" Target="../notesSlides/notesSlide76.xml"/><Relationship Id="rId17" Type="http://schemas.openxmlformats.org/officeDocument/2006/relationships/oleObject" Target="../embeddings/oleObject73.bin"/><Relationship Id="rId2" Type="http://schemas.openxmlformats.org/officeDocument/2006/relationships/tags" Target="../tags/tag234.xml"/><Relationship Id="rId16" Type="http://schemas.openxmlformats.org/officeDocument/2006/relationships/image" Target="../media/image78.wmf"/><Relationship Id="rId1" Type="http://schemas.openxmlformats.org/officeDocument/2006/relationships/vmlDrawing" Target="../drawings/vmlDrawing47.vml"/><Relationship Id="rId6" Type="http://schemas.openxmlformats.org/officeDocument/2006/relationships/tags" Target="../tags/tag238.xml"/><Relationship Id="rId11" Type="http://schemas.openxmlformats.org/officeDocument/2006/relationships/slideLayout" Target="../slideLayouts/slideLayout2.xml"/><Relationship Id="rId5" Type="http://schemas.openxmlformats.org/officeDocument/2006/relationships/tags" Target="../tags/tag237.xml"/><Relationship Id="rId15" Type="http://schemas.openxmlformats.org/officeDocument/2006/relationships/oleObject" Target="../embeddings/oleObject72.bin"/><Relationship Id="rId10" Type="http://schemas.openxmlformats.org/officeDocument/2006/relationships/tags" Target="../tags/tag242.xml"/><Relationship Id="rId4" Type="http://schemas.openxmlformats.org/officeDocument/2006/relationships/tags" Target="../tags/tag236.xml"/><Relationship Id="rId9" Type="http://schemas.openxmlformats.org/officeDocument/2006/relationships/tags" Target="../tags/tag241.xml"/><Relationship Id="rId14" Type="http://schemas.openxmlformats.org/officeDocument/2006/relationships/image" Target="../media/image77.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tags" Target="../tags/tag244.xml"/><Relationship Id="rId7" Type="http://schemas.openxmlformats.org/officeDocument/2006/relationships/notesSlide" Target="../notesSlides/notesSlide77.xml"/><Relationship Id="rId2" Type="http://schemas.openxmlformats.org/officeDocument/2006/relationships/tags" Target="../tags/tag243.xml"/><Relationship Id="rId1" Type="http://schemas.openxmlformats.org/officeDocument/2006/relationships/vmlDrawing" Target="../drawings/vmlDrawing48.vml"/><Relationship Id="rId6" Type="http://schemas.openxmlformats.org/officeDocument/2006/relationships/slideLayout" Target="../slideLayouts/slideLayout2.xml"/><Relationship Id="rId5" Type="http://schemas.openxmlformats.org/officeDocument/2006/relationships/tags" Target="../tags/tag246.xml"/><Relationship Id="rId4" Type="http://schemas.openxmlformats.org/officeDocument/2006/relationships/tags" Target="../tags/tag245.xml"/><Relationship Id="rId9" Type="http://schemas.openxmlformats.org/officeDocument/2006/relationships/image" Target="../media/image80.wmf"/></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wmf"/><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oleObject" Target="../embeddings/oleObject6.bin"/><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image" Target="../media/image10.wmf"/><Relationship Id="rId5" Type="http://schemas.openxmlformats.org/officeDocument/2006/relationships/tags" Target="../tags/tag25.xml"/><Relationship Id="rId10" Type="http://schemas.openxmlformats.org/officeDocument/2006/relationships/oleObject" Target="../embeddings/oleObject5.bin"/><Relationship Id="rId4" Type="http://schemas.openxmlformats.org/officeDocument/2006/relationships/tags" Target="../tags/tag24.xml"/><Relationship Id="rId9"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8.xml"/><Relationship Id="rId7" Type="http://schemas.openxmlformats.org/officeDocument/2006/relationships/tags" Target="../tags/tag252.xml"/><Relationship Id="rId2" Type="http://schemas.openxmlformats.org/officeDocument/2006/relationships/tags" Target="../tags/tag247.xml"/><Relationship Id="rId1" Type="http://schemas.openxmlformats.org/officeDocument/2006/relationships/vmlDrawing" Target="../drawings/vmlDrawing49.vml"/><Relationship Id="rId6" Type="http://schemas.openxmlformats.org/officeDocument/2006/relationships/tags" Target="../tags/tag251.xml"/><Relationship Id="rId11" Type="http://schemas.openxmlformats.org/officeDocument/2006/relationships/image" Target="../media/image81.wmf"/><Relationship Id="rId5" Type="http://schemas.openxmlformats.org/officeDocument/2006/relationships/tags" Target="../tags/tag250.xml"/><Relationship Id="rId10" Type="http://schemas.openxmlformats.org/officeDocument/2006/relationships/oleObject" Target="../embeddings/oleObject75.bin"/><Relationship Id="rId4" Type="http://schemas.openxmlformats.org/officeDocument/2006/relationships/tags" Target="../tags/tag249.xml"/><Relationship Id="rId9" Type="http://schemas.openxmlformats.org/officeDocument/2006/relationships/notesSlide" Target="../notesSlides/notesSlide78.xml"/></Relationships>
</file>

<file path=ppt/slides/_rels/slide9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vmlDrawing" Target="../drawings/vmlDrawing50.vml"/><Relationship Id="rId6" Type="http://schemas.openxmlformats.org/officeDocument/2006/relationships/tags" Target="../tags/tag257.xml"/><Relationship Id="rId11" Type="http://schemas.openxmlformats.org/officeDocument/2006/relationships/image" Target="../media/image81.wmf"/><Relationship Id="rId5" Type="http://schemas.openxmlformats.org/officeDocument/2006/relationships/tags" Target="../tags/tag256.xml"/><Relationship Id="rId10" Type="http://schemas.openxmlformats.org/officeDocument/2006/relationships/oleObject" Target="../embeddings/oleObject76.bin"/><Relationship Id="rId4" Type="http://schemas.openxmlformats.org/officeDocument/2006/relationships/tags" Target="../tags/tag255.xml"/><Relationship Id="rId9" Type="http://schemas.openxmlformats.org/officeDocument/2006/relationships/notesSlide" Target="../notesSlides/notesSlide79.xml"/></Relationships>
</file>

<file path=ppt/slides/_rels/slide9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0.xml"/><Relationship Id="rId7" Type="http://schemas.openxmlformats.org/officeDocument/2006/relationships/tags" Target="../tags/tag264.xml"/><Relationship Id="rId2" Type="http://schemas.openxmlformats.org/officeDocument/2006/relationships/tags" Target="../tags/tag259.xml"/><Relationship Id="rId1" Type="http://schemas.openxmlformats.org/officeDocument/2006/relationships/vmlDrawing" Target="../drawings/vmlDrawing51.vml"/><Relationship Id="rId6" Type="http://schemas.openxmlformats.org/officeDocument/2006/relationships/tags" Target="../tags/tag263.xml"/><Relationship Id="rId11" Type="http://schemas.openxmlformats.org/officeDocument/2006/relationships/image" Target="../media/image81.wmf"/><Relationship Id="rId5" Type="http://schemas.openxmlformats.org/officeDocument/2006/relationships/tags" Target="../tags/tag262.xml"/><Relationship Id="rId10" Type="http://schemas.openxmlformats.org/officeDocument/2006/relationships/oleObject" Target="../embeddings/oleObject77.bin"/><Relationship Id="rId4" Type="http://schemas.openxmlformats.org/officeDocument/2006/relationships/tags" Target="../tags/tag261.xml"/><Relationship Id="rId9" Type="http://schemas.openxmlformats.org/officeDocument/2006/relationships/notesSlide" Target="../notesSlides/notesSlide80.xml"/></Relationships>
</file>

<file path=ppt/slides/_rels/slide9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vmlDrawing" Target="../drawings/vmlDrawing52.vml"/><Relationship Id="rId6" Type="http://schemas.openxmlformats.org/officeDocument/2006/relationships/tags" Target="../tags/tag269.xml"/><Relationship Id="rId11" Type="http://schemas.openxmlformats.org/officeDocument/2006/relationships/image" Target="../media/image82.wmf"/><Relationship Id="rId5" Type="http://schemas.openxmlformats.org/officeDocument/2006/relationships/tags" Target="../tags/tag268.xml"/><Relationship Id="rId10" Type="http://schemas.openxmlformats.org/officeDocument/2006/relationships/oleObject" Target="../embeddings/oleObject78.bin"/><Relationship Id="rId4" Type="http://schemas.openxmlformats.org/officeDocument/2006/relationships/tags" Target="../tags/tag267.xml"/><Relationship Id="rId9" Type="http://schemas.openxmlformats.org/officeDocument/2006/relationships/notesSlide" Target="../notesSlides/notesSlide81.xml"/></Relationships>
</file>

<file path=ppt/slides/_rels/slide9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2.xml"/><Relationship Id="rId7" Type="http://schemas.openxmlformats.org/officeDocument/2006/relationships/tags" Target="../tags/tag276.xml"/><Relationship Id="rId2" Type="http://schemas.openxmlformats.org/officeDocument/2006/relationships/tags" Target="../tags/tag271.xml"/><Relationship Id="rId1" Type="http://schemas.openxmlformats.org/officeDocument/2006/relationships/vmlDrawing" Target="../drawings/vmlDrawing53.vml"/><Relationship Id="rId6" Type="http://schemas.openxmlformats.org/officeDocument/2006/relationships/tags" Target="../tags/tag275.xml"/><Relationship Id="rId11" Type="http://schemas.openxmlformats.org/officeDocument/2006/relationships/image" Target="../media/image82.wmf"/><Relationship Id="rId5" Type="http://schemas.openxmlformats.org/officeDocument/2006/relationships/tags" Target="../tags/tag274.xml"/><Relationship Id="rId10" Type="http://schemas.openxmlformats.org/officeDocument/2006/relationships/oleObject" Target="../embeddings/oleObject79.bin"/><Relationship Id="rId4" Type="http://schemas.openxmlformats.org/officeDocument/2006/relationships/tags" Target="../tags/tag273.xml"/><Relationship Id="rId9" Type="http://schemas.openxmlformats.org/officeDocument/2006/relationships/notesSlide" Target="../notesSlides/notesSlide82.xml"/></Relationships>
</file>

<file path=ppt/slides/_rels/slide9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8.xml"/><Relationship Id="rId7" Type="http://schemas.openxmlformats.org/officeDocument/2006/relationships/tags" Target="../tags/tag282.xml"/><Relationship Id="rId2" Type="http://schemas.openxmlformats.org/officeDocument/2006/relationships/tags" Target="../tags/tag277.xml"/><Relationship Id="rId1" Type="http://schemas.openxmlformats.org/officeDocument/2006/relationships/vmlDrawing" Target="../drawings/vmlDrawing54.vml"/><Relationship Id="rId6" Type="http://schemas.openxmlformats.org/officeDocument/2006/relationships/tags" Target="../tags/tag281.xml"/><Relationship Id="rId11" Type="http://schemas.openxmlformats.org/officeDocument/2006/relationships/image" Target="../media/image82.wmf"/><Relationship Id="rId5" Type="http://schemas.openxmlformats.org/officeDocument/2006/relationships/tags" Target="../tags/tag280.xml"/><Relationship Id="rId10" Type="http://schemas.openxmlformats.org/officeDocument/2006/relationships/oleObject" Target="../embeddings/oleObject80.bin"/><Relationship Id="rId4" Type="http://schemas.openxmlformats.org/officeDocument/2006/relationships/tags" Target="../tags/tag279.xml"/><Relationship Id="rId9" Type="http://schemas.openxmlformats.org/officeDocument/2006/relationships/notesSlide" Target="../notesSlides/notesSlide83.xml"/></Relationships>
</file>

<file path=ppt/slides/_rels/slide9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4.wmf"/><Relationship Id="rId3" Type="http://schemas.openxmlformats.org/officeDocument/2006/relationships/tags" Target="../tags/tag284.xml"/><Relationship Id="rId7" Type="http://schemas.openxmlformats.org/officeDocument/2006/relationships/tags" Target="../tags/tag288.xml"/><Relationship Id="rId12" Type="http://schemas.openxmlformats.org/officeDocument/2006/relationships/oleObject" Target="../embeddings/oleObject82.bin"/><Relationship Id="rId2" Type="http://schemas.openxmlformats.org/officeDocument/2006/relationships/tags" Target="../tags/tag283.xml"/><Relationship Id="rId1" Type="http://schemas.openxmlformats.org/officeDocument/2006/relationships/vmlDrawing" Target="../drawings/vmlDrawing55.vml"/><Relationship Id="rId6" Type="http://schemas.openxmlformats.org/officeDocument/2006/relationships/tags" Target="../tags/tag287.xml"/><Relationship Id="rId11" Type="http://schemas.openxmlformats.org/officeDocument/2006/relationships/image" Target="../media/image83.wmf"/><Relationship Id="rId5" Type="http://schemas.openxmlformats.org/officeDocument/2006/relationships/tags" Target="../tags/tag286.xml"/><Relationship Id="rId10" Type="http://schemas.openxmlformats.org/officeDocument/2006/relationships/oleObject" Target="../embeddings/oleObject81.bin"/><Relationship Id="rId4" Type="http://schemas.openxmlformats.org/officeDocument/2006/relationships/tags" Target="../tags/tag285.xml"/><Relationship Id="rId9" Type="http://schemas.openxmlformats.org/officeDocument/2006/relationships/notesSlide" Target="../notesSlides/notesSlide84.xml"/><Relationship Id="rId14" Type="http://schemas.openxmlformats.org/officeDocument/2006/relationships/image" Target="../media/image85.wmf"/></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tags" Target="../tags/tag290.xml"/><Relationship Id="rId7" Type="http://schemas.openxmlformats.org/officeDocument/2006/relationships/notesSlide" Target="../notesSlides/notesSlide85.xml"/><Relationship Id="rId2" Type="http://schemas.openxmlformats.org/officeDocument/2006/relationships/tags" Target="../tags/tag289.xml"/><Relationship Id="rId1" Type="http://schemas.openxmlformats.org/officeDocument/2006/relationships/vmlDrawing" Target="../drawings/vmlDrawing56.vml"/><Relationship Id="rId6" Type="http://schemas.openxmlformats.org/officeDocument/2006/relationships/slideLayout" Target="../slideLayouts/slideLayout2.xml"/><Relationship Id="rId5" Type="http://schemas.openxmlformats.org/officeDocument/2006/relationships/tags" Target="../tags/tag292.xml"/><Relationship Id="rId4" Type="http://schemas.openxmlformats.org/officeDocument/2006/relationships/tags" Target="../tags/tag291.xml"/><Relationship Id="rId9" Type="http://schemas.openxmlformats.org/officeDocument/2006/relationships/image" Target="../media/image8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a:t>Digital Design and Computer Architecture</a:t>
            </a:r>
            <a:r>
              <a:rPr lang="en-US" sz="2600" b="1" dirty="0"/>
              <a:t>, 2</a:t>
            </a:r>
            <a:r>
              <a:rPr lang="en-US" sz="2600" b="1" baseline="30000" dirty="0"/>
              <a:t>nd</a:t>
            </a:r>
            <a:r>
              <a:rPr lang="en-US" sz="2600" b="1" dirty="0"/>
              <a:t> Edition</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Chapter 3</a:t>
            </a: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a:t>David Money Harris and Sarah L. Harris</a:t>
            </a:r>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418803779"/>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132239" name="VISIO" r:id="rId8" imgW="2486160" imgH="1114560" progId="Visio.Drawing.6">
                  <p:embed/>
                </p:oleObj>
              </mc:Choice>
              <mc:Fallback>
                <p:oleObj name="VISIO" r:id="rId8" imgW="2486160" imgH="1114560" progId="Visio.Drawing.6">
                  <p:embed/>
                  <p:pic>
                    <p:nvPicPr>
                      <p:cNvPr id="0" name=""/>
                      <p:cNvPicPr>
                        <a:picLocks noChangeAspect="1" noChangeArrowheads="1"/>
                      </p:cNvPicPr>
                      <p:nvPr/>
                    </p:nvPicPr>
                    <p:blipFill>
                      <a:blip r:embed="rId9"/>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p>
          <a:p>
            <a:pPr lvl="1">
              <a:spcBef>
                <a:spcPct val="20000"/>
              </a:spcBef>
            </a:pPr>
            <a:r>
              <a:rPr lang="en-US" sz="3200" b="1" dirty="0">
                <a:solidFill>
                  <a:schemeClr val="accent1"/>
                </a:solidFill>
                <a:latin typeface="Times New Roman" pitchFamily="18" charset="0"/>
                <a:cs typeface="Arial" charset="0"/>
              </a:rPr>
              <a:t>   </a:t>
            </a:r>
            <a:r>
              <a:rPr lang="en-US" sz="3200" dirty="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p>
          <a:p>
            <a:pPr lvl="1">
              <a:spcBef>
                <a:spcPct val="20000"/>
              </a:spcBef>
            </a:pPr>
            <a:r>
              <a:rPr lang="en-US" sz="3200" b="1" dirty="0">
                <a:solidFill>
                  <a:schemeClr val="accent1"/>
                </a:solidFill>
                <a:latin typeface="Times New Roman" pitchFamily="18" charset="0"/>
                <a:cs typeface="Arial" charset="0"/>
              </a:rPr>
              <a:t>   </a:t>
            </a:r>
            <a:r>
              <a:rPr lang="en-US" sz="3200" dirty="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0, </a:t>
            </a:r>
            <a:r>
              <a:rPr lang="en-US" sz="3200" i="1" dirty="0">
                <a:latin typeface="Times New Roman" pitchFamily="18" charset="0"/>
                <a:cs typeface="Arial" charset="0"/>
              </a:rPr>
              <a:t>Q</a:t>
            </a:r>
            <a:r>
              <a:rPr lang="en-US" sz="3200" dirty="0">
                <a:latin typeface="Times New Roman" pitchFamily="18" charset="0"/>
                <a:cs typeface="Arial" charset="0"/>
              </a:rPr>
              <a:t> = 0</a:t>
            </a:r>
            <a:endParaRPr lang="en-US" sz="3200" i="1" dirty="0">
              <a:latin typeface="Times New Roman" pitchFamily="18" charset="0"/>
              <a:cs typeface="Times New Roman" pitchFamily="18"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SR Latch Analysis</a:t>
            </a: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49820803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132240" name="VISIO" r:id="rId10" imgW="1057895" imgH="885396" progId="Visio.Drawing.6">
                  <p:embed/>
                </p:oleObj>
              </mc:Choice>
              <mc:Fallback>
                <p:oleObj name="VISIO" r:id="rId10" imgW="1057895" imgH="885396"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49979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p14="http://schemas.microsoft.com/office/powerpoint/2010/main" val="1101575616"/>
              </p:ext>
            </p:extLst>
          </p:nvPr>
        </p:nvGraphicFramePr>
        <p:xfrm>
          <a:off x="3810000" y="1219200"/>
          <a:ext cx="5943600" cy="2664868"/>
        </p:xfrm>
        <a:graphic>
          <a:graphicData uri="http://schemas.openxmlformats.org/presentationml/2006/ole">
            <mc:AlternateContent xmlns:mc="http://schemas.openxmlformats.org/markup-compatibility/2006">
              <mc:Choice xmlns:v="urn:schemas-microsoft-com:vml" Requires="v">
                <p:oleObj spid="_x0000_s200840" name="VISIO" r:id="rId9" imgW="2486160" imgH="1114560" progId="Visio.Drawing.6">
                  <p:embed/>
                </p:oleObj>
              </mc:Choice>
              <mc:Fallback>
                <p:oleObj name="VISIO" r:id="rId9" imgW="2486160" imgH="1114560" progId="Visio.Drawing.6">
                  <p:embed/>
                  <p:pic>
                    <p:nvPicPr>
                      <p:cNvPr id="0" name=""/>
                      <p:cNvPicPr>
                        <a:picLocks noChangeAspect="1" noChangeArrowheads="1"/>
                      </p:cNvPicPr>
                      <p:nvPr/>
                    </p:nvPicPr>
                    <p:blipFill>
                      <a:blip r:embed="rId10"/>
                      <a:srcRect/>
                      <a:stretch>
                        <a:fillRect/>
                      </a:stretch>
                    </p:blipFill>
                    <p:spPr bwMode="auto">
                      <a:xfrm>
                        <a:off x="3810000" y="1219200"/>
                        <a:ext cx="5943600" cy="2664868"/>
                      </a:xfrm>
                      <a:prstGeom prst="rect">
                        <a:avLst/>
                      </a:prstGeom>
                      <a:noFill/>
                      <a:ln>
                        <a:noFill/>
                      </a:ln>
                      <a:effectLst/>
                    </p:spPr>
                  </p:pic>
                </p:oleObj>
              </mc:Fallback>
            </mc:AlternateContent>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p>
          <a:p>
            <a:pPr lvl="1">
              <a:spcBef>
                <a:spcPct val="20000"/>
              </a:spcBef>
            </a:pPr>
            <a:r>
              <a:rPr lang="en-US" sz="3200" b="1" dirty="0">
                <a:solidFill>
                  <a:schemeClr val="accent1"/>
                </a:solidFill>
                <a:latin typeface="Times New Roman" pitchFamily="18" charset="0"/>
                <a:cs typeface="Arial" charset="0"/>
              </a:rPr>
              <a:t>   </a:t>
            </a:r>
            <a:r>
              <a:rPr lang="en-US" sz="3200" dirty="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r>
              <a:rPr lang="en-US" sz="3200" b="1" dirty="0">
                <a:solidFill>
                  <a:srgbClr val="C00000"/>
                </a:solidFill>
                <a:latin typeface="Times New Roman" pitchFamily="18" charset="0"/>
                <a:cs typeface="Arial" charset="0"/>
              </a:rPr>
              <a:t>Memory!</a:t>
            </a: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p>
          <a:p>
            <a:pPr lvl="1">
              <a:spcBef>
                <a:spcPct val="20000"/>
              </a:spcBef>
            </a:pPr>
            <a:r>
              <a:rPr lang="en-US" sz="3200" b="1" dirty="0">
                <a:solidFill>
                  <a:schemeClr val="accent1"/>
                </a:solidFill>
                <a:latin typeface="Times New Roman" pitchFamily="18" charset="0"/>
                <a:cs typeface="Arial" charset="0"/>
              </a:rPr>
              <a:t>   </a:t>
            </a:r>
            <a:r>
              <a:rPr lang="en-US" sz="3200" dirty="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0, </a:t>
            </a:r>
            <a:r>
              <a:rPr lang="en-US" sz="3200" i="1" dirty="0">
                <a:latin typeface="Times New Roman" pitchFamily="18" charset="0"/>
                <a:cs typeface="Arial" charset="0"/>
              </a:rPr>
              <a:t>Q</a:t>
            </a:r>
            <a:r>
              <a:rPr lang="en-US" sz="3200" dirty="0">
                <a:latin typeface="Times New Roman" pitchFamily="18" charset="0"/>
                <a:cs typeface="Arial" charset="0"/>
              </a:rPr>
              <a:t> = 0</a:t>
            </a:r>
            <a:endParaRPr lang="en-US" sz="3200" i="1" dirty="0">
              <a:latin typeface="Times New Roman" pitchFamily="18" charset="0"/>
              <a:cs typeface="Times New Roman" pitchFamily="18" charset="0"/>
            </a:endParaRPr>
          </a:p>
          <a:p>
            <a:pPr marL="742950" lvl="1" indent="-285750">
              <a:spcBef>
                <a:spcPct val="20000"/>
              </a:spcBef>
              <a:buFontTx/>
              <a:buChar char="–"/>
            </a:pPr>
            <a:r>
              <a:rPr lang="en-US" sz="3200" b="1" dirty="0">
                <a:solidFill>
                  <a:srgbClr val="C00000"/>
                </a:solidFill>
                <a:latin typeface="Times New Roman" pitchFamily="18" charset="0"/>
                <a:cs typeface="Arial" charset="0"/>
              </a:rPr>
              <a:t>Invalid State</a:t>
            </a:r>
          </a:p>
          <a:p>
            <a:pPr lvl="1">
              <a:spcBef>
                <a:spcPct val="20000"/>
              </a:spcBef>
            </a:pPr>
            <a:r>
              <a:rPr lang="en-US" sz="3200" i="1" dirty="0">
                <a:latin typeface="Times New Roman" pitchFamily="18" charset="0"/>
                <a:cs typeface="Arial" charset="0"/>
              </a:rPr>
              <a:t>   </a:t>
            </a:r>
            <a:r>
              <a:rPr lang="en-US" sz="3200" i="1" dirty="0">
                <a:solidFill>
                  <a:srgbClr val="C00000"/>
                </a:solidFill>
                <a:latin typeface="Times New Roman" pitchFamily="18" charset="0"/>
                <a:cs typeface="Arial" charset="0"/>
              </a:rPr>
              <a:t>Q </a:t>
            </a:r>
            <a:r>
              <a:rPr lang="en-US" sz="3200" dirty="0">
                <a:solidFill>
                  <a:srgbClr val="C00000"/>
                </a:solidFill>
                <a:latin typeface="Times New Roman" pitchFamily="18" charset="0"/>
                <a:cs typeface="Arial" charset="0"/>
              </a:rPr>
              <a:t>≠ NOT </a:t>
            </a:r>
            <a:r>
              <a:rPr lang="en-US" sz="3200" i="1" dirty="0">
                <a:solidFill>
                  <a:srgbClr val="C00000"/>
                </a:solidFill>
                <a:latin typeface="Times New Roman" pitchFamily="18" charset="0"/>
                <a:cs typeface="Arial" charset="0"/>
              </a:rPr>
              <a:t>Q</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SR Latch Analysis</a:t>
            </a: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3792316653"/>
              </p:ext>
            </p:extLst>
          </p:nvPr>
        </p:nvGraphicFramePr>
        <p:xfrm>
          <a:off x="4191000" y="4038600"/>
          <a:ext cx="2514600" cy="2106196"/>
        </p:xfrm>
        <a:graphic>
          <a:graphicData uri="http://schemas.openxmlformats.org/presentationml/2006/ole">
            <mc:AlternateContent xmlns:mc="http://schemas.openxmlformats.org/markup-compatibility/2006">
              <mc:Choice xmlns:v="urn:schemas-microsoft-com:vml" Requires="v">
                <p:oleObj spid="_x0000_s200841" name="VISIO" r:id="rId11" imgW="1057895" imgH="885396" progId="Visio.Drawing.6">
                  <p:embed/>
                </p:oleObj>
              </mc:Choice>
              <mc:Fallback>
                <p:oleObj name="VISIO" r:id="rId11" imgW="1057895" imgH="885396"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038600"/>
                        <a:ext cx="2514600" cy="2106196"/>
                      </a:xfrm>
                      <a:prstGeom prst="rect">
                        <a:avLst/>
                      </a:prstGeom>
                      <a:noFill/>
                      <a:ln>
                        <a:noFill/>
                      </a:ln>
                      <a:effectLst/>
                    </p:spPr>
                  </p:pic>
                </p:oleObj>
              </mc:Fallback>
            </mc:AlternateContent>
          </a:graphicData>
        </a:graphic>
      </p:graphicFrame>
      <p:sp>
        <p:nvSpPr>
          <p:cNvPr id="11" name="Line 9"/>
          <p:cNvSpPr>
            <a:spLocks noChangeShapeType="1"/>
          </p:cNvSpPr>
          <p:nvPr>
            <p:custDataLst>
              <p:tags r:id="rId6"/>
            </p:custDataLst>
          </p:nvPr>
        </p:nvSpPr>
        <p:spPr bwMode="auto">
          <a:xfrm>
            <a:off x="1295400" y="5943600"/>
            <a:ext cx="152400" cy="0"/>
          </a:xfrm>
          <a:prstGeom prst="line">
            <a:avLst/>
          </a:prstGeom>
          <a:noFill/>
          <a:ln w="952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90435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32" name="Object 12"/>
          <p:cNvGraphicFramePr>
            <a:graphicFrameLocks noGrp="1" noChangeAspect="1"/>
          </p:cNvGraphicFramePr>
          <p:nvPr>
            <p:ph idx="4294967295"/>
            <p:custDataLst>
              <p:tags r:id="rId2"/>
            </p:custDataLst>
            <p:extLst>
              <p:ext uri="{D42A27DB-BD31-4B8C-83A1-F6EECF244321}">
                <p14:modId xmlns:p14="http://schemas.microsoft.com/office/powerpoint/2010/main" val="1273466715"/>
              </p:ext>
            </p:extLst>
          </p:nvPr>
        </p:nvGraphicFramePr>
        <p:xfrm>
          <a:off x="6019800" y="3048000"/>
          <a:ext cx="2743200" cy="2655888"/>
        </p:xfrm>
        <a:graphic>
          <a:graphicData uri="http://schemas.openxmlformats.org/presentationml/2006/ole">
            <mc:AlternateContent xmlns:mc="http://schemas.openxmlformats.org/markup-compatibility/2006">
              <mc:Choice xmlns:v="urn:schemas-microsoft-com:vml" Requires="v">
                <p:oleObj spid="_x0000_s134215" name="VISIO" r:id="rId6" imgW="885960" imgH="857880" progId="Visio.Drawing.6">
                  <p:embed/>
                </p:oleObj>
              </mc:Choice>
              <mc:Fallback>
                <p:oleObj name="VISIO" r:id="rId6" imgW="885960" imgH="8578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3048000"/>
                        <a:ext cx="2743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23"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stands for Set/Reset Latch</a:t>
            </a:r>
          </a:p>
          <a:p>
            <a:pPr marL="742950" lvl="1" indent="-285750">
              <a:spcBef>
                <a:spcPct val="20000"/>
              </a:spcBef>
              <a:buFontTx/>
              <a:buChar char="–"/>
            </a:pPr>
            <a:r>
              <a:rPr lang="en-US" sz="2600" dirty="0">
                <a:latin typeface="Times New Roman" pitchFamily="18" charset="0"/>
                <a:cs typeface="Arial" charset="0"/>
              </a:rPr>
              <a:t>Stores one bit of state (</a:t>
            </a:r>
            <a:r>
              <a:rPr lang="en-US" sz="2600" i="1" dirty="0">
                <a:latin typeface="Times New Roman" pitchFamily="18" charset="0"/>
                <a:cs typeface="Arial" charset="0"/>
              </a:rPr>
              <a:t>Q</a:t>
            </a:r>
            <a:r>
              <a:rPr lang="en-US" sz="2600" dirty="0">
                <a:latin typeface="Times New Roman" pitchFamily="18" charset="0"/>
                <a:cs typeface="Arial" charset="0"/>
              </a:rPr>
              <a:t>)</a:t>
            </a:r>
          </a:p>
          <a:p>
            <a:pPr marL="342900" indent="-342900">
              <a:spcBef>
                <a:spcPct val="20000"/>
              </a:spcBef>
              <a:buFontTx/>
              <a:buChar char="•"/>
            </a:pPr>
            <a:r>
              <a:rPr lang="en-US" sz="3200" dirty="0">
                <a:latin typeface="Times New Roman" pitchFamily="18" charset="0"/>
                <a:cs typeface="Arial" charset="0"/>
              </a:rPr>
              <a:t>Control what value is being stored with </a:t>
            </a:r>
            <a:r>
              <a:rPr lang="en-US" sz="3200" i="1" dirty="0">
                <a:latin typeface="Times New Roman" pitchFamily="18" charset="0"/>
                <a:cs typeface="Arial" charset="0"/>
              </a:rPr>
              <a:t>S</a:t>
            </a:r>
            <a:r>
              <a:rPr lang="en-US" sz="3200" dirty="0">
                <a:latin typeface="Times New Roman" pitchFamily="18" charset="0"/>
                <a:cs typeface="Arial" charset="0"/>
              </a:rPr>
              <a:t>, </a:t>
            </a:r>
            <a:r>
              <a:rPr lang="en-US" sz="3200" i="1" dirty="0">
                <a:latin typeface="Times New Roman" pitchFamily="18" charset="0"/>
                <a:cs typeface="Arial" charset="0"/>
              </a:rPr>
              <a:t>R</a:t>
            </a:r>
            <a:r>
              <a:rPr lang="en-US" sz="3200" dirty="0">
                <a:latin typeface="Times New Roman" pitchFamily="18" charset="0"/>
                <a:cs typeface="Arial" charset="0"/>
              </a:rPr>
              <a:t> inputs</a:t>
            </a:r>
          </a:p>
          <a:p>
            <a:pPr marL="742950" lvl="1" indent="-285750">
              <a:spcBef>
                <a:spcPct val="20000"/>
              </a:spcBef>
              <a:buFontTx/>
              <a:buChar char="–"/>
            </a:pPr>
            <a:r>
              <a:rPr lang="en-US" sz="3200" b="1" dirty="0">
                <a:solidFill>
                  <a:schemeClr val="accent1"/>
                </a:solidFill>
                <a:latin typeface="Times New Roman" pitchFamily="18" charset="0"/>
                <a:cs typeface="Arial" charset="0"/>
              </a:rPr>
              <a:t>Set: </a:t>
            </a:r>
            <a:r>
              <a:rPr lang="en-US" sz="3200" dirty="0">
                <a:latin typeface="Times New Roman" pitchFamily="18" charset="0"/>
                <a:cs typeface="Arial" charset="0"/>
              </a:rPr>
              <a:t>Make the output 1 </a:t>
            </a:r>
          </a:p>
          <a:p>
            <a:pPr lvl="1">
              <a:spcBef>
                <a:spcPct val="20000"/>
              </a:spcBef>
            </a:pPr>
            <a:r>
              <a:rPr lang="en-US" sz="3200" dirty="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1, </a:t>
            </a:r>
            <a:r>
              <a:rPr lang="en-US" sz="3200" i="1" dirty="0">
                <a:latin typeface="Times New Roman" pitchFamily="18" charset="0"/>
                <a:cs typeface="Arial" charset="0"/>
              </a:rPr>
              <a:t>R </a:t>
            </a:r>
            <a:r>
              <a:rPr lang="en-US" sz="3200" dirty="0">
                <a:latin typeface="Times New Roman" pitchFamily="18" charset="0"/>
                <a:cs typeface="Arial" charset="0"/>
              </a:rPr>
              <a:t>= 0,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1</a:t>
            </a:r>
            <a:r>
              <a:rPr lang="en-US" sz="3200" dirty="0">
                <a:latin typeface="Times New Roman" pitchFamily="18" charset="0"/>
                <a:cs typeface="Arial" charset="0"/>
              </a:rPr>
              <a:t>)</a:t>
            </a:r>
          </a:p>
          <a:p>
            <a:pPr marL="742950" lvl="1" indent="-285750">
              <a:spcBef>
                <a:spcPct val="20000"/>
              </a:spcBef>
              <a:buFontTx/>
              <a:buChar char="–"/>
            </a:pPr>
            <a:r>
              <a:rPr lang="en-US" sz="3200" b="1" dirty="0">
                <a:solidFill>
                  <a:schemeClr val="accent1"/>
                </a:solidFill>
                <a:latin typeface="Times New Roman" pitchFamily="18" charset="0"/>
                <a:cs typeface="Arial" charset="0"/>
              </a:rPr>
              <a:t>Reset: </a:t>
            </a:r>
            <a:r>
              <a:rPr lang="en-US" sz="3200" dirty="0">
                <a:latin typeface="Times New Roman" pitchFamily="18" charset="0"/>
                <a:cs typeface="Arial" charset="0"/>
              </a:rPr>
              <a:t>Make the output 0 </a:t>
            </a:r>
          </a:p>
          <a:p>
            <a:pPr lvl="1">
              <a:spcBef>
                <a:spcPct val="20000"/>
              </a:spcBef>
            </a:pPr>
            <a:r>
              <a:rPr lang="en-US" sz="3200" dirty="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0, </a:t>
            </a:r>
            <a:r>
              <a:rPr lang="en-US" sz="3200" i="1" dirty="0">
                <a:latin typeface="Times New Roman" pitchFamily="18" charset="0"/>
                <a:cs typeface="Arial" charset="0"/>
              </a:rPr>
              <a:t>R </a:t>
            </a:r>
            <a:r>
              <a:rPr lang="en-US" sz="3200" dirty="0">
                <a:latin typeface="Times New Roman" pitchFamily="18" charset="0"/>
                <a:cs typeface="Arial" charset="0"/>
              </a:rPr>
              <a:t>= 1,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0</a:t>
            </a:r>
            <a:r>
              <a:rPr lang="en-US" sz="3200" dirty="0">
                <a:latin typeface="Times New Roman" pitchFamily="18" charset="0"/>
                <a:cs typeface="Arial" charset="0"/>
              </a:rPr>
              <a:t>)</a:t>
            </a: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b="1" dirty="0">
                <a:solidFill>
                  <a:srgbClr val="FF3300"/>
                </a:solidFill>
                <a:latin typeface="Times New Roman" pitchFamily="18" charset="0"/>
                <a:cs typeface="Arial" charset="0"/>
              </a:rPr>
              <a:t>Must do something to avoid</a:t>
            </a:r>
          </a:p>
          <a:p>
            <a:pPr marL="342900" indent="-342900">
              <a:spcBef>
                <a:spcPct val="20000"/>
              </a:spcBef>
            </a:pPr>
            <a:r>
              <a:rPr lang="en-US" sz="3200" b="1" dirty="0">
                <a:solidFill>
                  <a:srgbClr val="FF3300"/>
                </a:solidFill>
                <a:latin typeface="Times New Roman" pitchFamily="18" charset="0"/>
                <a:cs typeface="Arial" charset="0"/>
              </a:rPr>
              <a:t>	invalid state (when </a:t>
            </a:r>
            <a:r>
              <a:rPr lang="en-US" sz="3200" b="1" i="1" dirty="0">
                <a:solidFill>
                  <a:srgbClr val="FF3300"/>
                </a:solidFill>
                <a:latin typeface="Times New Roman" pitchFamily="18" charset="0"/>
                <a:cs typeface="Arial" charset="0"/>
              </a:rPr>
              <a:t>S</a:t>
            </a:r>
            <a:r>
              <a:rPr lang="en-US" sz="3200" b="1" dirty="0">
                <a:solidFill>
                  <a:srgbClr val="FF3300"/>
                </a:solidFill>
                <a:latin typeface="Times New Roman" pitchFamily="18" charset="0"/>
                <a:cs typeface="Arial" charset="0"/>
              </a:rPr>
              <a:t> = </a:t>
            </a:r>
            <a:r>
              <a:rPr lang="en-US" sz="3200" b="1" i="1" dirty="0">
                <a:solidFill>
                  <a:srgbClr val="FF3300"/>
                </a:solidFill>
                <a:latin typeface="Times New Roman" pitchFamily="18" charset="0"/>
                <a:cs typeface="Arial" charset="0"/>
              </a:rPr>
              <a:t>R</a:t>
            </a:r>
            <a:r>
              <a:rPr lang="en-US" sz="3200" b="1" dirty="0">
                <a:solidFill>
                  <a:srgbClr val="FF3300"/>
                </a:solidFill>
                <a:latin typeface="Times New Roman" pitchFamily="18" charset="0"/>
                <a:cs typeface="Arial" charset="0"/>
              </a:rPr>
              <a:t> = 1)</a:t>
            </a:r>
          </a:p>
          <a:p>
            <a:pPr marL="342900" indent="-342900">
              <a:spcBef>
                <a:spcPct val="20000"/>
              </a:spcBef>
            </a:pPr>
            <a:endParaRPr lang="en-US" sz="2400" b="1" i="1" baseline="-25000" dirty="0">
              <a:solidFill>
                <a:srgbClr val="FF3300"/>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SR Latch Symbol</a:t>
            </a:r>
          </a:p>
        </p:txBody>
      </p:sp>
    </p:spTree>
    <p:extLst>
      <p:ext uri="{BB962C8B-B14F-4D97-AF65-F5344CB8AC3E}">
        <p14:creationId xmlns:p14="http://schemas.microsoft.com/office/powerpoint/2010/main" val="33835523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00918576"/>
              </p:ext>
            </p:extLst>
          </p:nvPr>
        </p:nvGraphicFramePr>
        <p:xfrm>
          <a:off x="6422505" y="2819400"/>
          <a:ext cx="2752725" cy="2841625"/>
        </p:xfrm>
        <a:graphic>
          <a:graphicData uri="http://schemas.openxmlformats.org/presentationml/2006/ole">
            <mc:AlternateContent xmlns:mc="http://schemas.openxmlformats.org/markup-compatibility/2006">
              <mc:Choice xmlns:v="urn:schemas-microsoft-com:vml" Requires="v">
                <p:oleObj spid="_x0000_s135239" name="VISIO" r:id="rId8" imgW="885960" imgH="913680" progId="Visio.Drawing.6">
                  <p:embed/>
                </p:oleObj>
              </mc:Choice>
              <mc:Fallback>
                <p:oleObj name="VISIO" r:id="rId8" imgW="885960" imgH="913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2505" y="2819400"/>
                        <a:ext cx="2752725" cy="2841625"/>
                      </a:xfrm>
                      <a:prstGeom prst="rect">
                        <a:avLst/>
                      </a:prstGeom>
                    </p:spPr>
                  </p:pic>
                </p:oleObj>
              </mc:Fallback>
            </mc:AlternateContent>
          </a:graphicData>
        </a:graphic>
      </p:graphicFrame>
      <p:sp>
        <p:nvSpPr>
          <p:cNvPr id="9594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9494" name="Rectangle 6"/>
          <p:cNvSpPr>
            <a:spLocks noChangeArrowheads="1"/>
          </p:cNvSpPr>
          <p:nvPr>
            <p:custDataLst>
              <p:tags r:id="rId4"/>
            </p:custDataLst>
          </p:nvPr>
        </p:nvSpPr>
        <p:spPr bwMode="auto">
          <a:xfrm>
            <a:off x="914400" y="1219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742950" lvl="1" indent="-285750">
              <a:spcBef>
                <a:spcPct val="20000"/>
              </a:spcBef>
              <a:buFontTx/>
              <a:buChar char="–"/>
            </a:pPr>
            <a:r>
              <a:rPr lang="en-US" sz="2600" b="1" i="1" dirty="0">
                <a:latin typeface="Times New Roman" pitchFamily="18" charset="0"/>
                <a:cs typeface="Arial" charset="0"/>
              </a:rPr>
              <a:t>CLK</a:t>
            </a:r>
            <a:r>
              <a:rPr lang="en-US" sz="2600" b="1" dirty="0">
                <a:latin typeface="Times New Roman" pitchFamily="18" charset="0"/>
                <a:cs typeface="Arial" charset="0"/>
              </a:rPr>
              <a:t>:</a:t>
            </a:r>
            <a:r>
              <a:rPr lang="en-US" sz="2600" dirty="0">
                <a:latin typeface="Times New Roman" pitchFamily="18" charset="0"/>
                <a:cs typeface="Arial" charset="0"/>
              </a:rPr>
              <a:t> controls </a:t>
            </a:r>
            <a:r>
              <a:rPr lang="en-US" sz="2600" i="1" dirty="0">
                <a:latin typeface="Times New Roman" pitchFamily="18" charset="0"/>
                <a:cs typeface="Arial" charset="0"/>
              </a:rPr>
              <a:t>when</a:t>
            </a:r>
            <a:r>
              <a:rPr lang="en-US" sz="2600" dirty="0">
                <a:latin typeface="Times New Roman" pitchFamily="18" charset="0"/>
                <a:cs typeface="Arial" charset="0"/>
              </a:rPr>
              <a:t> the output changes</a:t>
            </a:r>
          </a:p>
          <a:p>
            <a:pPr marL="742950" lvl="1" indent="-285750">
              <a:spcBef>
                <a:spcPct val="20000"/>
              </a:spcBef>
              <a:buFontTx/>
              <a:buChar char="–"/>
            </a:pPr>
            <a:r>
              <a:rPr lang="en-US" sz="2600" b="1" i="1" dirty="0">
                <a:latin typeface="Times New Roman" pitchFamily="18" charset="0"/>
                <a:cs typeface="Arial" charset="0"/>
              </a:rPr>
              <a:t>D</a:t>
            </a:r>
            <a:r>
              <a:rPr lang="en-US" sz="2600" dirty="0">
                <a:latin typeface="Times New Roman" pitchFamily="18" charset="0"/>
                <a:cs typeface="Arial" charset="0"/>
              </a:rPr>
              <a:t> (the data input): controls </a:t>
            </a:r>
            <a:r>
              <a:rPr lang="en-US" sz="2600" i="1" dirty="0">
                <a:latin typeface="Times New Roman" pitchFamily="18" charset="0"/>
                <a:cs typeface="Arial" charset="0"/>
              </a:rPr>
              <a:t>what</a:t>
            </a:r>
            <a:r>
              <a:rPr lang="en-US" sz="2600" dirty="0">
                <a:latin typeface="Times New Roman" pitchFamily="18" charset="0"/>
                <a:cs typeface="Arial" charset="0"/>
              </a:rPr>
              <a:t> the output changes to</a:t>
            </a:r>
          </a:p>
          <a:p>
            <a:pPr marL="342900" indent="-342900">
              <a:spcBef>
                <a:spcPct val="20000"/>
              </a:spcBef>
              <a:buFontTx/>
              <a:buChar char="•"/>
            </a:pPr>
            <a:r>
              <a:rPr lang="en-US" sz="3200" dirty="0">
                <a:latin typeface="Times New Roman" pitchFamily="18" charset="0"/>
                <a:cs typeface="Arial" charset="0"/>
              </a:rPr>
              <a:t>Function</a:t>
            </a: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1</a:t>
            </a:r>
            <a:r>
              <a:rPr lang="en-US" sz="2600" dirty="0">
                <a:latin typeface="Times New Roman" pitchFamily="18" charset="0"/>
                <a:cs typeface="Arial" charset="0"/>
              </a:rPr>
              <a:t>, </a:t>
            </a:r>
          </a:p>
          <a:p>
            <a:pPr lvl="1">
              <a:spcBef>
                <a:spcPct val="20000"/>
              </a:spcBef>
            </a:pPr>
            <a:r>
              <a:rPr lang="en-US" sz="2600" i="1" dirty="0">
                <a:latin typeface="Times New Roman" pitchFamily="18" charset="0"/>
                <a:cs typeface="Arial" charset="0"/>
              </a:rPr>
              <a:t>   D</a:t>
            </a:r>
            <a:r>
              <a:rPr lang="en-US" sz="2600" dirty="0">
                <a:latin typeface="Times New Roman" pitchFamily="18" charset="0"/>
                <a:cs typeface="Arial" charset="0"/>
              </a:rPr>
              <a:t> passes through to </a:t>
            </a:r>
            <a:r>
              <a:rPr lang="en-US" sz="2600" i="1" dirty="0">
                <a:latin typeface="Times New Roman" pitchFamily="18" charset="0"/>
                <a:cs typeface="Arial" charset="0"/>
              </a:rPr>
              <a:t>Q </a:t>
            </a:r>
            <a:r>
              <a:rPr lang="en-US" sz="2600" dirty="0">
                <a:latin typeface="Times New Roman" pitchFamily="18" charset="0"/>
                <a:cs typeface="Arial" charset="0"/>
              </a:rPr>
              <a:t>(</a:t>
            </a:r>
            <a:r>
              <a:rPr lang="en-US" sz="2600" i="1" dirty="0">
                <a:latin typeface="Times New Roman" pitchFamily="18" charset="0"/>
                <a:cs typeface="Arial" charset="0"/>
              </a:rPr>
              <a:t>transparent</a:t>
            </a:r>
            <a:r>
              <a:rPr lang="en-US" sz="2600" dirty="0">
                <a:latin typeface="Times New Roman" pitchFamily="18" charset="0"/>
                <a:cs typeface="Arial" charset="0"/>
              </a:rPr>
              <a:t>)</a:t>
            </a:r>
            <a:endParaRPr lang="en-US" sz="2600" i="1"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0</a:t>
            </a:r>
            <a:r>
              <a:rPr lang="en-US" sz="2600" dirty="0">
                <a:latin typeface="Times New Roman" pitchFamily="18" charset="0"/>
                <a:cs typeface="Arial" charset="0"/>
              </a:rPr>
              <a:t>, </a:t>
            </a:r>
          </a:p>
          <a:p>
            <a:pPr lvl="1">
              <a:spcBef>
                <a:spcPct val="20000"/>
              </a:spcBef>
            </a:pPr>
            <a:r>
              <a:rPr lang="en-US" sz="2600" i="1" dirty="0">
                <a:latin typeface="Times New Roman" pitchFamily="18" charset="0"/>
                <a:cs typeface="Arial" charset="0"/>
              </a:rPr>
              <a:t>   Q</a:t>
            </a:r>
            <a:r>
              <a:rPr lang="en-US" sz="2600" dirty="0">
                <a:latin typeface="Times New Roman" pitchFamily="18" charset="0"/>
                <a:cs typeface="Arial" charset="0"/>
              </a:rPr>
              <a:t> holds its previous value (</a:t>
            </a:r>
            <a:r>
              <a:rPr lang="en-US" sz="2600" i="1" dirty="0">
                <a:latin typeface="Times New Roman" pitchFamily="18" charset="0"/>
                <a:cs typeface="Arial" charset="0"/>
              </a:rPr>
              <a:t>opaque</a:t>
            </a:r>
            <a:r>
              <a:rPr lang="en-US" sz="2600" dirty="0">
                <a:latin typeface="Times New Roman" pitchFamily="18" charset="0"/>
                <a:cs typeface="Arial" charset="0"/>
              </a:rPr>
              <a:t>)</a:t>
            </a:r>
            <a:endParaRPr lang="en-US" sz="2600" i="1" baseline="-250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Avoids invalid case when </a:t>
            </a:r>
          </a:p>
          <a:p>
            <a:pPr>
              <a:spcBef>
                <a:spcPct val="20000"/>
              </a:spcBef>
            </a:pPr>
            <a:r>
              <a:rPr lang="en-US" sz="3200" i="1" dirty="0">
                <a:latin typeface="Times New Roman" pitchFamily="18" charset="0"/>
                <a:cs typeface="Arial" charset="0"/>
              </a:rPr>
              <a:t>   Q </a:t>
            </a:r>
            <a:r>
              <a:rPr lang="en-US" sz="3200" dirty="0">
                <a:latin typeface="Times New Roman" pitchFamily="18" charset="0"/>
                <a:cs typeface="Arial" charset="0"/>
              </a:rPr>
              <a:t>≠ NOT </a:t>
            </a:r>
            <a:r>
              <a:rPr lang="en-US" sz="3200" i="1" dirty="0">
                <a:latin typeface="Times New Roman" pitchFamily="18" charset="0"/>
                <a:cs typeface="Arial" charset="0"/>
              </a:rPr>
              <a:t>Q</a:t>
            </a:r>
          </a:p>
        </p:txBody>
      </p:sp>
      <p:sp>
        <p:nvSpPr>
          <p:cNvPr id="959495" name="Line 7"/>
          <p:cNvSpPr>
            <a:spLocks noChangeShapeType="1"/>
          </p:cNvSpPr>
          <p:nvPr>
            <p:custDataLst>
              <p:tags r:id="rId5"/>
            </p:custDataLst>
          </p:nvPr>
        </p:nvSpPr>
        <p:spPr bwMode="auto">
          <a:xfrm>
            <a:off x="3048000" y="5943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 Latch</a:t>
            </a:r>
          </a:p>
        </p:txBody>
      </p:sp>
    </p:spTree>
    <p:extLst>
      <p:ext uri="{BB962C8B-B14F-4D97-AF65-F5344CB8AC3E}">
        <p14:creationId xmlns:p14="http://schemas.microsoft.com/office/powerpoint/2010/main" val="5275685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1896262232"/>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137425"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3830248347"/>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137426"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2485672352"/>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137427"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 Latch Internal Circuit</a:t>
            </a:r>
          </a:p>
        </p:txBody>
      </p:sp>
    </p:spTree>
    <p:extLst>
      <p:ext uri="{BB962C8B-B14F-4D97-AF65-F5344CB8AC3E}">
        <p14:creationId xmlns:p14="http://schemas.microsoft.com/office/powerpoint/2010/main" val="21405844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2595315146"/>
              </p:ext>
            </p:extLst>
          </p:nvPr>
        </p:nvGraphicFramePr>
        <p:xfrm>
          <a:off x="1143000" y="1295400"/>
          <a:ext cx="4953000" cy="1693863"/>
        </p:xfrm>
        <a:graphic>
          <a:graphicData uri="http://schemas.openxmlformats.org/presentationml/2006/ole">
            <mc:AlternateContent xmlns:mc="http://schemas.openxmlformats.org/markup-compatibility/2006">
              <mc:Choice xmlns:v="urn:schemas-microsoft-com:vml" Requires="v">
                <p:oleObj spid="_x0000_s201931" name="VISIO" r:id="rId8" imgW="1836720" imgH="657360" progId="Visio.Drawing.6">
                  <p:embed/>
                </p:oleObj>
              </mc:Choice>
              <mc:Fallback>
                <p:oleObj name="VISIO" r:id="rId8" imgW="1836720" imgH="657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295400"/>
                        <a:ext cx="49530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699947184"/>
              </p:ext>
            </p:extLst>
          </p:nvPr>
        </p:nvGraphicFramePr>
        <p:xfrm>
          <a:off x="6553200" y="1295400"/>
          <a:ext cx="1677987" cy="1966913"/>
        </p:xfrm>
        <a:graphic>
          <a:graphicData uri="http://schemas.openxmlformats.org/presentationml/2006/ole">
            <mc:AlternateContent xmlns:mc="http://schemas.openxmlformats.org/markup-compatibility/2006">
              <mc:Choice xmlns:v="urn:schemas-microsoft-com:vml" Requires="v">
                <p:oleObj spid="_x0000_s201932" name="VISIO" r:id="rId10" imgW="491760" imgH="603000" progId="Visio.Drawing.6">
                  <p:embed/>
                </p:oleObj>
              </mc:Choice>
              <mc:Fallback>
                <p:oleObj name="VISIO" r:id="rId10" imgW="491760" imgH="6030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3200" y="1295400"/>
                        <a:ext cx="1677987" cy="1966913"/>
                      </a:xfrm>
                      <a:prstGeom prst="rect">
                        <a:avLst/>
                      </a:prstGeom>
                    </p:spPr>
                  </p:pic>
                </p:oleObj>
              </mc:Fallback>
            </mc:AlternateContent>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3326242997"/>
              </p:ext>
            </p:extLst>
          </p:nvPr>
        </p:nvGraphicFramePr>
        <p:xfrm>
          <a:off x="1562100" y="3505200"/>
          <a:ext cx="6019800" cy="1979613"/>
        </p:xfrm>
        <a:graphic>
          <a:graphicData uri="http://schemas.openxmlformats.org/presentationml/2006/ole">
            <mc:AlternateContent xmlns:mc="http://schemas.openxmlformats.org/markup-compatibility/2006">
              <mc:Choice xmlns:v="urn:schemas-microsoft-com:vml" Requires="v">
                <p:oleObj spid="_x0000_s201933" name="VISIO" r:id="rId12" imgW="1857240" imgH="637920" progId="Visio.Drawing.6">
                  <p:embed/>
                </p:oleObj>
              </mc:Choice>
              <mc:Fallback>
                <p:oleObj name="VISIO" r:id="rId12" imgW="1857240" imgH="6379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2100" y="3505200"/>
                        <a:ext cx="6019800" cy="1979613"/>
                      </a:xfrm>
                      <a:prstGeom prst="rect">
                        <a:avLst/>
                      </a:prstGeom>
                    </p:spPr>
                  </p:pic>
                </p:oleObj>
              </mc:Fallback>
            </mc:AlternateContent>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 Latch Internal Circuit</a:t>
            </a:r>
          </a:p>
        </p:txBody>
      </p:sp>
    </p:spTree>
    <p:extLst>
      <p:ext uri="{BB962C8B-B14F-4D97-AF65-F5344CB8AC3E}">
        <p14:creationId xmlns:p14="http://schemas.microsoft.com/office/powerpoint/2010/main" val="38443126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2"/>
            </p:custDataLst>
            <p:extLst>
              <p:ext uri="{D42A27DB-BD31-4B8C-83A1-F6EECF244321}">
                <p14:modId xmlns:p14="http://schemas.microsoft.com/office/powerpoint/2010/main" val="3805268392"/>
              </p:ext>
            </p:extLst>
          </p:nvPr>
        </p:nvGraphicFramePr>
        <p:xfrm>
          <a:off x="6280150" y="1108197"/>
          <a:ext cx="2863850" cy="2719388"/>
        </p:xfrm>
        <a:graphic>
          <a:graphicData uri="http://schemas.openxmlformats.org/presentationml/2006/ole">
            <mc:AlternateContent xmlns:mc="http://schemas.openxmlformats.org/markup-compatibility/2006">
              <mc:Choice xmlns:v="urn:schemas-microsoft-com:vml" Requires="v">
                <p:oleObj spid="_x0000_s138311" name="VISIO" r:id="rId7" imgW="963360" imgH="914400" progId="Visio.Drawing.6">
                  <p:embed/>
                </p:oleObj>
              </mc:Choice>
              <mc:Fallback>
                <p:oleObj name="VISIO" r:id="rId7" imgW="963360" imgH="914400" progId="Visio.Drawing.6">
                  <p:embed/>
                  <p:pic>
                    <p:nvPicPr>
                      <p:cNvPr id="0" name=""/>
                      <p:cNvPicPr>
                        <a:picLocks noChangeAspect="1" noChangeArrowheads="1"/>
                      </p:cNvPicPr>
                      <p:nvPr/>
                    </p:nvPicPr>
                    <p:blipFill>
                      <a:blip r:embed="rId8"/>
                      <a:srcRect/>
                      <a:stretch>
                        <a:fillRect/>
                      </a:stretch>
                    </p:blipFill>
                    <p:spPr bwMode="auto">
                      <a:xfrm>
                        <a:off x="6280150" y="1108197"/>
                        <a:ext cx="2863850" cy="2719388"/>
                      </a:xfrm>
                      <a:prstGeom prst="rect">
                        <a:avLst/>
                      </a:prstGeom>
                    </p:spPr>
                  </p:pic>
                </p:oleObj>
              </mc:Fallback>
            </mc:AlternateContent>
          </a:graphicData>
        </a:graphic>
      </p:graphicFrame>
      <p:sp>
        <p:nvSpPr>
          <p:cNvPr id="9615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1" name="Rectangle 5"/>
          <p:cNvSpPr>
            <a:spLocks noChangeArrowheads="1"/>
          </p:cNvSpPr>
          <p:nvPr>
            <p:custDataLst>
              <p:tags r:id="rId4"/>
            </p:custDataLst>
          </p:nvPr>
        </p:nvSpPr>
        <p:spPr bwMode="auto">
          <a:xfrm>
            <a:off x="914400" y="1143000"/>
            <a:ext cx="5638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500" dirty="0">
                <a:latin typeface="Times New Roman" pitchFamily="18" charset="0"/>
                <a:cs typeface="Arial" charset="0"/>
              </a:rPr>
              <a:t>Samples </a:t>
            </a:r>
            <a:r>
              <a:rPr lang="en-US" sz="2500" i="1" dirty="0">
                <a:latin typeface="Times New Roman" pitchFamily="18" charset="0"/>
                <a:cs typeface="Arial" charset="0"/>
              </a:rPr>
              <a:t>D</a:t>
            </a:r>
            <a:r>
              <a:rPr lang="en-US" sz="2500" dirty="0">
                <a:latin typeface="Times New Roman" pitchFamily="18" charset="0"/>
                <a:cs typeface="Arial" charset="0"/>
              </a:rPr>
              <a:t> on rising edge of </a:t>
            </a:r>
            <a:r>
              <a:rPr lang="en-US" sz="2500" i="1" dirty="0">
                <a:latin typeface="Times New Roman" pitchFamily="18" charset="0"/>
                <a:cs typeface="Arial" charset="0"/>
              </a:rPr>
              <a:t>CLK</a:t>
            </a:r>
          </a:p>
          <a:p>
            <a:pPr marL="1143000" lvl="2" indent="-228600">
              <a:spcBef>
                <a:spcPct val="20000"/>
              </a:spcBef>
              <a:buFontTx/>
              <a:buChar char="•"/>
            </a:pPr>
            <a:r>
              <a:rPr lang="en-US" sz="2500" dirty="0">
                <a:latin typeface="Times New Roman" pitchFamily="18" charset="0"/>
                <a:cs typeface="Arial" charset="0"/>
              </a:rPr>
              <a:t>When </a:t>
            </a:r>
            <a:r>
              <a:rPr lang="en-US" sz="2500" i="1" dirty="0">
                <a:latin typeface="Times New Roman" pitchFamily="18" charset="0"/>
                <a:cs typeface="Arial" charset="0"/>
              </a:rPr>
              <a:t>CLK</a:t>
            </a:r>
            <a:r>
              <a:rPr lang="en-US" sz="2500" dirty="0">
                <a:latin typeface="Times New Roman" pitchFamily="18" charset="0"/>
                <a:cs typeface="Arial" charset="0"/>
              </a:rPr>
              <a:t> rises from 0 to 1, </a:t>
            </a:r>
            <a:r>
              <a:rPr lang="en-US" sz="2500" i="1" dirty="0">
                <a:latin typeface="Times New Roman" pitchFamily="18" charset="0"/>
                <a:cs typeface="Arial" charset="0"/>
              </a:rPr>
              <a:t>D</a:t>
            </a:r>
            <a:r>
              <a:rPr lang="en-US" sz="2500" dirty="0">
                <a:latin typeface="Times New Roman" pitchFamily="18" charset="0"/>
                <a:cs typeface="Arial" charset="0"/>
              </a:rPr>
              <a:t> passes through to </a:t>
            </a:r>
            <a:r>
              <a:rPr lang="en-US" sz="2500" i="1" dirty="0">
                <a:latin typeface="Times New Roman" pitchFamily="18" charset="0"/>
                <a:cs typeface="Arial" charset="0"/>
              </a:rPr>
              <a:t>Q</a:t>
            </a:r>
          </a:p>
          <a:p>
            <a:pPr marL="1143000" lvl="2" indent="-228600">
              <a:spcBef>
                <a:spcPct val="20000"/>
              </a:spcBef>
              <a:buFontTx/>
              <a:buChar char="•"/>
            </a:pPr>
            <a:r>
              <a:rPr lang="en-US" sz="2500" dirty="0">
                <a:latin typeface="Times New Roman" pitchFamily="18" charset="0"/>
                <a:cs typeface="Arial" charset="0"/>
              </a:rPr>
              <a:t>Otherwise, </a:t>
            </a:r>
            <a:r>
              <a:rPr lang="en-US" sz="2500" i="1" dirty="0">
                <a:latin typeface="Times New Roman" pitchFamily="18" charset="0"/>
                <a:cs typeface="Arial" charset="0"/>
              </a:rPr>
              <a:t>Q</a:t>
            </a:r>
            <a:r>
              <a:rPr lang="en-US" sz="2500" dirty="0">
                <a:latin typeface="Times New Roman" pitchFamily="18" charset="0"/>
                <a:cs typeface="Arial" charset="0"/>
              </a:rPr>
              <a:t> holds its previous value</a:t>
            </a:r>
          </a:p>
          <a:p>
            <a:pPr marL="742950" lvl="1" indent="-285750">
              <a:spcBef>
                <a:spcPct val="20000"/>
              </a:spcBef>
              <a:buFontTx/>
              <a:buChar char="–"/>
            </a:pPr>
            <a:r>
              <a:rPr lang="en-US" sz="2500" i="1" dirty="0">
                <a:latin typeface="Times New Roman" pitchFamily="18" charset="0"/>
                <a:cs typeface="Arial" charset="0"/>
              </a:rPr>
              <a:t>Q </a:t>
            </a:r>
            <a:r>
              <a:rPr lang="en-US" sz="2500" dirty="0">
                <a:latin typeface="Times New Roman" pitchFamily="18" charset="0"/>
                <a:cs typeface="Arial" charset="0"/>
              </a:rPr>
              <a:t>changes only on rising edge of </a:t>
            </a:r>
            <a:r>
              <a:rPr lang="en-US" sz="2500" i="1" dirty="0">
                <a:latin typeface="Times New Roman" pitchFamily="18" charset="0"/>
                <a:cs typeface="Arial" charset="0"/>
              </a:rPr>
              <a:t>CLK</a:t>
            </a:r>
          </a:p>
          <a:p>
            <a:pPr marL="342900" indent="-342900">
              <a:spcBef>
                <a:spcPct val="20000"/>
              </a:spcBef>
              <a:buFontTx/>
              <a:buChar char="•"/>
            </a:pPr>
            <a:r>
              <a:rPr lang="en-US" sz="3200" dirty="0">
                <a:latin typeface="Times New Roman" pitchFamily="18" charset="0"/>
                <a:cs typeface="Arial" charset="0"/>
              </a:rPr>
              <a:t>Called </a:t>
            </a:r>
            <a:r>
              <a:rPr lang="en-US" sz="3200" i="1" dirty="0">
                <a:latin typeface="Times New Roman" pitchFamily="18" charset="0"/>
                <a:cs typeface="Arial" charset="0"/>
              </a:rPr>
              <a:t>edge-triggered</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Activated on the clock edge</a:t>
            </a:r>
          </a:p>
          <a:p>
            <a:pPr marL="342900" indent="-342900">
              <a:spcBef>
                <a:spcPct val="20000"/>
              </a:spcBef>
            </a:pPr>
            <a:endParaRPr lang="en-US" sz="24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 Flip-Flop</a:t>
            </a:r>
          </a:p>
        </p:txBody>
      </p:sp>
    </p:spTree>
    <p:extLst>
      <p:ext uri="{BB962C8B-B14F-4D97-AF65-F5344CB8AC3E}">
        <p14:creationId xmlns:p14="http://schemas.microsoft.com/office/powerpoint/2010/main" val="1720931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64" name="Object 4"/>
          <p:cNvGraphicFramePr>
            <a:graphicFrameLocks noGrp="1" noChangeAspect="1"/>
          </p:cNvGraphicFramePr>
          <p:nvPr>
            <p:ph sz="quarter" idx="4294967295"/>
            <p:custDataLst>
              <p:tags r:id="rId2"/>
            </p:custDataLst>
            <p:extLst>
              <p:ext uri="{D42A27DB-BD31-4B8C-83A1-F6EECF244321}">
                <p14:modId xmlns:p14="http://schemas.microsoft.com/office/powerpoint/2010/main" val="3825062401"/>
              </p:ext>
            </p:extLst>
          </p:nvPr>
        </p:nvGraphicFramePr>
        <p:xfrm>
          <a:off x="4572000" y="1828800"/>
          <a:ext cx="3505200" cy="2717800"/>
        </p:xfrm>
        <a:graphic>
          <a:graphicData uri="http://schemas.openxmlformats.org/presentationml/2006/ole">
            <mc:AlternateContent xmlns:mc="http://schemas.openxmlformats.org/markup-compatibility/2006">
              <mc:Choice xmlns:v="urn:schemas-microsoft-com:vml" Requires="v">
                <p:oleObj spid="_x0000_s139335" name="VISIO" r:id="rId8" imgW="1400040" imgH="1085760" progId="Visio.Drawing.6">
                  <p:embed/>
                </p:oleObj>
              </mc:Choice>
              <mc:Fallback>
                <p:oleObj name="VISIO" r:id="rId8" imgW="1400040" imgH="10857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828800"/>
                        <a:ext cx="35052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5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9" name="Rectangle 9"/>
          <p:cNvSpPr>
            <a:spLocks noChangeArrowheads="1"/>
          </p:cNvSpPr>
          <p:nvPr>
            <p:custDataLst>
              <p:tags r:id="rId4"/>
            </p:custDataLst>
          </p:nvPr>
        </p:nvSpPr>
        <p:spPr bwMode="auto">
          <a:xfrm>
            <a:off x="964223"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Two back-to-back latches (L1 and L2) controlled by complementary clocks</a:t>
            </a: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0</a:t>
            </a:r>
          </a:p>
          <a:p>
            <a:pPr marL="742950" lvl="1" indent="-285750">
              <a:spcBef>
                <a:spcPct val="20000"/>
              </a:spcBef>
              <a:buFontTx/>
              <a:buChar char="–"/>
            </a:pPr>
            <a:r>
              <a:rPr lang="en-US" sz="2000" dirty="0">
                <a:latin typeface="Times New Roman" pitchFamily="18" charset="0"/>
                <a:cs typeface="Arial" charset="0"/>
              </a:rPr>
              <a:t>L1 is transparent</a:t>
            </a:r>
          </a:p>
          <a:p>
            <a:pPr marL="742950" lvl="1" indent="-285750">
              <a:spcBef>
                <a:spcPct val="20000"/>
              </a:spcBef>
              <a:buFontTx/>
              <a:buChar char="–"/>
            </a:pPr>
            <a:r>
              <a:rPr lang="en-US" sz="2000" dirty="0">
                <a:latin typeface="Times New Roman" pitchFamily="18" charset="0"/>
                <a:cs typeface="Arial" charset="0"/>
              </a:rPr>
              <a:t>L2 is opaque</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N1</a:t>
            </a:r>
            <a:endParaRPr lang="en-US" sz="2000" i="1"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1</a:t>
            </a:r>
          </a:p>
          <a:p>
            <a:pPr marL="742950" lvl="1" indent="-285750">
              <a:spcBef>
                <a:spcPct val="20000"/>
              </a:spcBef>
              <a:buFontTx/>
              <a:buChar char="–"/>
            </a:pPr>
            <a:r>
              <a:rPr lang="en-US" sz="2000" dirty="0">
                <a:latin typeface="Times New Roman" pitchFamily="18" charset="0"/>
                <a:cs typeface="Arial" charset="0"/>
              </a:rPr>
              <a:t>L2 is transparent</a:t>
            </a:r>
          </a:p>
          <a:p>
            <a:pPr marL="742950" lvl="1" indent="-285750">
              <a:spcBef>
                <a:spcPct val="20000"/>
              </a:spcBef>
              <a:buFontTx/>
              <a:buChar char="–"/>
            </a:pPr>
            <a:r>
              <a:rPr lang="en-US" sz="2000" dirty="0">
                <a:latin typeface="Times New Roman" pitchFamily="18" charset="0"/>
                <a:cs typeface="Arial" charset="0"/>
              </a:rPr>
              <a:t>L1 is opaque</a:t>
            </a:r>
          </a:p>
          <a:p>
            <a:pPr marL="742950" lvl="1" indent="-285750">
              <a:spcBef>
                <a:spcPct val="20000"/>
              </a:spcBef>
              <a:buFontTx/>
              <a:buChar char="–"/>
            </a:pPr>
            <a:r>
              <a:rPr lang="en-US" sz="2000" dirty="0">
                <a:latin typeface="Times New Roman" pitchFamily="18" charset="0"/>
                <a:cs typeface="Arial" charset="0"/>
              </a:rPr>
              <a:t>N1 passes through to </a:t>
            </a:r>
            <a:r>
              <a:rPr lang="en-US" sz="2000" i="1" dirty="0">
                <a:latin typeface="Times New Roman" pitchFamily="18" charset="0"/>
                <a:cs typeface="Arial" charset="0"/>
              </a:rPr>
              <a:t>Q</a:t>
            </a:r>
          </a:p>
          <a:p>
            <a:pPr marL="342900" indent="-342900">
              <a:spcBef>
                <a:spcPct val="20000"/>
              </a:spcBef>
              <a:buFontTx/>
              <a:buChar char="•"/>
            </a:pPr>
            <a:r>
              <a:rPr lang="en-US" sz="2400" dirty="0">
                <a:latin typeface="Times New Roman" pitchFamily="18" charset="0"/>
                <a:cs typeface="Arial" charset="0"/>
              </a:rPr>
              <a:t>Thus, on the edge of the clock (when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rises from 0   1</a:t>
            </a:r>
            <a:r>
              <a:rPr lang="en-US" sz="2400" dirty="0">
                <a:solidFill>
                  <a:schemeClr val="tx2"/>
                </a:solidFill>
                <a:latin typeface="Times New Roman" pitchFamily="18" charset="0"/>
                <a:cs typeface="Arial" charset="0"/>
              </a:rPr>
              <a:t>)</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a:t>
            </a:r>
            <a:r>
              <a:rPr lang="en-US" sz="2000" i="1" dirty="0">
                <a:latin typeface="Times New Roman" pitchFamily="18" charset="0"/>
                <a:cs typeface="Arial" charset="0"/>
              </a:rPr>
              <a:t>Q</a:t>
            </a:r>
          </a:p>
          <a:p>
            <a:pPr marL="342900" indent="-342900">
              <a:spcBef>
                <a:spcPct val="20000"/>
              </a:spcBef>
            </a:pPr>
            <a:endParaRPr lang="en-US" sz="2400" i="1" baseline="-25000" dirty="0">
              <a:latin typeface="Times New Roman" pitchFamily="18" charset="0"/>
              <a:cs typeface="Arial" charset="0"/>
            </a:endParaRPr>
          </a:p>
        </p:txBody>
      </p:sp>
      <p:sp>
        <p:nvSpPr>
          <p:cNvPr id="962571" name="Line 11"/>
          <p:cNvSpPr>
            <a:spLocks noChangeShapeType="1"/>
          </p:cNvSpPr>
          <p:nvPr>
            <p:custDataLst>
              <p:tags r:id="rId5"/>
            </p:custDataLst>
          </p:nvPr>
        </p:nvSpPr>
        <p:spPr bwMode="auto">
          <a:xfrm>
            <a:off x="7162800" y="4876800"/>
            <a:ext cx="2286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 Flip-Flop Internal Circuit</a:t>
            </a:r>
          </a:p>
        </p:txBody>
      </p:sp>
    </p:spTree>
    <p:extLst>
      <p:ext uri="{BB962C8B-B14F-4D97-AF65-F5344CB8AC3E}">
        <p14:creationId xmlns:p14="http://schemas.microsoft.com/office/powerpoint/2010/main" val="1452530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6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6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6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6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6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56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256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256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256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256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587" name="Object 3"/>
          <p:cNvGraphicFramePr>
            <a:graphicFrameLocks noGrp="1" noChangeAspect="1"/>
          </p:cNvGraphicFramePr>
          <p:nvPr>
            <p:ph sz="half" idx="4294967295"/>
            <p:custDataLst>
              <p:tags r:id="rId2"/>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0501" name="VISIO" r:id="rId7" imgW="491760" imgH="603000" progId="Visio.Drawing.6">
                  <p:embed/>
                </p:oleObj>
              </mc:Choice>
              <mc:Fallback>
                <p:oleObj name="VISIO" r:id="rId7" imgW="491760" imgH="6030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88" name="Object 4"/>
          <p:cNvGraphicFramePr>
            <a:graphicFrameLocks noGrp="1" noChangeAspect="1"/>
          </p:cNvGraphicFramePr>
          <p:nvPr>
            <p:ph sz="quarter" idx="4294967295"/>
            <p:custDataLst>
              <p:tags r:id="rId3"/>
            </p:custDataLst>
            <p:extLst>
              <p:ext uri="{D42A27DB-BD31-4B8C-83A1-F6EECF244321}">
                <p14:modId xmlns:p14="http://schemas.microsoft.com/office/powerpoint/2010/main" val="2276601635"/>
              </p:ext>
            </p:extLst>
          </p:nvPr>
        </p:nvGraphicFramePr>
        <p:xfrm>
          <a:off x="4648200" y="1066800"/>
          <a:ext cx="1404937" cy="1711325"/>
        </p:xfrm>
        <a:graphic>
          <a:graphicData uri="http://schemas.openxmlformats.org/presentationml/2006/ole">
            <mc:AlternateContent xmlns:mc="http://schemas.openxmlformats.org/markup-compatibility/2006">
              <mc:Choice xmlns:v="urn:schemas-microsoft-com:vml" Requires="v">
                <p:oleObj spid="_x0000_s140502" name="VISIO" r:id="rId9" imgW="495000" imgH="603000" progId="Visio.Drawing.6">
                  <p:embed/>
                </p:oleObj>
              </mc:Choice>
              <mc:Fallback>
                <p:oleObj name="VISIO" r:id="rId9" imgW="495000" imgH="60300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1066800"/>
                        <a:ext cx="1404937"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3590" name="Object 6"/>
          <p:cNvGraphicFramePr>
            <a:graphicFrameLocks noGrp="1" noChangeAspect="1"/>
          </p:cNvGraphicFramePr>
          <p:nvPr>
            <p:ph sz="quarter" idx="4294967295"/>
            <p:custDataLst>
              <p:tags r:id="rId4"/>
            </p:custDataLst>
            <p:extLst>
              <p:ext uri="{D42A27DB-BD31-4B8C-83A1-F6EECF244321}">
                <p14:modId xmlns:p14="http://schemas.microsoft.com/office/powerpoint/2010/main" val="4010640862"/>
              </p:ext>
            </p:extLst>
          </p:nvPr>
        </p:nvGraphicFramePr>
        <p:xfrm>
          <a:off x="729824" y="3276600"/>
          <a:ext cx="8261776" cy="2203450"/>
        </p:xfrm>
        <a:graphic>
          <a:graphicData uri="http://schemas.openxmlformats.org/presentationml/2006/ole">
            <mc:AlternateContent xmlns:mc="http://schemas.openxmlformats.org/markup-compatibility/2006">
              <mc:Choice xmlns:v="urn:schemas-microsoft-com:vml" Requires="v">
                <p:oleObj spid="_x0000_s140503" name="VISIO" r:id="rId11" imgW="4835160" imgH="1288800" progId="Visio.Drawing.6">
                  <p:embed/>
                </p:oleObj>
              </mc:Choice>
              <mc:Fallback>
                <p:oleObj name="VISIO" r:id="rId11" imgW="4835160" imgH="12888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824" y="3276600"/>
                        <a:ext cx="8261776" cy="2203450"/>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 Latch vs. D Flip-Flop</a:t>
            </a:r>
          </a:p>
        </p:txBody>
      </p:sp>
    </p:spTree>
    <p:extLst>
      <p:ext uri="{BB962C8B-B14F-4D97-AF65-F5344CB8AC3E}">
        <p14:creationId xmlns:p14="http://schemas.microsoft.com/office/powerpoint/2010/main" val="26942955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quarter" idx="4294967295"/>
            <p:custDataLst>
              <p:tags r:id="rId2"/>
            </p:custDataLst>
            <p:extLst>
              <p:ext uri="{D42A27DB-BD31-4B8C-83A1-F6EECF244321}">
                <p14:modId xmlns:p14="http://schemas.microsoft.com/office/powerpoint/2010/main" val="3861805708"/>
              </p:ext>
            </p:extLst>
          </p:nvPr>
        </p:nvGraphicFramePr>
        <p:xfrm>
          <a:off x="685800" y="3276599"/>
          <a:ext cx="8305800" cy="2220379"/>
        </p:xfrm>
        <a:graphic>
          <a:graphicData uri="http://schemas.openxmlformats.org/presentationml/2006/ole">
            <mc:AlternateContent xmlns:mc="http://schemas.openxmlformats.org/markup-compatibility/2006">
              <mc:Choice xmlns:v="urn:schemas-microsoft-com:vml" Requires="v">
                <p:oleObj spid="_x0000_s141525" name="VISIO" r:id="rId7" imgW="4835160" imgH="1292040" progId="Visio.Drawing.6">
                  <p:embed/>
                </p:oleObj>
              </mc:Choice>
              <mc:Fallback>
                <p:oleObj name="VISIO" r:id="rId7" imgW="4835160" imgH="1292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76599"/>
                        <a:ext cx="8305800" cy="2220379"/>
                      </a:xfrm>
                      <a:prstGeom prst="rect">
                        <a:avLst/>
                      </a:prstGeom>
                    </p:spPr>
                  </p:pic>
                </p:oleObj>
              </mc:Fallback>
            </mc:AlternateContent>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 Latch vs. D Flip-Flop</a:t>
            </a:r>
          </a:p>
        </p:txBody>
      </p:sp>
      <p:graphicFrame>
        <p:nvGraphicFramePr>
          <p:cNvPr id="4" name="Object 3"/>
          <p:cNvGraphicFramePr>
            <a:graphicFrameLocks noChangeAspect="1"/>
          </p:cNvGraphicFramePr>
          <p:nvPr>
            <p:custDataLst>
              <p:tags r:id="rId3"/>
            </p:custDataLst>
            <p:extLst>
              <p:ext uri="{D42A27DB-BD31-4B8C-83A1-F6EECF244321}">
                <p14:modId xmlns:p14="http://schemas.microsoft.com/office/powerpoint/2010/main" val="3386856971"/>
              </p:ext>
            </p:extLst>
          </p:nvPr>
        </p:nvGraphicFramePr>
        <p:xfrm>
          <a:off x="2590800" y="1066800"/>
          <a:ext cx="1366838" cy="1676400"/>
        </p:xfrm>
        <a:graphic>
          <a:graphicData uri="http://schemas.openxmlformats.org/presentationml/2006/ole">
            <mc:AlternateContent xmlns:mc="http://schemas.openxmlformats.org/markup-compatibility/2006">
              <mc:Choice xmlns:v="urn:schemas-microsoft-com:vml" Requires="v">
                <p:oleObj spid="_x0000_s141526" name="VISIO" r:id="rId9" imgW="491547" imgH="602985" progId="Visio.Drawing.6">
                  <p:embed/>
                </p:oleObj>
              </mc:Choice>
              <mc:Fallback>
                <p:oleObj name="VISIO" r:id="rId9" imgW="491547" imgH="602985" progId="Visio.Drawing.6">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066800"/>
                        <a:ext cx="136683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custDataLst>
              <p:tags r:id="rId4"/>
            </p:custDataLst>
            <p:extLst>
              <p:ext uri="{D42A27DB-BD31-4B8C-83A1-F6EECF244321}">
                <p14:modId xmlns:p14="http://schemas.microsoft.com/office/powerpoint/2010/main" val="2276601635"/>
              </p:ext>
            </p:extLst>
          </p:nvPr>
        </p:nvGraphicFramePr>
        <p:xfrm>
          <a:off x="4648200" y="1066800"/>
          <a:ext cx="1404938" cy="1711325"/>
        </p:xfrm>
        <a:graphic>
          <a:graphicData uri="http://schemas.openxmlformats.org/presentationml/2006/ole">
            <mc:AlternateContent xmlns:mc="http://schemas.openxmlformats.org/markup-compatibility/2006">
              <mc:Choice xmlns:v="urn:schemas-microsoft-com:vml" Requires="v">
                <p:oleObj spid="_x0000_s141527" name="VISIO" r:id="rId11" imgW="494600" imgH="602985" progId="Visio.Drawing.6">
                  <p:embed/>
                </p:oleObj>
              </mc:Choice>
              <mc:Fallback>
                <p:oleObj name="VISIO" r:id="rId11" imgW="494600" imgH="602985" progId="Visio.Drawing.6">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8200" y="1066800"/>
                        <a:ext cx="1404938"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31879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Chapter 3 :: Topics</a:t>
            </a:r>
          </a:p>
        </p:txBody>
      </p:sp>
      <p:sp>
        <p:nvSpPr>
          <p:cNvPr id="8" name="Rectangle 3"/>
          <p:cNvSpPr txBox="1">
            <a:spLocks noChangeArrowheads="1"/>
          </p:cNvSpPr>
          <p:nvPr>
            <p:custDataLst>
              <p:tags r:id="rId1"/>
            </p:custDataLst>
          </p:nvPr>
        </p:nvSpPr>
        <p:spPr>
          <a:xfrm>
            <a:off x="914400" y="1219200"/>
            <a:ext cx="5638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Introduction</a:t>
            </a:r>
          </a:p>
          <a:p>
            <a:r>
              <a:rPr lang="en-US" b="1" dirty="0"/>
              <a:t>Latches and Flip-Flops</a:t>
            </a:r>
          </a:p>
          <a:p>
            <a:r>
              <a:rPr lang="en-US" b="1"/>
              <a:t>Synchronous Logic Design</a:t>
            </a:r>
          </a:p>
          <a:p>
            <a:r>
              <a:rPr lang="en-US" b="1" dirty="0"/>
              <a:t>Finite State Machines</a:t>
            </a:r>
          </a:p>
          <a:p>
            <a:r>
              <a:rPr lang="en-US" b="1" dirty="0"/>
              <a:t>Timing of Sequential Logic</a:t>
            </a:r>
          </a:p>
          <a:p>
            <a:r>
              <a:rPr lang="en-US" b="1" dirty="0"/>
              <a:t>Parallelism</a:t>
            </a:r>
            <a:endParaRPr lang="en-GB"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491" y="1143000"/>
            <a:ext cx="1732109" cy="4724400"/>
          </a:xfrm>
          <a:prstGeom prst="rect">
            <a:avLst/>
          </a:prstGeom>
        </p:spPr>
      </p:pic>
    </p:spTree>
    <p:extLst>
      <p:ext uri="{BB962C8B-B14F-4D97-AF65-F5344CB8AC3E}">
        <p14:creationId xmlns:p14="http://schemas.microsoft.com/office/powerpoint/2010/main" val="4209819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942690955"/>
              </p:ext>
            </p:extLst>
          </p:nvPr>
        </p:nvGraphicFramePr>
        <p:xfrm>
          <a:off x="1676400" y="990600"/>
          <a:ext cx="2786063" cy="5257800"/>
        </p:xfrm>
        <a:graphic>
          <a:graphicData uri="http://schemas.openxmlformats.org/presentationml/2006/ole">
            <mc:AlternateContent xmlns:mc="http://schemas.openxmlformats.org/markup-compatibility/2006">
              <mc:Choice xmlns:v="urn:schemas-microsoft-com:vml" Requires="v">
                <p:oleObj spid="_x0000_s142476" name="VISIO" r:id="rId7" imgW="1228680" imgH="2317680" progId="Visio.Drawing.6">
                  <p:embed/>
                </p:oleObj>
              </mc:Choice>
              <mc:Fallback>
                <p:oleObj name="VISIO" r:id="rId7" imgW="1228680" imgH="23176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990600"/>
                        <a:ext cx="278606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4613"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719244923"/>
              </p:ext>
            </p:extLst>
          </p:nvPr>
        </p:nvGraphicFramePr>
        <p:xfrm>
          <a:off x="4572000" y="2209800"/>
          <a:ext cx="3810000" cy="2000250"/>
        </p:xfrm>
        <a:graphic>
          <a:graphicData uri="http://schemas.openxmlformats.org/presentationml/2006/ole">
            <mc:AlternateContent xmlns:mc="http://schemas.openxmlformats.org/markup-compatibility/2006">
              <mc:Choice xmlns:v="urn:schemas-microsoft-com:vml" Requires="v">
                <p:oleObj spid="_x0000_s142477" name="VISIO" r:id="rId9" imgW="891000" imgH="488880" progId="Visio.Drawing.6">
                  <p:embed/>
                </p:oleObj>
              </mc:Choice>
              <mc:Fallback>
                <p:oleObj name="VISIO" r:id="rId9" imgW="891000" imgH="4888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209800"/>
                        <a:ext cx="3810000" cy="2000250"/>
                      </a:xfrm>
                      <a:prstGeom prst="rect">
                        <a:avLst/>
                      </a:prstGeom>
                    </p:spPr>
                  </p:pic>
                </p:oleObj>
              </mc:Fallback>
            </mc:AlternateContent>
          </a:graphicData>
        </a:graphic>
      </p:graphicFrame>
      <p:sp>
        <p:nvSpPr>
          <p:cNvPr id="9646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Registers</a:t>
            </a:r>
          </a:p>
        </p:txBody>
      </p:sp>
    </p:spTree>
    <p:extLst>
      <p:ext uri="{BB962C8B-B14F-4D97-AF65-F5344CB8AC3E}">
        <p14:creationId xmlns:p14="http://schemas.microsoft.com/office/powerpoint/2010/main" val="4757662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2"/>
            </p:custDataLst>
            <p:extLst>
              <p:ext uri="{D42A27DB-BD31-4B8C-83A1-F6EECF244321}">
                <p14:modId xmlns:p14="http://schemas.microsoft.com/office/powerpoint/2010/main" val="1534044580"/>
              </p:ext>
            </p:extLst>
          </p:nvPr>
        </p:nvGraphicFramePr>
        <p:xfrm>
          <a:off x="2057400" y="3592512"/>
          <a:ext cx="4949825" cy="2732088"/>
        </p:xfrm>
        <a:graphic>
          <a:graphicData uri="http://schemas.openxmlformats.org/presentationml/2006/ole">
            <mc:AlternateContent xmlns:mc="http://schemas.openxmlformats.org/markup-compatibility/2006">
              <mc:Choice xmlns:v="urn:schemas-microsoft-com:vml" Requires="v">
                <p:oleObj spid="_x0000_s143431" name="VISIO" r:id="rId7" imgW="2128680" imgH="1174680" progId="Visio.Drawing.6">
                  <p:embed/>
                </p:oleObj>
              </mc:Choice>
              <mc:Fallback>
                <p:oleObj name="VISIO" r:id="rId7" imgW="2128680" imgH="1174680" progId="Visio.Drawing.6">
                  <p:embed/>
                  <p:pic>
                    <p:nvPicPr>
                      <p:cNvPr id="0" name=""/>
                      <p:cNvPicPr>
                        <a:picLocks noChangeAspect="1" noChangeArrowheads="1"/>
                      </p:cNvPicPr>
                      <p:nvPr/>
                    </p:nvPicPr>
                    <p:blipFill>
                      <a:blip r:embed="rId8"/>
                      <a:srcRect/>
                      <a:stretch>
                        <a:fillRect/>
                      </a:stretch>
                    </p:blipFill>
                    <p:spPr bwMode="auto">
                      <a:xfrm>
                        <a:off x="2057400" y="3592512"/>
                        <a:ext cx="4949825" cy="273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1002" name="Rectangle 10"/>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EN</a:t>
            </a:r>
          </a:p>
          <a:p>
            <a:pPr marL="742950" lvl="1" indent="-285750">
              <a:spcBef>
                <a:spcPct val="20000"/>
              </a:spcBef>
              <a:buFontTx/>
              <a:buChar char="–"/>
            </a:pPr>
            <a:r>
              <a:rPr lang="en-US" sz="2300" dirty="0">
                <a:latin typeface="Times New Roman" pitchFamily="18" charset="0"/>
                <a:cs typeface="Arial" charset="0"/>
              </a:rPr>
              <a:t>The enable input (</a:t>
            </a:r>
            <a:r>
              <a:rPr lang="en-US" sz="2300" i="1" dirty="0">
                <a:latin typeface="Times New Roman" pitchFamily="18" charset="0"/>
                <a:cs typeface="Arial" charset="0"/>
              </a:rPr>
              <a:t>EN</a:t>
            </a:r>
            <a:r>
              <a:rPr lang="en-US" sz="2300" dirty="0">
                <a:latin typeface="Times New Roman" pitchFamily="18" charset="0"/>
                <a:cs typeface="Arial" charset="0"/>
              </a:rPr>
              <a:t>) controls when new data (</a:t>
            </a:r>
            <a:r>
              <a:rPr lang="en-US" sz="2300" i="1" dirty="0">
                <a:latin typeface="Times New Roman" pitchFamily="18" charset="0"/>
                <a:cs typeface="Arial" charset="0"/>
              </a:rPr>
              <a:t>D</a:t>
            </a:r>
            <a:r>
              <a:rPr lang="en-US" sz="2300" dirty="0">
                <a:latin typeface="Times New Roman" pitchFamily="18" charset="0"/>
                <a:cs typeface="Arial" charset="0"/>
              </a:rPr>
              <a:t>) is stored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1: </a:t>
            </a:r>
            <a:r>
              <a:rPr lang="en-US" sz="2300" i="1" dirty="0">
                <a:latin typeface="Times New Roman" pitchFamily="18" charset="0"/>
                <a:cs typeface="Arial" charset="0"/>
              </a:rPr>
              <a:t>D</a:t>
            </a:r>
            <a:r>
              <a:rPr lang="en-US" sz="2300" dirty="0">
                <a:latin typeface="Times New Roman" pitchFamily="18" charset="0"/>
                <a:cs typeface="Arial" charset="0"/>
              </a:rPr>
              <a:t> passes through to </a:t>
            </a:r>
            <a:r>
              <a:rPr lang="en-US" sz="2300" i="1" dirty="0">
                <a:latin typeface="Times New Roman" pitchFamily="18" charset="0"/>
                <a:cs typeface="Arial" charset="0"/>
              </a:rPr>
              <a:t>Q</a:t>
            </a:r>
            <a:r>
              <a:rPr lang="en-US" sz="2300" dirty="0">
                <a:latin typeface="Times New Roman" pitchFamily="18" charset="0"/>
                <a:cs typeface="Arial" charset="0"/>
              </a:rPr>
              <a:t> on the clock edge </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0: </a:t>
            </a:r>
            <a:r>
              <a:rPr lang="en-US" sz="2300" dirty="0">
                <a:latin typeface="Times New Roman" pitchFamily="18" charset="0"/>
                <a:cs typeface="Arial" charset="0"/>
              </a:rPr>
              <a:t>the flip-flop retains its previous state</a:t>
            </a:r>
            <a:endParaRPr lang="en-US" sz="23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Enabled Flip-Flops</a:t>
            </a:r>
          </a:p>
        </p:txBody>
      </p:sp>
    </p:spTree>
    <p:extLst>
      <p:ext uri="{BB962C8B-B14F-4D97-AF65-F5344CB8AC3E}">
        <p14:creationId xmlns:p14="http://schemas.microsoft.com/office/powerpoint/2010/main" val="1145567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2"/>
            </p:custDataLst>
            <p:extLst>
              <p:ext uri="{D42A27DB-BD31-4B8C-83A1-F6EECF244321}">
                <p14:modId xmlns:p14="http://schemas.microsoft.com/office/powerpoint/2010/main" val="2762162737"/>
              </p:ext>
            </p:extLst>
          </p:nvPr>
        </p:nvGraphicFramePr>
        <p:xfrm>
          <a:off x="2766218" y="3190875"/>
          <a:ext cx="3611563" cy="3057525"/>
        </p:xfrm>
        <a:graphic>
          <a:graphicData uri="http://schemas.openxmlformats.org/presentationml/2006/ole">
            <mc:AlternateContent xmlns:mc="http://schemas.openxmlformats.org/markup-compatibility/2006">
              <mc:Choice xmlns:v="urn:schemas-microsoft-com:vml" Requires="v">
                <p:oleObj spid="_x0000_s144456"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6218" y="3190875"/>
                        <a:ext cx="3611563" cy="3057525"/>
                      </a:xfrm>
                      <a:prstGeom prst="rect">
                        <a:avLst/>
                      </a:prstGeom>
                    </p:spPr>
                  </p:pic>
                </p:oleObj>
              </mc:Fallback>
            </mc:AlternateContent>
          </a:graphicData>
        </a:graphic>
      </p:graphicFrame>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4"/>
            </p:custDataLst>
          </p:nvPr>
        </p:nvSpPr>
        <p:spPr bwMode="auto">
          <a:xfrm>
            <a:off x="914400" y="122506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Reset</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1:  </a:t>
            </a:r>
            <a:r>
              <a:rPr lang="en-US" sz="2600" i="1" dirty="0">
                <a:latin typeface="Times New Roman" pitchFamily="18" charset="0"/>
                <a:cs typeface="Arial" charset="0"/>
              </a:rPr>
              <a:t>Q</a:t>
            </a:r>
            <a:r>
              <a:rPr lang="en-US" sz="2600" dirty="0">
                <a:latin typeface="Times New Roman" pitchFamily="18" charset="0"/>
                <a:cs typeface="Arial" charset="0"/>
              </a:rPr>
              <a:t> is forced to 0 </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0:  </a:t>
            </a:r>
            <a:r>
              <a:rPr lang="en-US" sz="2600" dirty="0">
                <a:latin typeface="Times New Roman" pitchFamily="18" charset="0"/>
                <a:cs typeface="Arial" charset="0"/>
              </a:rPr>
              <a:t>flip-flop behaves as ordinary D flip-flop</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Resettable Flip-Flops</a:t>
            </a:r>
          </a:p>
        </p:txBody>
      </p:sp>
    </p:spTree>
    <p:extLst>
      <p:ext uri="{BB962C8B-B14F-4D97-AF65-F5344CB8AC3E}">
        <p14:creationId xmlns:p14="http://schemas.microsoft.com/office/powerpoint/2010/main" val="1402115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flip-flop</a:t>
            </a:r>
          </a:p>
          <a:p>
            <a:pPr marL="342900" indent="-342900">
              <a:spcBef>
                <a:spcPct val="20000"/>
              </a:spcBef>
              <a:buFontTx/>
              <a:buChar char="•"/>
            </a:pPr>
            <a:r>
              <a:rPr lang="en-US" sz="3200" dirty="0">
                <a:latin typeface="Times New Roman" pitchFamily="18" charset="0"/>
                <a:cs typeface="Arial" charset="0"/>
              </a:rPr>
              <a:t>Synchronously resettable flip-flop?</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Resettable Flip-Flops</a:t>
            </a:r>
          </a:p>
        </p:txBody>
      </p:sp>
    </p:spTree>
    <p:extLst>
      <p:ext uri="{BB962C8B-B14F-4D97-AF65-F5344CB8AC3E}">
        <p14:creationId xmlns:p14="http://schemas.microsoft.com/office/powerpoint/2010/main" val="2847973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509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50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flip-flop</a:t>
            </a:r>
          </a:p>
          <a:p>
            <a:pPr marL="342900" indent="-342900">
              <a:spcBef>
                <a:spcPct val="20000"/>
              </a:spcBef>
              <a:buFontTx/>
              <a:buChar char="•"/>
            </a:pPr>
            <a:r>
              <a:rPr lang="en-US" sz="3200" dirty="0">
                <a:latin typeface="Times New Roman" pitchFamily="18" charset="0"/>
                <a:cs typeface="Arial" charset="0"/>
              </a:rPr>
              <a:t>Synchronously resettable flip-flop?</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Resettable Flip-Flops</a:t>
            </a: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999996947"/>
              </p:ext>
            </p:extLst>
          </p:nvPr>
        </p:nvGraphicFramePr>
        <p:xfrm>
          <a:off x="2636206" y="4267200"/>
          <a:ext cx="3154994" cy="2209800"/>
        </p:xfrm>
        <a:graphic>
          <a:graphicData uri="http://schemas.openxmlformats.org/presentationml/2006/ole">
            <mc:AlternateContent xmlns:mc="http://schemas.openxmlformats.org/markup-compatibility/2006">
              <mc:Choice xmlns:v="urn:schemas-microsoft-com:vml" Requires="v">
                <p:oleObj spid="_x0000_s202821" name="VISIO" r:id="rId7" imgW="1514332" imgH="1060948" progId="Visio.Drawing.6">
                  <p:embed/>
                </p:oleObj>
              </mc:Choice>
              <mc:Fallback>
                <p:oleObj name="VISIO" r:id="rId7" imgW="1514332" imgH="1060948"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206" y="4267200"/>
                        <a:ext cx="3154994" cy="2209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290311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2"/>
            </p:custDataLst>
            <p:extLst>
              <p:ext uri="{D42A27DB-BD31-4B8C-83A1-F6EECF244321}">
                <p14:modId xmlns:p14="http://schemas.microsoft.com/office/powerpoint/2010/main" val="3779882188"/>
              </p:ext>
            </p:extLst>
          </p:nvPr>
        </p:nvGraphicFramePr>
        <p:xfrm>
          <a:off x="2743200" y="3200400"/>
          <a:ext cx="3306763" cy="2798763"/>
        </p:xfrm>
        <a:graphic>
          <a:graphicData uri="http://schemas.openxmlformats.org/presentationml/2006/ole">
            <mc:AlternateContent xmlns:mc="http://schemas.openxmlformats.org/markup-compatibility/2006">
              <mc:Choice xmlns:v="urn:schemas-microsoft-com:vml" Requires="v">
                <p:oleObj spid="_x0000_s146503" name="VISIO" r:id="rId7" imgW="1066320" imgH="903240" progId="Visio.Drawing.6">
                  <p:embed/>
                </p:oleObj>
              </mc:Choice>
              <mc:Fallback>
                <p:oleObj name="VISIO" r:id="rId7" imgW="1066320" imgH="9032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200400"/>
                        <a:ext cx="3306763" cy="2798763"/>
                      </a:xfrm>
                      <a:prstGeom prst="rect">
                        <a:avLst/>
                      </a:prstGeom>
                    </p:spPr>
                  </p:pic>
                </p:oleObj>
              </mc:Fallback>
            </mc:AlternateContent>
          </a:graphicData>
        </a:graphic>
      </p:graphicFrame>
      <p:sp>
        <p:nvSpPr>
          <p:cNvPr id="9840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4"/>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Set</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1:  </a:t>
            </a:r>
            <a:r>
              <a:rPr lang="en-US" sz="2600" i="1" dirty="0">
                <a:latin typeface="Times New Roman" pitchFamily="18" charset="0"/>
                <a:cs typeface="Arial" charset="0"/>
              </a:rPr>
              <a:t>Q</a:t>
            </a:r>
            <a:r>
              <a:rPr lang="en-US" sz="2600" dirty="0">
                <a:latin typeface="Times New Roman" pitchFamily="18" charset="0"/>
                <a:cs typeface="Arial" charset="0"/>
              </a:rPr>
              <a:t> is set to 1 </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0:  </a:t>
            </a:r>
            <a:r>
              <a:rPr lang="en-US" sz="2600" dirty="0">
                <a:latin typeface="Times New Roman" pitchFamily="18" charset="0"/>
                <a:cs typeface="Arial" charset="0"/>
              </a:rPr>
              <a:t>the flip-flop behaves as ordinary D flip-flop</a:t>
            </a:r>
            <a:endParaRPr lang="en-US" sz="26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Settable Flip-Flops</a:t>
            </a:r>
          </a:p>
        </p:txBody>
      </p:sp>
    </p:spTree>
    <p:extLst>
      <p:ext uri="{BB962C8B-B14F-4D97-AF65-F5344CB8AC3E}">
        <p14:creationId xmlns:p14="http://schemas.microsoft.com/office/powerpoint/2010/main" val="207725270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4181472033"/>
              </p:ext>
            </p:extLst>
          </p:nvPr>
        </p:nvGraphicFramePr>
        <p:xfrm>
          <a:off x="5943600" y="3059112"/>
          <a:ext cx="2976562" cy="1512888"/>
        </p:xfrm>
        <a:graphic>
          <a:graphicData uri="http://schemas.openxmlformats.org/presentationml/2006/ole">
            <mc:AlternateContent xmlns:mc="http://schemas.openxmlformats.org/markup-compatibility/2006">
              <mc:Choice xmlns:v="urn:schemas-microsoft-com:vml" Requires="v">
                <p:oleObj spid="_x0000_s147596" name="VISIO" r:id="rId8" imgW="1685880" imgH="857160" progId="Visio.Drawing.6">
                  <p:embed/>
                </p:oleObj>
              </mc:Choice>
              <mc:Fallback>
                <p:oleObj name="VISIO" r:id="rId8" imgW="1685880" imgH="8571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3059112"/>
                        <a:ext cx="297656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9756062"/>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147597" name="VISIO" r:id="rId10" imgW="1460520" imgH="431640" progId="Visio.Drawing.6">
                  <p:embed/>
                </p:oleObj>
              </mc:Choice>
              <mc:Fallback>
                <p:oleObj name="VISIO" r:id="rId10" imgW="1460520" imgH="43164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Sequential Logic</a:t>
            </a:r>
          </a:p>
        </p:txBody>
      </p:sp>
    </p:spTree>
    <p:extLst>
      <p:ext uri="{BB962C8B-B14F-4D97-AF65-F5344CB8AC3E}">
        <p14:creationId xmlns:p14="http://schemas.microsoft.com/office/powerpoint/2010/main" val="16420717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2268339409"/>
              </p:ext>
            </p:ext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spid="_x0000_s203911" name="VISIO" r:id="rId8" imgW="1460520" imgH="431640" progId="Visio.Drawing.6">
                  <p:embed/>
                </p:oleObj>
              </mc:Choice>
              <mc:Fallback>
                <p:oleObj name="VISIO" r:id="rId8" imgW="1460520" imgH="431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200" dirty="0">
                <a:latin typeface="Times New Roman" pitchFamily="18" charset="0"/>
                <a:cs typeface="Arial" charset="0"/>
              </a:rPr>
              <a:t>No inputs and 1-3 outputs</a:t>
            </a:r>
          </a:p>
          <a:p>
            <a:pPr marL="342900" indent="-342900">
              <a:spcBef>
                <a:spcPct val="20000"/>
              </a:spcBef>
              <a:buFontTx/>
              <a:buChar char="•"/>
            </a:pPr>
            <a:r>
              <a:rPr lang="en-US" sz="2200" dirty="0" err="1">
                <a:latin typeface="Times New Roman" pitchFamily="18" charset="0"/>
                <a:cs typeface="Arial" charset="0"/>
              </a:rPr>
              <a:t>Astable</a:t>
            </a:r>
            <a:r>
              <a:rPr lang="en-US" sz="2200" dirty="0">
                <a:latin typeface="Times New Roman" pitchFamily="18" charset="0"/>
                <a:cs typeface="Arial" charset="0"/>
              </a:rPr>
              <a:t> circuit, oscillates</a:t>
            </a:r>
          </a:p>
          <a:p>
            <a:pPr marL="342900" indent="-342900">
              <a:spcBef>
                <a:spcPct val="20000"/>
              </a:spcBef>
              <a:buFontTx/>
              <a:buChar char="•"/>
            </a:pPr>
            <a:r>
              <a:rPr lang="en-US" sz="2200" dirty="0">
                <a:latin typeface="Times New Roman" pitchFamily="18" charset="0"/>
                <a:cs typeface="Arial" charset="0"/>
              </a:rPr>
              <a:t>Period depends on inverter delay</a:t>
            </a:r>
          </a:p>
          <a:p>
            <a:pPr marL="342900" indent="-342900">
              <a:spcBef>
                <a:spcPct val="20000"/>
              </a:spcBef>
              <a:buFontTx/>
              <a:buChar char="•"/>
            </a:pPr>
            <a:r>
              <a:rPr lang="en-US" sz="2200" dirty="0">
                <a:latin typeface="Times New Roman" pitchFamily="18" charset="0"/>
                <a:cs typeface="Arial" charset="0"/>
              </a:rPr>
              <a:t>It has a </a:t>
            </a:r>
            <a:r>
              <a:rPr lang="en-US" sz="2200" b="1" i="1" dirty="0">
                <a:latin typeface="Times New Roman" pitchFamily="18" charset="0"/>
                <a:cs typeface="Arial" charset="0"/>
              </a:rPr>
              <a:t>cyclic path</a:t>
            </a:r>
            <a:r>
              <a:rPr lang="en-US" sz="2200" dirty="0">
                <a:latin typeface="Times New Roman" pitchFamily="18" charset="0"/>
                <a:cs typeface="Arial" charset="0"/>
              </a:rPr>
              <a:t>: output fed back to input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Sequential Logic</a:t>
            </a:r>
          </a:p>
        </p:txBody>
      </p:sp>
      <p:graphicFrame>
        <p:nvGraphicFramePr>
          <p:cNvPr id="2" name="Object 1"/>
          <p:cNvGraphicFramePr>
            <a:graphicFrameLocks noChangeAspect="1"/>
          </p:cNvGraphicFramePr>
          <p:nvPr>
            <p:custDataLst>
              <p:tags r:id="rId5"/>
            </p:custDataLst>
            <p:extLst>
              <p:ext uri="{D42A27DB-BD31-4B8C-83A1-F6EECF244321}">
                <p14:modId xmlns:p14="http://schemas.microsoft.com/office/powerpoint/2010/main" val="2807312058"/>
              </p:ext>
            </p:extLst>
          </p:nvPr>
        </p:nvGraphicFramePr>
        <p:xfrm>
          <a:off x="5943600" y="3033906"/>
          <a:ext cx="2971800" cy="1461894"/>
        </p:xfrm>
        <a:graphic>
          <a:graphicData uri="http://schemas.openxmlformats.org/presentationml/2006/ole">
            <mc:AlternateContent xmlns:mc="http://schemas.openxmlformats.org/markup-compatibility/2006">
              <mc:Choice xmlns:v="urn:schemas-microsoft-com:vml" Requires="v">
                <p:oleObj spid="_x0000_s203912" name="VISIO" r:id="rId10" imgW="1744980" imgH="856488" progId="Visio.Drawing.6">
                  <p:embed/>
                </p:oleObj>
              </mc:Choice>
              <mc:Fallback>
                <p:oleObj name="VISIO" r:id="rId10" imgW="1744980" imgH="856488" progId="Visio.Drawing.6">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3033906"/>
                        <a:ext cx="2971800" cy="146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47847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a:cs typeface="Times New Roman"/>
              </a:rPr>
              <a:t>Computer Engineering Department, Bilkent University</a:t>
            </a:r>
            <a:endParaRPr kumimoji="0" lang="en-US" sz="1800" b="0" i="0" u="none" strike="noStrike" kern="0" cap="none" spc="0" normalizeH="0" baseline="0" noProof="0" dirty="0">
              <a:ln>
                <a:noFill/>
              </a:ln>
              <a:solidFill>
                <a:prstClr val="black"/>
              </a:solidFill>
              <a:effectLst/>
              <a:uLnTx/>
              <a:uFillTx/>
              <a:latin typeface="Times New Roman"/>
              <a:cs typeface="Times New Roman"/>
            </a:endParaRPr>
          </a:p>
        </p:txBody>
      </p:sp>
      <p:sp>
        <p:nvSpPr>
          <p:cNvPr id="3" name="Title 2"/>
          <p:cNvSpPr>
            <a:spLocks noGrp="1"/>
          </p:cNvSpPr>
          <p:nvPr>
            <p:ph type="title"/>
          </p:nvPr>
        </p:nvSpPr>
        <p:spPr/>
        <p:txBody>
          <a:bodyPr>
            <a:normAutofit fontScale="90000"/>
          </a:bodyPr>
          <a:lstStyle/>
          <a:p>
            <a:pPr algn="ctr"/>
            <a:r>
              <a:rPr lang="en-US" dirty="0"/>
              <a:t>An Alternative D Latch Implementation </a:t>
            </a:r>
            <a:br>
              <a:rPr lang="en-US" dirty="0"/>
            </a:br>
            <a:r>
              <a:rPr lang="en-US" dirty="0"/>
              <a:t>	Will it always work correctly?</a:t>
            </a:r>
            <a:endParaRPr lang="tr-TR" dirty="0"/>
          </a:p>
        </p:txBody>
      </p:sp>
      <p:pic>
        <p:nvPicPr>
          <p:cNvPr id="7" name="Picture 6"/>
          <p:cNvPicPr>
            <a:picLocks noChangeAspect="1"/>
          </p:cNvPicPr>
          <p:nvPr/>
        </p:nvPicPr>
        <p:blipFill>
          <a:blip r:embed="rId2"/>
          <a:stretch>
            <a:fillRect/>
          </a:stretch>
        </p:blipFill>
        <p:spPr>
          <a:xfrm>
            <a:off x="609600" y="2133600"/>
            <a:ext cx="2616626" cy="3048000"/>
          </a:xfrm>
          <a:prstGeom prst="rect">
            <a:avLst/>
          </a:prstGeom>
        </p:spPr>
      </p:pic>
      <p:pic>
        <p:nvPicPr>
          <p:cNvPr id="8" name="Picture 7"/>
          <p:cNvPicPr>
            <a:picLocks noChangeAspect="1"/>
          </p:cNvPicPr>
          <p:nvPr/>
        </p:nvPicPr>
        <p:blipFill>
          <a:blip r:embed="rId3"/>
          <a:stretch>
            <a:fillRect/>
          </a:stretch>
        </p:blipFill>
        <p:spPr>
          <a:xfrm>
            <a:off x="3962400" y="2057400"/>
            <a:ext cx="4833937" cy="3002129"/>
          </a:xfrm>
          <a:prstGeom prst="rect">
            <a:avLst/>
          </a:prstGeom>
        </p:spPr>
      </p:pic>
      <p:sp>
        <p:nvSpPr>
          <p:cNvPr id="9" name="TextBox 8"/>
          <p:cNvSpPr txBox="1"/>
          <p:nvPr/>
        </p:nvSpPr>
        <p:spPr>
          <a:xfrm>
            <a:off x="3733800" y="5334000"/>
            <a:ext cx="525361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Hint: Assume the inverter delay is very large!</a:t>
            </a:r>
            <a:endParaRPr lang="tr-T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0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normAutofit fontScale="90000"/>
          </a:bodyPr>
          <a:lstStyle/>
          <a:p>
            <a:pPr algn="ctr"/>
            <a:r>
              <a:rPr lang="en-US" dirty="0"/>
              <a:t>An Alternative D Latch Implementation </a:t>
            </a:r>
            <a:br>
              <a:rPr lang="en-US" dirty="0"/>
            </a:br>
            <a:r>
              <a:rPr lang="en-US" dirty="0"/>
              <a:t>	Will it always work correctly?</a:t>
            </a:r>
            <a:endParaRPr lang="tr-TR" dirty="0"/>
          </a:p>
        </p:txBody>
      </p:sp>
      <p:pic>
        <p:nvPicPr>
          <p:cNvPr id="5" name="Picture 4"/>
          <p:cNvPicPr>
            <a:picLocks noChangeAspect="1"/>
          </p:cNvPicPr>
          <p:nvPr/>
        </p:nvPicPr>
        <p:blipFill>
          <a:blip r:embed="rId2"/>
          <a:stretch>
            <a:fillRect/>
          </a:stretch>
        </p:blipFill>
        <p:spPr>
          <a:xfrm>
            <a:off x="533400" y="1752600"/>
            <a:ext cx="4833937" cy="3002129"/>
          </a:xfrm>
          <a:prstGeom prst="rect">
            <a:avLst/>
          </a:prstGeom>
        </p:spPr>
      </p:pic>
      <p:pic>
        <p:nvPicPr>
          <p:cNvPr id="6" name="Picture 5"/>
          <p:cNvPicPr>
            <a:picLocks noChangeAspect="1"/>
          </p:cNvPicPr>
          <p:nvPr/>
        </p:nvPicPr>
        <p:blipFill>
          <a:blip r:embed="rId3"/>
          <a:stretch>
            <a:fillRect/>
          </a:stretch>
        </p:blipFill>
        <p:spPr>
          <a:xfrm>
            <a:off x="5867400" y="1981200"/>
            <a:ext cx="2702840" cy="2352675"/>
          </a:xfrm>
          <a:prstGeom prst="rect">
            <a:avLst/>
          </a:prstGeom>
        </p:spPr>
      </p:pic>
      <p:sp>
        <p:nvSpPr>
          <p:cNvPr id="7" name="TextBox 6"/>
          <p:cNvSpPr txBox="1"/>
          <p:nvPr/>
        </p:nvSpPr>
        <p:spPr>
          <a:xfrm>
            <a:off x="457200" y="4800600"/>
            <a:ext cx="8316700" cy="1323439"/>
          </a:xfrm>
          <a:prstGeom prst="rect">
            <a:avLst/>
          </a:prstGeom>
          <a:noFill/>
        </p:spPr>
        <p:txBody>
          <a:bodyPr wrap="none" rtlCol="0">
            <a:spAutoFit/>
          </a:bodyPr>
          <a:lstStyle/>
          <a:p>
            <a:r>
              <a:rPr lang="en-US" sz="2000" i="1" dirty="0">
                <a:solidFill>
                  <a:srgbClr val="0070C0"/>
                </a:solidFill>
                <a:latin typeface="Arial" panose="020B0604020202020204" pitchFamily="34" charset="0"/>
                <a:cs typeface="Arial" panose="020B0604020202020204" pitchFamily="34" charset="0"/>
              </a:rPr>
              <a:t>Race condition: Assume Q=1 when CLK=1. Then CLK is switched to 0.</a:t>
            </a:r>
          </a:p>
          <a:p>
            <a:r>
              <a:rPr lang="en-US" sz="2000" i="1" dirty="0">
                <a:solidFill>
                  <a:srgbClr val="0070C0"/>
                </a:solidFill>
                <a:latin typeface="Arial" panose="020B0604020202020204" pitchFamily="34" charset="0"/>
                <a:cs typeface="Arial" panose="020B0604020202020204" pitchFamily="34" charset="0"/>
              </a:rPr>
              <a:t>Assume INV delay is much larger than the delay of AND/OR gates. </a:t>
            </a:r>
          </a:p>
          <a:p>
            <a:r>
              <a:rPr lang="en-US" sz="2000" i="1" dirty="0">
                <a:solidFill>
                  <a:srgbClr val="0070C0"/>
                </a:solidFill>
                <a:latin typeface="Arial" panose="020B0604020202020204" pitchFamily="34" charset="0"/>
                <a:cs typeface="Arial" panose="020B0604020202020204" pitchFamily="34" charset="0"/>
              </a:rPr>
              <a:t>Then Q will become 0 and will stay zero, but latch should have kept the </a:t>
            </a:r>
          </a:p>
          <a:p>
            <a:r>
              <a:rPr lang="en-US" sz="2000" i="1" dirty="0">
                <a:solidFill>
                  <a:srgbClr val="0070C0"/>
                </a:solidFill>
                <a:latin typeface="Arial" panose="020B0604020202020204" pitchFamily="34" charset="0"/>
                <a:cs typeface="Arial" panose="020B0604020202020204" pitchFamily="34" charset="0"/>
              </a:rPr>
              <a:t>previous value when CLK=0. Incorrect functionality!</a:t>
            </a:r>
            <a:endParaRPr lang="tr-TR" sz="2000" i="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82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idx="4294967295"/>
            <p:custDataLst>
              <p:tags r:id="rId1"/>
            </p:custDataLst>
          </p:nvPr>
        </p:nvSpPr>
        <p:spPr>
          <a:xfrm>
            <a:off x="914400" y="1295400"/>
            <a:ext cx="8229600" cy="4525963"/>
          </a:xfrm>
        </p:spPr>
        <p:txBody>
          <a:bodyPr/>
          <a:lstStyle/>
          <a:p>
            <a:r>
              <a:rPr lang="en-US" dirty="0"/>
              <a:t>Outputs of sequential logic depend on current </a:t>
            </a:r>
            <a:r>
              <a:rPr lang="en-US" i="1" dirty="0"/>
              <a:t>and</a:t>
            </a:r>
            <a:r>
              <a:rPr lang="en-US" dirty="0"/>
              <a:t> prior input values – it has </a:t>
            </a:r>
            <a:r>
              <a:rPr lang="en-US" b="1" i="1" dirty="0"/>
              <a:t>memory</a:t>
            </a:r>
            <a:r>
              <a:rPr lang="en-US" dirty="0"/>
              <a:t>.</a:t>
            </a:r>
          </a:p>
          <a:p>
            <a:r>
              <a:rPr lang="en-US" dirty="0"/>
              <a:t>Some definitions:</a:t>
            </a:r>
          </a:p>
          <a:p>
            <a:pPr lvl="1"/>
            <a:r>
              <a:rPr lang="en-US" b="1" dirty="0">
                <a:solidFill>
                  <a:schemeClr val="accent1"/>
                </a:solidFill>
              </a:rPr>
              <a:t>State: </a:t>
            </a:r>
            <a:r>
              <a:rPr lang="en-US" dirty="0"/>
              <a:t>all the information about a circuit necessary to explain its future behavior</a:t>
            </a:r>
          </a:p>
          <a:p>
            <a:pPr lvl="1"/>
            <a:r>
              <a:rPr lang="en-US" b="1" dirty="0">
                <a:solidFill>
                  <a:schemeClr val="accent1"/>
                </a:solidFill>
              </a:rPr>
              <a:t>Latches and flip-flops: </a:t>
            </a:r>
            <a:r>
              <a:rPr lang="en-US" dirty="0"/>
              <a:t>state elements that store one bit of state</a:t>
            </a:r>
          </a:p>
          <a:p>
            <a:pPr lvl="1"/>
            <a:r>
              <a:rPr lang="en-US" b="1" dirty="0">
                <a:solidFill>
                  <a:schemeClr val="accent1"/>
                </a:solidFill>
              </a:rPr>
              <a:t>Synchronous sequential circuits: </a:t>
            </a:r>
            <a:r>
              <a:rPr lang="en-US" dirty="0"/>
              <a:t>combinational logic followed by a bank of flip-flops</a:t>
            </a:r>
            <a:endParaRPr lang="en-GB"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Introduction</a:t>
            </a:r>
          </a:p>
        </p:txBody>
      </p:sp>
    </p:spTree>
    <p:extLst>
      <p:ext uri="{BB962C8B-B14F-4D97-AF65-F5344CB8AC3E}">
        <p14:creationId xmlns:p14="http://schemas.microsoft.com/office/powerpoint/2010/main" val="2932275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lstStyle/>
          <a:p>
            <a:r>
              <a:rPr lang="en-US" dirty="0"/>
              <a:t>Asynchronous Circuit Design</a:t>
            </a:r>
            <a:endParaRPr lang="tr-TR" dirty="0"/>
          </a:p>
        </p:txBody>
      </p:sp>
      <p:sp>
        <p:nvSpPr>
          <p:cNvPr id="4" name="Text Placeholder 3"/>
          <p:cNvSpPr>
            <a:spLocks noGrp="1"/>
          </p:cNvSpPr>
          <p:nvPr>
            <p:ph type="body" sz="quarter" idx="18"/>
          </p:nvPr>
        </p:nvSpPr>
        <p:spPr>
          <a:xfrm>
            <a:off x="609600" y="1524000"/>
            <a:ext cx="8382000" cy="4724400"/>
          </a:xfrm>
        </p:spPr>
        <p:txBody>
          <a:bodyPr>
            <a:normAutofit fontScale="92500"/>
          </a:bodyPr>
          <a:lstStyle/>
          <a:p>
            <a:r>
              <a:rPr lang="en-US" sz="2400" dirty="0"/>
              <a:t>Outputs directly fed back to inputs.</a:t>
            </a:r>
          </a:p>
          <a:p>
            <a:endParaRPr lang="en-US" sz="2400" dirty="0"/>
          </a:p>
          <a:p>
            <a:r>
              <a:rPr lang="en-US" sz="2400" dirty="0"/>
              <a:t>Potential race conditions!</a:t>
            </a:r>
          </a:p>
          <a:p>
            <a:pPr lvl="1"/>
            <a:r>
              <a:rPr lang="en-US" sz="2000" dirty="0"/>
              <a:t>Behavior of the circuit depends on which path is fastest</a:t>
            </a:r>
          </a:p>
          <a:p>
            <a:endParaRPr lang="en-US" sz="2400" dirty="0"/>
          </a:p>
          <a:p>
            <a:r>
              <a:rPr lang="en-US" sz="2400" dirty="0"/>
              <a:t>Seemingly identical circuits but with different gate delays may lead to different functionalities.</a:t>
            </a:r>
          </a:p>
          <a:p>
            <a:endParaRPr lang="en-US" sz="2400" dirty="0"/>
          </a:p>
          <a:p>
            <a:r>
              <a:rPr lang="en-US" sz="2400" dirty="0"/>
              <a:t>Circuit may only work at certain temperatures or voltages.</a:t>
            </a:r>
          </a:p>
          <a:p>
            <a:endParaRPr lang="en-US" sz="2400" dirty="0"/>
          </a:p>
          <a:p>
            <a:r>
              <a:rPr lang="en-US" sz="2400" dirty="0"/>
              <a:t>Solution: Break cycles by inserting registers -&gt; Synchronous Design</a:t>
            </a:r>
            <a:endParaRPr lang="tr-TR" sz="2400" dirty="0"/>
          </a:p>
        </p:txBody>
      </p:sp>
    </p:spTree>
    <p:extLst>
      <p:ext uri="{BB962C8B-B14F-4D97-AF65-F5344CB8AC3E}">
        <p14:creationId xmlns:p14="http://schemas.microsoft.com/office/powerpoint/2010/main" val="574355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Breaks cyclic paths by </a:t>
            </a:r>
            <a:r>
              <a:rPr lang="en-US" sz="2400" b="1" dirty="0">
                <a:latin typeface="Times New Roman" pitchFamily="18" charset="0"/>
                <a:cs typeface="Arial" charset="0"/>
              </a:rPr>
              <a:t>inserting registers</a:t>
            </a:r>
          </a:p>
          <a:p>
            <a:pPr marL="342900" indent="-342900">
              <a:spcBef>
                <a:spcPct val="20000"/>
              </a:spcBef>
              <a:buFontTx/>
              <a:buChar char="•"/>
            </a:pPr>
            <a:r>
              <a:rPr lang="en-US" sz="2400" dirty="0">
                <a:latin typeface="Times New Roman" pitchFamily="18" charset="0"/>
                <a:cs typeface="Arial" charset="0"/>
              </a:rPr>
              <a:t>Registers contain </a:t>
            </a:r>
            <a:r>
              <a:rPr lang="en-US" sz="2400" b="1" dirty="0">
                <a:latin typeface="Times New Roman" pitchFamily="18" charset="0"/>
                <a:cs typeface="Arial" charset="0"/>
              </a:rPr>
              <a:t>state</a:t>
            </a:r>
            <a:r>
              <a:rPr lang="en-US" sz="2400" dirty="0">
                <a:latin typeface="Times New Roman" pitchFamily="18" charset="0"/>
                <a:cs typeface="Arial" charset="0"/>
              </a:rPr>
              <a:t> of the system</a:t>
            </a:r>
          </a:p>
          <a:p>
            <a:pPr marL="342900" indent="-342900">
              <a:spcBef>
                <a:spcPct val="20000"/>
              </a:spcBef>
              <a:buFontTx/>
              <a:buChar char="•"/>
            </a:pPr>
            <a:r>
              <a:rPr lang="en-US" sz="2400" dirty="0">
                <a:latin typeface="Times New Roman" pitchFamily="18" charset="0"/>
                <a:cs typeface="Arial" charset="0"/>
              </a:rPr>
              <a:t>State changes at clock edge: system </a:t>
            </a:r>
            <a:r>
              <a:rPr lang="en-US" sz="2400" b="1" dirty="0">
                <a:latin typeface="Times New Roman" pitchFamily="18" charset="0"/>
                <a:cs typeface="Arial" charset="0"/>
              </a:rPr>
              <a:t>synchronized</a:t>
            </a:r>
            <a:r>
              <a:rPr lang="en-US" sz="2400" dirty="0">
                <a:latin typeface="Times New Roman" pitchFamily="18" charset="0"/>
                <a:cs typeface="Arial" charset="0"/>
              </a:rPr>
              <a:t>  to the clock</a:t>
            </a:r>
          </a:p>
          <a:p>
            <a:pPr marL="342900" indent="-342900">
              <a:spcBef>
                <a:spcPct val="20000"/>
              </a:spcBef>
              <a:buFontTx/>
              <a:buChar char="•"/>
            </a:pPr>
            <a:r>
              <a:rPr lang="en-US" sz="2400" b="1" dirty="0">
                <a:latin typeface="Times New Roman" pitchFamily="18" charset="0"/>
                <a:cs typeface="Arial" charset="0"/>
              </a:rPr>
              <a:t>Rules</a:t>
            </a:r>
            <a:r>
              <a:rPr lang="en-US" sz="2400" dirty="0">
                <a:latin typeface="Times New Roman" pitchFamily="18" charset="0"/>
                <a:cs typeface="Arial" charset="0"/>
              </a:rPr>
              <a:t> of synchronous sequential circuit composition:</a:t>
            </a:r>
          </a:p>
          <a:p>
            <a:pPr marL="742950" lvl="1" indent="-285750">
              <a:spcBef>
                <a:spcPct val="20000"/>
              </a:spcBef>
              <a:buFontTx/>
              <a:buChar char="–"/>
            </a:pPr>
            <a:r>
              <a:rPr lang="en-US" sz="2000" dirty="0">
                <a:latin typeface="Times New Roman" pitchFamily="18" charset="0"/>
                <a:cs typeface="Arial" charset="0"/>
              </a:rPr>
              <a:t>Every circuit element is either a register or a combinational circuit</a:t>
            </a:r>
          </a:p>
          <a:p>
            <a:pPr marL="742950" lvl="1" indent="-285750">
              <a:spcBef>
                <a:spcPct val="20000"/>
              </a:spcBef>
              <a:buFontTx/>
              <a:buChar char="–"/>
            </a:pPr>
            <a:r>
              <a:rPr lang="en-US" sz="2000" dirty="0">
                <a:latin typeface="Times New Roman" pitchFamily="18" charset="0"/>
                <a:cs typeface="Arial" charset="0"/>
              </a:rPr>
              <a:t>At least one circuit element is a register</a:t>
            </a:r>
          </a:p>
          <a:p>
            <a:pPr marL="742950" lvl="1" indent="-285750">
              <a:spcBef>
                <a:spcPct val="20000"/>
              </a:spcBef>
              <a:buFontTx/>
              <a:buChar char="–"/>
            </a:pPr>
            <a:r>
              <a:rPr lang="en-US" sz="2000" dirty="0">
                <a:latin typeface="Times New Roman" pitchFamily="18" charset="0"/>
                <a:cs typeface="Arial" charset="0"/>
              </a:rPr>
              <a:t>All registers receive the same clock signal</a:t>
            </a:r>
          </a:p>
          <a:p>
            <a:pPr marL="742950" lvl="1" indent="-285750">
              <a:spcBef>
                <a:spcPct val="20000"/>
              </a:spcBef>
              <a:buFontTx/>
              <a:buChar char="–"/>
            </a:pPr>
            <a:r>
              <a:rPr lang="en-US" sz="2000" dirty="0">
                <a:latin typeface="Times New Roman" pitchFamily="18" charset="0"/>
                <a:cs typeface="Arial" charset="0"/>
              </a:rPr>
              <a:t>Every cyclic path contains at least one register</a:t>
            </a:r>
          </a:p>
          <a:p>
            <a:pPr marL="342900" indent="-342900">
              <a:spcBef>
                <a:spcPct val="20000"/>
              </a:spcBef>
              <a:buFontTx/>
              <a:buChar char="•"/>
            </a:pPr>
            <a:r>
              <a:rPr lang="en-US" sz="2400" dirty="0">
                <a:latin typeface="Times New Roman" pitchFamily="18" charset="0"/>
                <a:cs typeface="Arial" charset="0"/>
              </a:rPr>
              <a:t>Two common synchronous sequential circuits</a:t>
            </a:r>
          </a:p>
          <a:p>
            <a:pPr marL="742950" lvl="1" indent="-285750">
              <a:spcBef>
                <a:spcPct val="20000"/>
              </a:spcBef>
              <a:buFontTx/>
              <a:buChar char="–"/>
            </a:pPr>
            <a:r>
              <a:rPr lang="en-US" sz="2000" dirty="0">
                <a:latin typeface="Times New Roman" pitchFamily="18" charset="0"/>
                <a:cs typeface="Arial" charset="0"/>
              </a:rPr>
              <a:t>Finite State Machines (FSMs)</a:t>
            </a:r>
          </a:p>
          <a:p>
            <a:pPr marL="742950" lvl="1" indent="-285750">
              <a:spcBef>
                <a:spcPct val="20000"/>
              </a:spcBef>
              <a:buFontTx/>
              <a:buChar char="–"/>
            </a:pPr>
            <a:r>
              <a:rPr lang="en-US" sz="2000" dirty="0">
                <a:latin typeface="Times New Roman" pitchFamily="18" charset="0"/>
                <a:cs typeface="Arial" charset="0"/>
              </a:rPr>
              <a:t>Pipelines</a:t>
            </a:r>
          </a:p>
        </p:txBody>
      </p:sp>
      <p:sp>
        <p:nvSpPr>
          <p:cNvPr id="7" name="TextBox 6"/>
          <p:cNvSpPr txBox="1"/>
          <p:nvPr/>
        </p:nvSpPr>
        <p:spPr>
          <a:xfrm>
            <a:off x="1143000" y="68759"/>
            <a:ext cx="7924800" cy="707886"/>
          </a:xfrm>
          <a:prstGeom prst="rect">
            <a:avLst/>
          </a:prstGeom>
          <a:noFill/>
        </p:spPr>
        <p:txBody>
          <a:bodyPr wrap="square" rtlCol="0">
            <a:spAutoFit/>
          </a:bodyPr>
          <a:lstStyle/>
          <a:p>
            <a:r>
              <a:rPr lang="en-US" sz="4000" dirty="0">
                <a:solidFill>
                  <a:schemeClr val="bg1"/>
                </a:solidFill>
                <a:latin typeface="+mj-lt"/>
              </a:rPr>
              <a:t>Synchronous Sequential Logic Design</a:t>
            </a:r>
          </a:p>
        </p:txBody>
      </p:sp>
    </p:spTree>
    <p:extLst>
      <p:ext uri="{BB962C8B-B14F-4D97-AF65-F5344CB8AC3E}">
        <p14:creationId xmlns:p14="http://schemas.microsoft.com/office/powerpoint/2010/main" val="286517698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2"/>
            </p:custDataLst>
            <p:extLst>
              <p:ext uri="{D42A27DB-BD31-4B8C-83A1-F6EECF244321}">
                <p14:modId xmlns:p14="http://schemas.microsoft.com/office/powerpoint/2010/main" val="4270326307"/>
              </p:ext>
            </p:extLst>
          </p:nvPr>
        </p:nvGraphicFramePr>
        <p:xfrm>
          <a:off x="5867400" y="1219200"/>
          <a:ext cx="2971800" cy="1560513"/>
        </p:xfrm>
        <a:graphic>
          <a:graphicData uri="http://schemas.openxmlformats.org/presentationml/2006/ole">
            <mc:AlternateContent xmlns:mc="http://schemas.openxmlformats.org/markup-compatibility/2006">
              <mc:Choice xmlns:v="urn:schemas-microsoft-com:vml" Requires="v">
                <p:oleObj spid="_x0000_s149713" name="VISIO" r:id="rId9" imgW="1484640" imgH="779760" progId="Visio.Drawing.6">
                  <p:embed/>
                </p:oleObj>
              </mc:Choice>
              <mc:Fallback>
                <p:oleObj name="VISIO" r:id="rId9" imgW="1484640" imgH="7797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219200"/>
                        <a:ext cx="2971800" cy="1560513"/>
                      </a:xfrm>
                      <a:prstGeom prst="rect">
                        <a:avLst/>
                      </a:prstGeom>
                    </p:spPr>
                  </p:pic>
                </p:oleObj>
              </mc:Fallback>
            </mc:AlternateContent>
          </a:graphicData>
        </a:graphic>
      </p:graphicFrame>
      <p:graphicFrame>
        <p:nvGraphicFramePr>
          <p:cNvPr id="989203" name="Object 19"/>
          <p:cNvGraphicFramePr>
            <a:graphicFrameLocks noGrp="1" noChangeAspect="1"/>
          </p:cNvGraphicFramePr>
          <p:nvPr>
            <p:ph sz="quarter" idx="4294967295"/>
            <p:custDataLst>
              <p:tags r:id="rId3"/>
            </p:custDataLst>
            <p:extLst>
              <p:ext uri="{D42A27DB-BD31-4B8C-83A1-F6EECF244321}">
                <p14:modId xmlns:p14="http://schemas.microsoft.com/office/powerpoint/2010/main" val="737569374"/>
              </p:ext>
            </p:extLst>
          </p:nvPr>
        </p:nvGraphicFramePr>
        <p:xfrm>
          <a:off x="1389185" y="4953000"/>
          <a:ext cx="2819400" cy="1601788"/>
        </p:xfrm>
        <a:graphic>
          <a:graphicData uri="http://schemas.openxmlformats.org/presentationml/2006/ole">
            <mc:AlternateContent xmlns:mc="http://schemas.openxmlformats.org/markup-compatibility/2006">
              <mc:Choice xmlns:v="urn:schemas-microsoft-com:vml" Requires="v">
                <p:oleObj spid="_x0000_s149714" name="VISIO" r:id="rId11" imgW="1286640" imgH="730080" progId="Visio.Drawing.6">
                  <p:embed/>
                </p:oleObj>
              </mc:Choice>
              <mc:Fallback>
                <p:oleObj name="VISIO" r:id="rId11" imgW="1286640" imgH="73008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9185" y="4953000"/>
                        <a:ext cx="2819400" cy="1601788"/>
                      </a:xfrm>
                      <a:prstGeom prst="rect">
                        <a:avLst/>
                      </a:prstGeom>
                    </p:spPr>
                  </p:pic>
                </p:oleObj>
              </mc:Fallback>
            </mc:AlternateContent>
          </a:graphicData>
        </a:graphic>
      </p:graphicFrame>
      <p:graphicFrame>
        <p:nvGraphicFramePr>
          <p:cNvPr id="989204" name="Object 20"/>
          <p:cNvGraphicFramePr>
            <a:graphicFrameLocks noGrp="1" noChangeAspect="1"/>
          </p:cNvGraphicFramePr>
          <p:nvPr>
            <p:ph sz="quarter" idx="4294967295"/>
            <p:custDataLst>
              <p:tags r:id="rId4"/>
            </p:custDataLst>
            <p:extLst>
              <p:ext uri="{D42A27DB-BD31-4B8C-83A1-F6EECF244321}">
                <p14:modId xmlns:p14="http://schemas.microsoft.com/office/powerpoint/2010/main" val="3435212621"/>
              </p:ext>
            </p:extLst>
          </p:nvPr>
        </p:nvGraphicFramePr>
        <p:xfrm>
          <a:off x="4343400" y="4953000"/>
          <a:ext cx="3048000" cy="1635125"/>
        </p:xfrm>
        <a:graphic>
          <a:graphicData uri="http://schemas.openxmlformats.org/presentationml/2006/ole">
            <mc:AlternateContent xmlns:mc="http://schemas.openxmlformats.org/markup-compatibility/2006">
              <mc:Choice xmlns:v="urn:schemas-microsoft-com:vml" Requires="v">
                <p:oleObj spid="_x0000_s149715" name="VISIO" r:id="rId13" imgW="1360440" imgH="730080" progId="Visio.Drawing.6">
                  <p:embed/>
                </p:oleObj>
              </mc:Choice>
              <mc:Fallback>
                <p:oleObj name="VISIO" r:id="rId13" imgW="1360440" imgH="73008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4953000"/>
                        <a:ext cx="3048000" cy="1635125"/>
                      </a:xfrm>
                      <a:prstGeom prst="rect">
                        <a:avLst/>
                      </a:prstGeom>
                    </p:spPr>
                  </p:pic>
                </p:oleObj>
              </mc:Fallback>
            </mc:AlternateContent>
          </a:graphicData>
        </a:graphic>
      </p:graphicFrame>
      <p:sp>
        <p:nvSpPr>
          <p:cNvPr id="98918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6"/>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Consists of:</a:t>
            </a:r>
          </a:p>
          <a:p>
            <a:pPr marL="742950" lvl="1" indent="-285750">
              <a:spcBef>
                <a:spcPct val="20000"/>
              </a:spcBef>
              <a:buFontTx/>
              <a:buChar char="–"/>
            </a:pPr>
            <a:r>
              <a:rPr lang="en-US" sz="3200" b="1" dirty="0">
                <a:latin typeface="Times New Roman" pitchFamily="18" charset="0"/>
                <a:cs typeface="Arial" charset="0"/>
              </a:rPr>
              <a:t>State register</a:t>
            </a:r>
          </a:p>
          <a:p>
            <a:pPr marL="1143000" lvl="2" indent="-228600">
              <a:spcBef>
                <a:spcPct val="20000"/>
              </a:spcBef>
              <a:buFontTx/>
              <a:buChar char="•"/>
            </a:pPr>
            <a:r>
              <a:rPr lang="en-US" sz="2600" dirty="0">
                <a:latin typeface="Times New Roman" pitchFamily="18" charset="0"/>
                <a:cs typeface="Arial" charset="0"/>
              </a:rPr>
              <a:t>Stores current state </a:t>
            </a:r>
          </a:p>
          <a:p>
            <a:pPr marL="1143000" lvl="2" indent="-228600">
              <a:spcBef>
                <a:spcPct val="20000"/>
              </a:spcBef>
              <a:buFontTx/>
              <a:buChar char="•"/>
            </a:pPr>
            <a:r>
              <a:rPr lang="en-US" sz="2600" dirty="0">
                <a:latin typeface="Times New Roman" pitchFamily="18" charset="0"/>
                <a:cs typeface="Arial" charset="0"/>
              </a:rPr>
              <a:t>Loads next state at clock edge</a:t>
            </a:r>
          </a:p>
          <a:p>
            <a:pPr marL="742950" lvl="1" indent="-285750">
              <a:spcBef>
                <a:spcPct val="20000"/>
              </a:spcBef>
              <a:buFontTx/>
              <a:buChar char="–"/>
            </a:pPr>
            <a:r>
              <a:rPr lang="en-US" sz="3200" b="1" dirty="0">
                <a:latin typeface="Times New Roman" pitchFamily="18" charset="0"/>
                <a:cs typeface="Arial" charset="0"/>
              </a:rPr>
              <a:t>Combinational logic</a:t>
            </a:r>
          </a:p>
          <a:p>
            <a:pPr marL="1143000" lvl="2" indent="-228600">
              <a:spcBef>
                <a:spcPct val="20000"/>
              </a:spcBef>
              <a:buFontTx/>
              <a:buChar char="•"/>
            </a:pPr>
            <a:r>
              <a:rPr lang="en-US" sz="2600" dirty="0">
                <a:latin typeface="Times New Roman" pitchFamily="18" charset="0"/>
                <a:cs typeface="Arial" charset="0"/>
              </a:rPr>
              <a:t>Computes the next state</a:t>
            </a:r>
          </a:p>
          <a:p>
            <a:pPr marL="1143000" lvl="2" indent="-228600">
              <a:spcBef>
                <a:spcPct val="20000"/>
              </a:spcBef>
              <a:buFontTx/>
              <a:buChar char="•"/>
            </a:pPr>
            <a:r>
              <a:rPr lang="en-US" sz="2600" dirty="0">
                <a:latin typeface="Times New Roman" pitchFamily="18" charset="0"/>
                <a:cs typeface="Arial" charset="0"/>
              </a:rPr>
              <a:t>Computes the outputs</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Finite State Machine (FSM)</a:t>
            </a:r>
          </a:p>
        </p:txBody>
      </p:sp>
    </p:spTree>
    <p:extLst>
      <p:ext uri="{BB962C8B-B14F-4D97-AF65-F5344CB8AC3E}">
        <p14:creationId xmlns:p14="http://schemas.microsoft.com/office/powerpoint/2010/main" val="13788846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p14="http://schemas.microsoft.com/office/powerpoint/2010/main" val="2239553577"/>
              </p:ext>
            </p:extLst>
          </p:nvPr>
        </p:nvGraphicFramePr>
        <p:xfrm>
          <a:off x="1828800" y="2904026"/>
          <a:ext cx="5638800" cy="3490912"/>
        </p:xfrm>
        <a:graphic>
          <a:graphicData uri="http://schemas.openxmlformats.org/presentationml/2006/ole">
            <mc:AlternateContent xmlns:mc="http://schemas.openxmlformats.org/markup-compatibility/2006">
              <mc:Choice xmlns:v="urn:schemas-microsoft-com:vml" Requires="v">
                <p:oleObj spid="_x0000_s150600" name="VISIO" r:id="rId7" imgW="2613600" imgH="1617480" progId="Visio.Drawing.6">
                  <p:embed/>
                </p:oleObj>
              </mc:Choice>
              <mc:Fallback>
                <p:oleObj name="VISIO" r:id="rId7" imgW="2613600" imgH="16174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904026"/>
                        <a:ext cx="5638800" cy="3490912"/>
                      </a:xfrm>
                      <a:prstGeom prst="rect">
                        <a:avLst/>
                      </a:prstGeom>
                    </p:spPr>
                  </p:pic>
                </p:oleObj>
              </mc:Fallback>
            </mc:AlternateContent>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Next state determined by current state and inputs</a:t>
            </a:r>
          </a:p>
          <a:p>
            <a:pPr marL="342900" indent="-342900">
              <a:spcBef>
                <a:spcPct val="20000"/>
              </a:spcBef>
              <a:buFontTx/>
              <a:buChar char="•"/>
            </a:pPr>
            <a:r>
              <a:rPr lang="en-US" sz="2400" dirty="0">
                <a:latin typeface="Times New Roman" pitchFamily="18" charset="0"/>
                <a:cs typeface="Arial" charset="0"/>
              </a:rPr>
              <a:t>Two types of finite state machines differ in output logic:</a:t>
            </a:r>
          </a:p>
          <a:p>
            <a:pPr marL="742950" lvl="1" indent="-285750">
              <a:spcBef>
                <a:spcPct val="20000"/>
              </a:spcBef>
              <a:buFontTx/>
              <a:buChar char="–"/>
            </a:pPr>
            <a:r>
              <a:rPr lang="en-US" sz="2000" b="1" dirty="0">
                <a:solidFill>
                  <a:schemeClr val="accent1"/>
                </a:solidFill>
                <a:latin typeface="Times New Roman" pitchFamily="18" charset="0"/>
                <a:cs typeface="Arial" charset="0"/>
              </a:rPr>
              <a:t>Moore FSM: </a:t>
            </a:r>
            <a:r>
              <a:rPr lang="en-US" sz="2000" dirty="0">
                <a:latin typeface="Times New Roman" pitchFamily="18" charset="0"/>
                <a:cs typeface="Arial" charset="0"/>
              </a:rPr>
              <a:t>outputs depend only on current state</a:t>
            </a:r>
          </a:p>
          <a:p>
            <a:pPr marL="742950" lvl="1" indent="-285750">
              <a:spcBef>
                <a:spcPct val="20000"/>
              </a:spcBef>
              <a:buFontTx/>
              <a:buChar char="–"/>
            </a:pPr>
            <a:r>
              <a:rPr lang="en-US" sz="2000" b="1" dirty="0">
                <a:solidFill>
                  <a:schemeClr val="accent1"/>
                </a:solidFill>
                <a:latin typeface="Times New Roman" pitchFamily="18" charset="0"/>
                <a:cs typeface="Arial" charset="0"/>
              </a:rPr>
              <a:t>Mealy FSM: </a:t>
            </a:r>
            <a:r>
              <a:rPr lang="en-US" sz="2000" dirty="0">
                <a:latin typeface="Times New Roman" pitchFamily="18" charset="0"/>
                <a:cs typeface="Arial" charset="0"/>
              </a:rPr>
              <a:t>outputs depend on current state </a:t>
            </a:r>
            <a:r>
              <a:rPr lang="en-US" sz="2000" i="1" dirty="0">
                <a:latin typeface="Times New Roman" pitchFamily="18" charset="0"/>
                <a:cs typeface="Arial" charset="0"/>
              </a:rPr>
              <a:t>and</a:t>
            </a:r>
            <a:r>
              <a:rPr lang="en-US" sz="2000" dirty="0">
                <a:latin typeface="Times New Roman" pitchFamily="18" charset="0"/>
                <a:cs typeface="Arial" charset="0"/>
              </a:rPr>
              <a:t> inputs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Finite State Machines (FSMs)</a:t>
            </a:r>
          </a:p>
        </p:txBody>
      </p:sp>
    </p:spTree>
    <p:extLst>
      <p:ext uri="{BB962C8B-B14F-4D97-AF65-F5344CB8AC3E}">
        <p14:creationId xmlns:p14="http://schemas.microsoft.com/office/powerpoint/2010/main" val="18792304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2"/>
            </p:custDataLst>
            <p:extLst>
              <p:ext uri="{D42A27DB-BD31-4B8C-83A1-F6EECF244321}">
                <p14:modId xmlns:p14="http://schemas.microsoft.com/office/powerpoint/2010/main" val="2753320852"/>
              </p:ext>
            </p:extLst>
          </p:nvPr>
        </p:nvGraphicFramePr>
        <p:xfrm>
          <a:off x="3276600" y="2428875"/>
          <a:ext cx="4567238" cy="3895725"/>
        </p:xfrm>
        <a:graphic>
          <a:graphicData uri="http://schemas.openxmlformats.org/presentationml/2006/ole">
            <mc:AlternateContent xmlns:mc="http://schemas.openxmlformats.org/markup-compatibility/2006">
              <mc:Choice xmlns:v="urn:schemas-microsoft-com:vml" Requires="v">
                <p:oleObj spid="_x0000_s151623" name="VISIO" r:id="rId7" imgW="2278080" imgH="1943280" progId="Visio.Drawing.6">
                  <p:embed/>
                </p:oleObj>
              </mc:Choice>
              <mc:Fallback>
                <p:oleObj name="VISIO" r:id="rId7" imgW="2278080" imgH="19432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28875"/>
                        <a:ext cx="4567238"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53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Traffic light controller</a:t>
            </a:r>
          </a:p>
          <a:p>
            <a:pPr marL="742950" lvl="1" indent="-285750">
              <a:spcBef>
                <a:spcPct val="20000"/>
              </a:spcBef>
              <a:buFontTx/>
              <a:buChar char="–"/>
            </a:pPr>
            <a:r>
              <a:rPr lang="en-US" sz="2600" dirty="0">
                <a:latin typeface="Times New Roman" pitchFamily="18" charset="0"/>
                <a:cs typeface="Arial" charset="0"/>
              </a:rPr>
              <a:t>Traffic sensors: </a:t>
            </a:r>
            <a:r>
              <a:rPr lang="en-US" sz="2600" i="1" dirty="0">
                <a:latin typeface="Times New Roman" pitchFamily="18" charset="0"/>
                <a:cs typeface="Arial" charset="0"/>
              </a:rPr>
              <a:t>T</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T</a:t>
            </a:r>
            <a:r>
              <a:rPr lang="en-US" sz="2600" i="1" baseline="-25000" dirty="0">
                <a:latin typeface="Times New Roman" pitchFamily="18" charset="0"/>
                <a:cs typeface="Arial" charset="0"/>
              </a:rPr>
              <a:t>B</a:t>
            </a:r>
            <a:r>
              <a:rPr lang="en-US" sz="2600" dirty="0">
                <a:latin typeface="Times New Roman" pitchFamily="18" charset="0"/>
                <a:cs typeface="Arial" charset="0"/>
              </a:rPr>
              <a:t> (TRUE when there’s traffic)</a:t>
            </a:r>
          </a:p>
          <a:p>
            <a:pPr marL="742950" lvl="1" indent="-285750">
              <a:spcBef>
                <a:spcPct val="20000"/>
              </a:spcBef>
              <a:buFontTx/>
              <a:buChar char="–"/>
            </a:pPr>
            <a:r>
              <a:rPr lang="en-US" sz="2600" dirty="0">
                <a:latin typeface="Times New Roman" pitchFamily="18" charset="0"/>
                <a:cs typeface="Arial" charset="0"/>
              </a:rPr>
              <a:t>Lights: </a:t>
            </a:r>
            <a:r>
              <a:rPr lang="en-US" sz="2600" i="1" dirty="0">
                <a:latin typeface="Times New Roman" pitchFamily="18" charset="0"/>
                <a:cs typeface="Arial" charset="0"/>
              </a:rPr>
              <a:t>L</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L</a:t>
            </a:r>
            <a:r>
              <a:rPr lang="en-US" sz="26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Example</a:t>
            </a:r>
          </a:p>
        </p:txBody>
      </p:sp>
    </p:spTree>
    <p:extLst>
      <p:ext uri="{BB962C8B-B14F-4D97-AF65-F5344CB8AC3E}">
        <p14:creationId xmlns:p14="http://schemas.microsoft.com/office/powerpoint/2010/main" val="237305558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2"/>
            </p:custDataLst>
            <p:extLst>
              <p:ext uri="{D42A27DB-BD31-4B8C-83A1-F6EECF244321}">
                <p14:modId xmlns:p14="http://schemas.microsoft.com/office/powerpoint/2010/main" val="2964182797"/>
              </p:ext>
            </p:extLst>
          </p:nvPr>
        </p:nvGraphicFramePr>
        <p:xfrm>
          <a:off x="3581400" y="2057400"/>
          <a:ext cx="4679950" cy="3857625"/>
        </p:xfrm>
        <a:graphic>
          <a:graphicData uri="http://schemas.openxmlformats.org/presentationml/2006/ole">
            <mc:AlternateContent xmlns:mc="http://schemas.openxmlformats.org/markup-compatibility/2006">
              <mc:Choice xmlns:v="urn:schemas-microsoft-com:vml" Requires="v">
                <p:oleObj spid="_x0000_s152647" name="VISIO" r:id="rId7" imgW="1628640" imgH="1343160" progId="Visio.Drawing.6">
                  <p:embed/>
                </p:oleObj>
              </mc:Choice>
              <mc:Fallback>
                <p:oleObj name="VISIO" r:id="rId7" imgW="1628640" imgH="1343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2057400"/>
                        <a:ext cx="4679950" cy="3857625"/>
                      </a:xfrm>
                      <a:prstGeom prst="rect">
                        <a:avLst/>
                      </a:prstGeom>
                    </p:spPr>
                  </p:pic>
                </p:oleObj>
              </mc:Fallback>
            </mc:AlternateContent>
          </a:graphicData>
        </a:graphic>
      </p:graphicFrame>
      <p:sp>
        <p:nvSpPr>
          <p:cNvPr id="996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Reset</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B</a:t>
            </a:r>
          </a:p>
          <a:p>
            <a:pPr marL="342900" indent="-342900">
              <a:spcBef>
                <a:spcPct val="20000"/>
              </a:spcBef>
              <a:buFontTx/>
              <a:buChar char="•"/>
            </a:pPr>
            <a:r>
              <a:rPr lang="en-US" sz="3200" dirty="0">
                <a:latin typeface="Times New Roman" pitchFamily="18" charset="0"/>
                <a:cs typeface="Arial" charset="0"/>
              </a:rPr>
              <a:t>Outputs: </a:t>
            </a:r>
            <a:r>
              <a:rPr lang="en-US" sz="3200" i="1" dirty="0">
                <a:latin typeface="Times New Roman" pitchFamily="18" charset="0"/>
                <a:cs typeface="Arial" charset="0"/>
              </a:rPr>
              <a:t>L</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L</a:t>
            </a:r>
            <a:r>
              <a:rPr lang="en-US" sz="32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Black Box</a:t>
            </a:r>
          </a:p>
        </p:txBody>
      </p:sp>
    </p:spTree>
    <p:extLst>
      <p:ext uri="{BB962C8B-B14F-4D97-AF65-F5344CB8AC3E}">
        <p14:creationId xmlns:p14="http://schemas.microsoft.com/office/powerpoint/2010/main" val="4446177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2"/>
            </p:custDataLst>
            <p:extLst>
              <p:ext uri="{D42A27DB-BD31-4B8C-83A1-F6EECF244321}">
                <p14:modId xmlns:p14="http://schemas.microsoft.com/office/powerpoint/2010/main" val="1129997399"/>
              </p:ext>
            </p:extLst>
          </p:nvPr>
        </p:nvGraphicFramePr>
        <p:xfrm>
          <a:off x="4648200" y="1981200"/>
          <a:ext cx="4314825" cy="4298950"/>
        </p:xfrm>
        <a:graphic>
          <a:graphicData uri="http://schemas.openxmlformats.org/presentationml/2006/ole">
            <mc:AlternateContent xmlns:mc="http://schemas.openxmlformats.org/markup-compatibility/2006">
              <mc:Choice xmlns:v="urn:schemas-microsoft-com:vml" Requires="v">
                <p:oleObj spid="_x0000_s153671" name="VISIO" r:id="rId7" imgW="2000160" imgH="1992960" progId="Visio.Drawing.6">
                  <p:embed/>
                </p:oleObj>
              </mc:Choice>
              <mc:Fallback>
                <p:oleObj name="VISIO" r:id="rId7" imgW="2000160" imgH="19929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81200"/>
                        <a:ext cx="4314825" cy="4298950"/>
                      </a:xfrm>
                      <a:prstGeom prst="rect">
                        <a:avLst/>
                      </a:prstGeom>
                    </p:spPr>
                  </p:pic>
                </p:oleObj>
              </mc:Fallback>
            </mc:AlternateContent>
          </a:graphicData>
        </a:graphic>
      </p:graphicFrame>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State Transition Diagram</a:t>
            </a:r>
          </a:p>
        </p:txBody>
      </p:sp>
    </p:spTree>
    <p:extLst>
      <p:ext uri="{BB962C8B-B14F-4D97-AF65-F5344CB8AC3E}">
        <p14:creationId xmlns:p14="http://schemas.microsoft.com/office/powerpoint/2010/main" val="289242374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State Transition Diagram</a:t>
            </a:r>
          </a:p>
        </p:txBody>
      </p:sp>
      <p:graphicFrame>
        <p:nvGraphicFramePr>
          <p:cNvPr id="2" name="Object 1"/>
          <p:cNvGraphicFramePr>
            <a:graphicFrameLocks noChangeAspect="1"/>
          </p:cNvGraphicFramePr>
          <p:nvPr>
            <p:custDataLst>
              <p:tags r:id="rId4"/>
            </p:custDataLst>
            <p:extLst>
              <p:ext uri="{D42A27DB-BD31-4B8C-83A1-F6EECF244321}">
                <p14:modId xmlns:p14="http://schemas.microsoft.com/office/powerpoint/2010/main" val="1796942865"/>
              </p:ext>
            </p:extLst>
          </p:nvPr>
        </p:nvGraphicFramePr>
        <p:xfrm>
          <a:off x="4648200" y="1905000"/>
          <a:ext cx="4314825" cy="4298950"/>
        </p:xfrm>
        <a:graphic>
          <a:graphicData uri="http://schemas.openxmlformats.org/presentationml/2006/ole">
            <mc:AlternateContent xmlns:mc="http://schemas.openxmlformats.org/markup-compatibility/2006">
              <mc:Choice xmlns:v="urn:schemas-microsoft-com:vml" Requires="v">
                <p:oleObj spid="_x0000_s204869" name="VISIO" r:id="rId7" imgW="2001299" imgH="1993667" progId="Visio.Drawing.6">
                  <p:embed/>
                </p:oleObj>
              </mc:Choice>
              <mc:Fallback>
                <p:oleObj name="VISIO" r:id="rId7" imgW="2001299" imgH="1993667"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050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4136759396"/>
              </p:ext>
            </p:extLst>
          </p:nvPr>
        </p:nvGraphicFramePr>
        <p:xfrm>
          <a:off x="2038350" y="1447800"/>
          <a:ext cx="5429250" cy="4023360"/>
        </p:xfrm>
        <a:graphic>
          <a:graphicData uri="http://schemas.openxmlformats.org/drawingml/2006/table">
            <a:tbl>
              <a:tblPr/>
              <a:tblGrid>
                <a:gridCol w="1357313">
                  <a:extLst>
                    <a:ext uri="{9D8B030D-6E8A-4147-A177-3AD203B41FA5}">
                      <a16:colId xmlns:a16="http://schemas.microsoft.com/office/drawing/2014/main" val="20000"/>
                    </a:ext>
                  </a:extLst>
                </a:gridCol>
                <a:gridCol w="1357312">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gridCol w="1357312">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T</a:t>
                      </a:r>
                      <a:r>
                        <a:rPr kumimoji="0" lang="en-US" sz="2400" b="0" i="1" u="none" strike="noStrike" cap="none" normalizeH="0" baseline="-2500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T</a:t>
                      </a:r>
                      <a:r>
                        <a:rPr kumimoji="0" lang="en-US" sz="2400" b="0" i="1" u="none" strike="noStrike" cap="none" normalizeH="0" baseline="-2500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State Transition Table</a:t>
            </a:r>
          </a:p>
        </p:txBody>
      </p:sp>
    </p:spTree>
    <p:extLst>
      <p:ext uri="{BB962C8B-B14F-4D97-AF65-F5344CB8AC3E}">
        <p14:creationId xmlns:p14="http://schemas.microsoft.com/office/powerpoint/2010/main" val="208343774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p14="http://schemas.microsoft.com/office/powerpoint/2010/main" val="1705124145"/>
              </p:ext>
            </p:extLst>
          </p:nvPr>
        </p:nvGraphicFramePr>
        <p:xfrm>
          <a:off x="2038350" y="1447800"/>
          <a:ext cx="5429250" cy="4023360"/>
        </p:xfrm>
        <a:graphic>
          <a:graphicData uri="http://schemas.openxmlformats.org/drawingml/2006/table">
            <a:tbl>
              <a:tblPr/>
              <a:tblGrid>
                <a:gridCol w="1357313">
                  <a:extLst>
                    <a:ext uri="{9D8B030D-6E8A-4147-A177-3AD203B41FA5}">
                      <a16:colId xmlns:a16="http://schemas.microsoft.com/office/drawing/2014/main" val="20000"/>
                    </a:ext>
                  </a:extLst>
                </a:gridCol>
                <a:gridCol w="1357312">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gridCol w="1357312">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T</a:t>
                      </a:r>
                      <a:r>
                        <a:rPr kumimoji="0" lang="en-US" sz="2400" b="0" i="1" u="none" strike="noStrike" cap="none" normalizeH="0" baseline="-2500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T</a:t>
                      </a:r>
                      <a:r>
                        <a:rPr kumimoji="0" lang="en-US" sz="2400" b="0" i="1" u="none" strike="noStrike" cap="none" normalizeH="0" baseline="-2500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S3</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State Transition Table</a:t>
            </a:r>
          </a:p>
        </p:txBody>
      </p:sp>
    </p:spTree>
    <p:extLst>
      <p:ext uri="{BB962C8B-B14F-4D97-AF65-F5344CB8AC3E}">
        <p14:creationId xmlns:p14="http://schemas.microsoft.com/office/powerpoint/2010/main" val="13355086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Give sequence to events</a:t>
            </a:r>
          </a:p>
          <a:p>
            <a:pPr marL="342900" indent="-342900">
              <a:spcBef>
                <a:spcPct val="20000"/>
              </a:spcBef>
              <a:buFontTx/>
              <a:buChar char="•"/>
            </a:pPr>
            <a:r>
              <a:rPr lang="en-US" sz="3200" dirty="0">
                <a:latin typeface="Times New Roman" pitchFamily="18" charset="0"/>
                <a:cs typeface="Arial" charset="0"/>
              </a:rPr>
              <a:t>Have memory (short-term)</a:t>
            </a:r>
          </a:p>
          <a:p>
            <a:pPr marL="342900" indent="-342900">
              <a:spcBef>
                <a:spcPct val="20000"/>
              </a:spcBef>
              <a:buFontTx/>
              <a:buChar char="•"/>
            </a:pPr>
            <a:r>
              <a:rPr lang="en-US" sz="3200" dirty="0">
                <a:latin typeface="Times New Roman" pitchFamily="18" charset="0"/>
                <a:cs typeface="Arial" charset="0"/>
              </a:rPr>
              <a:t>Use feedback from output to input to store information</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Sequential Circuits</a:t>
            </a:r>
          </a:p>
        </p:txBody>
      </p:sp>
    </p:spTree>
    <p:extLst>
      <p:ext uri="{BB962C8B-B14F-4D97-AF65-F5344CB8AC3E}">
        <p14:creationId xmlns:p14="http://schemas.microsoft.com/office/powerpoint/2010/main" val="91046013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2826391555"/>
              </p:ext>
            </p:extLst>
          </p:nvPr>
        </p:nvGraphicFramePr>
        <p:xfrm>
          <a:off x="762000" y="1295400"/>
          <a:ext cx="5257800" cy="3662363"/>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r>
                        <a:rPr kumimoji="0" lang="en-US" sz="2400" b="0" i="0" u="none" strike="noStrike" cap="none" normalizeH="0" baseline="-2500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T</a:t>
                      </a:r>
                      <a:r>
                        <a:rPr kumimoji="0" lang="en-US" sz="2400" b="0" i="1" u="none" strike="noStrike" cap="none" normalizeH="0" baseline="-25000" dirty="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T</a:t>
                      </a:r>
                      <a:r>
                        <a:rPr kumimoji="0" lang="en-US" sz="2400" b="0" i="1" u="none" strike="noStrike" cap="none" normalizeH="0" baseline="-25000" dirty="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2210792558"/>
              </p:ext>
            </p:extLst>
          </p:nvPr>
        </p:nvGraphicFramePr>
        <p:xfrm>
          <a:off x="6324600" y="1752600"/>
          <a:ext cx="2514600" cy="2859088"/>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a:solidFill>
                  <a:schemeClr val="bg1"/>
                </a:solidFill>
                <a:latin typeface="+mj-lt"/>
              </a:rPr>
              <a:t>FSM Encoded State Transition Table</a:t>
            </a:r>
          </a:p>
        </p:txBody>
      </p:sp>
    </p:spTree>
    <p:extLst>
      <p:ext uri="{BB962C8B-B14F-4D97-AF65-F5344CB8AC3E}">
        <p14:creationId xmlns:p14="http://schemas.microsoft.com/office/powerpoint/2010/main" val="84885136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p14="http://schemas.microsoft.com/office/powerpoint/2010/main" val="565971182"/>
              </p:ext>
            </p:extLst>
          </p:nvPr>
        </p:nvGraphicFramePr>
        <p:xfrm>
          <a:off x="762000" y="1295400"/>
          <a:ext cx="5257800" cy="3662363"/>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r>
                        <a:rPr kumimoji="0" lang="en-US" sz="2400" b="0" i="0" u="none" strike="noStrike" cap="none" normalizeH="0" baseline="-2500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T</a:t>
                      </a:r>
                      <a:r>
                        <a:rPr kumimoji="0" lang="en-US" sz="2400" b="0" i="1" u="none" strike="noStrike" cap="none" normalizeH="0" baseline="-25000" dirty="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T</a:t>
                      </a:r>
                      <a:r>
                        <a:rPr kumimoji="0" lang="en-US" sz="2400" b="0" i="1" u="none" strike="noStrike" cap="none" normalizeH="0" baseline="-25000" dirty="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p14="http://schemas.microsoft.com/office/powerpoint/2010/main" val="3560791044"/>
              </p:ext>
            </p:extLst>
          </p:nvPr>
        </p:nvGraphicFramePr>
        <p:xfrm>
          <a:off x="6324600" y="1752600"/>
          <a:ext cx="2514600" cy="2859088"/>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a:solidFill>
                  <a:schemeClr val="bg1"/>
                </a:solidFill>
                <a:latin typeface="+mj-lt"/>
              </a:rPr>
              <a:t>FSM Encoded State Transition Table</a:t>
            </a:r>
          </a:p>
        </p:txBody>
      </p:sp>
      <p:grpSp>
        <p:nvGrpSpPr>
          <p:cNvPr id="2" name="Group 1"/>
          <p:cNvGrpSpPr/>
          <p:nvPr/>
        </p:nvGrpSpPr>
        <p:grpSpPr>
          <a:xfrm>
            <a:off x="1828800" y="5111262"/>
            <a:ext cx="3581400" cy="1295400"/>
            <a:chOff x="1828800" y="5111262"/>
            <a:chExt cx="3581400" cy="1295400"/>
          </a:xfrm>
        </p:grpSpPr>
        <p:sp>
          <p:nvSpPr>
            <p:cNvPr id="1165403" name="Rectangle 91"/>
            <p:cNvSpPr>
              <a:spLocks noChangeArrowheads="1"/>
            </p:cNvSpPr>
            <p:nvPr>
              <p:custDataLst>
                <p:tags r:id="rId4"/>
              </p:custDataLst>
            </p:nvPr>
          </p:nvSpPr>
          <p:spPr bwMode="auto">
            <a:xfrm>
              <a:off x="1828800" y="5111262"/>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 </a:t>
              </a:r>
              <a:r>
                <a:rPr lang="en-US" dirty="0">
                  <a:latin typeface="Symbol" pitchFamily="18" charset="2"/>
                  <a:cs typeface="Arial" charset="0"/>
                </a:rPr>
                <a:t>Å</a:t>
              </a:r>
              <a:r>
                <a:rPr lang="en-US" sz="2400" i="1" dirty="0">
                  <a:latin typeface="Times New Roman" pitchFamily="18" charset="0"/>
                  <a:cs typeface="Arial" charset="0"/>
                </a:rPr>
                <a:t> S</a:t>
              </a:r>
              <a:r>
                <a:rPr lang="en-US" sz="2400" baseline="-25000" dirty="0">
                  <a:latin typeface="Times New Roman" pitchFamily="18" charset="0"/>
                  <a:cs typeface="Arial" charset="0"/>
                </a:rPr>
                <a:t>0</a:t>
              </a:r>
              <a:r>
                <a:rPr lang="en-US" sz="2400" i="1" dirty="0">
                  <a:latin typeface="Times New Roman" pitchFamily="18" charset="0"/>
                  <a:cs typeface="Arial" charset="0"/>
                </a:rPr>
                <a:t> </a:t>
              </a:r>
            </a:p>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B</a:t>
              </a:r>
            </a:p>
          </p:txBody>
        </p:sp>
        <p:sp>
          <p:nvSpPr>
            <p:cNvPr id="1165404" name="Line 92"/>
            <p:cNvSpPr>
              <a:spLocks noChangeShapeType="1"/>
            </p:cNvSpPr>
            <p:nvPr>
              <p:custDataLst>
                <p:tags r:id="rId5"/>
              </p:custDataLst>
            </p:nvPr>
          </p:nvSpPr>
          <p:spPr bwMode="auto">
            <a:xfrm>
              <a:off x="25908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5" name="Line 93"/>
            <p:cNvSpPr>
              <a:spLocks noChangeShapeType="1"/>
            </p:cNvSpPr>
            <p:nvPr>
              <p:custDataLst>
                <p:tags r:id="rId6"/>
              </p:custDataLst>
            </p:nvPr>
          </p:nvSpPr>
          <p:spPr bwMode="auto">
            <a:xfrm>
              <a:off x="28956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6" name="Line 94"/>
            <p:cNvSpPr>
              <a:spLocks noChangeShapeType="1"/>
            </p:cNvSpPr>
            <p:nvPr>
              <p:custDataLst>
                <p:tags r:id="rId7"/>
              </p:custDataLst>
            </p:nvPr>
          </p:nvSpPr>
          <p:spPr bwMode="auto">
            <a:xfrm>
              <a:off x="39624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7" name="Line 95"/>
            <p:cNvSpPr>
              <a:spLocks noChangeShapeType="1"/>
            </p:cNvSpPr>
            <p:nvPr>
              <p:custDataLst>
                <p:tags r:id="rId8"/>
              </p:custDataLst>
            </p:nvPr>
          </p:nvSpPr>
          <p:spPr bwMode="auto">
            <a:xfrm>
              <a:off x="42672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93"/>
            <p:cNvSpPr>
              <a:spLocks noChangeShapeType="1"/>
            </p:cNvSpPr>
            <p:nvPr>
              <p:custDataLst>
                <p:tags r:id="rId9"/>
              </p:custDataLst>
            </p:nvPr>
          </p:nvSpPr>
          <p:spPr bwMode="auto">
            <a:xfrm>
              <a:off x="3200400" y="5638800"/>
              <a:ext cx="228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16140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518319775"/>
              </p:ext>
            </p:extLst>
          </p:nvPr>
        </p:nvGraphicFramePr>
        <p:xfrm>
          <a:off x="800100" y="1447800"/>
          <a:ext cx="5257800" cy="274320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r>
                        <a:rPr kumimoji="0" lang="en-US" sz="2400" b="0" i="0" u="none" strike="noStrike" cap="none" normalizeH="0" baseline="-2500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r>
                        <a:rPr kumimoji="0" lang="en-US" sz="2400" b="0" i="0" u="none" strike="noStrike" cap="none" normalizeH="0" baseline="-2500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L</a:t>
                      </a:r>
                      <a:r>
                        <a:rPr kumimoji="0" lang="en-US" sz="2400" b="0" i="1" u="none" strike="noStrike" cap="none" normalizeH="0" baseline="-25000" dirty="0">
                          <a:ln>
                            <a:noFill/>
                          </a:ln>
                          <a:solidFill>
                            <a:schemeClr val="tx1"/>
                          </a:solidFill>
                          <a:effectLst/>
                          <a:latin typeface="Times New Roman" pitchFamily="18" charset="0"/>
                          <a:cs typeface="Arial" charset="0"/>
                        </a:rPr>
                        <a:t>A</a:t>
                      </a:r>
                      <a:r>
                        <a:rPr kumimoji="0" lang="en-US" sz="2400" b="0" i="0" u="none" strike="noStrike" cap="none" normalizeH="0" baseline="-2500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L</a:t>
                      </a:r>
                      <a:r>
                        <a:rPr kumimoji="0" lang="en-US" sz="2400" b="0" i="1" u="none" strike="noStrike" cap="none" normalizeH="0" baseline="-25000" dirty="0">
                          <a:ln>
                            <a:noFill/>
                          </a:ln>
                          <a:solidFill>
                            <a:schemeClr val="tx1"/>
                          </a:solidFill>
                          <a:effectLst/>
                          <a:latin typeface="Times New Roman" pitchFamily="18" charset="0"/>
                          <a:cs typeface="Arial" charset="0"/>
                        </a:rPr>
                        <a:t>A</a:t>
                      </a:r>
                      <a:r>
                        <a:rPr kumimoji="0" lang="en-US" sz="24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L</a:t>
                      </a:r>
                      <a:r>
                        <a:rPr kumimoji="0" lang="en-US" sz="2400" b="0" i="1" u="none" strike="noStrike" cap="none" normalizeH="0" baseline="-25000" dirty="0">
                          <a:ln>
                            <a:noFill/>
                          </a:ln>
                          <a:solidFill>
                            <a:schemeClr val="tx1"/>
                          </a:solidFill>
                          <a:effectLst/>
                          <a:latin typeface="Times New Roman" pitchFamily="18" charset="0"/>
                          <a:cs typeface="Arial" charset="0"/>
                        </a:rPr>
                        <a:t>B</a:t>
                      </a:r>
                      <a:r>
                        <a:rPr kumimoji="0" lang="en-US" sz="2400" b="0" i="0" u="none" strike="noStrike" cap="none" normalizeH="0" baseline="-25000" dirty="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L</a:t>
                      </a:r>
                      <a:r>
                        <a:rPr kumimoji="0" lang="en-US" sz="2400" b="0" i="1" u="none" strike="noStrike" cap="none" normalizeH="0" baseline="-25000" dirty="0">
                          <a:ln>
                            <a:noFill/>
                          </a:ln>
                          <a:solidFill>
                            <a:schemeClr val="tx1"/>
                          </a:solidFill>
                          <a:effectLst/>
                          <a:latin typeface="Times New Roman" pitchFamily="18" charset="0"/>
                          <a:cs typeface="Arial" charset="0"/>
                        </a:rPr>
                        <a:t>B</a:t>
                      </a:r>
                      <a:r>
                        <a:rPr kumimoji="0" lang="en-US" sz="24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3618844426"/>
              </p:ext>
            </p:extLst>
          </p:nvPr>
        </p:nvGraphicFramePr>
        <p:xfrm>
          <a:off x="6400800" y="16002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Output Table</a:t>
            </a:r>
          </a:p>
        </p:txBody>
      </p:sp>
    </p:spTree>
    <p:extLst>
      <p:ext uri="{BB962C8B-B14F-4D97-AF65-F5344CB8AC3E}">
        <p14:creationId xmlns:p14="http://schemas.microsoft.com/office/powerpoint/2010/main" val="285763144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p14="http://schemas.microsoft.com/office/powerpoint/2010/main" val="2929671425"/>
              </p:ext>
            </p:extLst>
          </p:nvPr>
        </p:nvGraphicFramePr>
        <p:xfrm>
          <a:off x="800100" y="1447800"/>
          <a:ext cx="5257800" cy="274320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r>
                        <a:rPr kumimoji="0" lang="en-US" sz="2400" b="0" i="0" u="none" strike="noStrike" cap="none" normalizeH="0" baseline="-2500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r>
                        <a:rPr kumimoji="0" lang="en-US" sz="2400" b="0" i="0" u="none" strike="noStrike" cap="none" normalizeH="0" baseline="-2500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L</a:t>
                      </a:r>
                      <a:r>
                        <a:rPr kumimoji="0" lang="en-US" sz="2400" b="0" i="1" u="none" strike="noStrike" cap="none" normalizeH="0" baseline="-25000" dirty="0">
                          <a:ln>
                            <a:noFill/>
                          </a:ln>
                          <a:solidFill>
                            <a:schemeClr val="tx1"/>
                          </a:solidFill>
                          <a:effectLst/>
                          <a:latin typeface="Times New Roman" pitchFamily="18" charset="0"/>
                          <a:cs typeface="Arial" charset="0"/>
                        </a:rPr>
                        <a:t>A</a:t>
                      </a:r>
                      <a:r>
                        <a:rPr kumimoji="0" lang="en-US" sz="2400" b="0" i="0" u="none" strike="noStrike" cap="none" normalizeH="0" baseline="-2500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L</a:t>
                      </a:r>
                      <a:r>
                        <a:rPr kumimoji="0" lang="en-US" sz="2400" b="0" i="1" u="none" strike="noStrike" cap="none" normalizeH="0" baseline="-25000" dirty="0">
                          <a:ln>
                            <a:noFill/>
                          </a:ln>
                          <a:solidFill>
                            <a:schemeClr val="tx1"/>
                          </a:solidFill>
                          <a:effectLst/>
                          <a:latin typeface="Times New Roman" pitchFamily="18" charset="0"/>
                          <a:cs typeface="Arial" charset="0"/>
                        </a:rPr>
                        <a:t>A</a:t>
                      </a:r>
                      <a:r>
                        <a:rPr kumimoji="0" lang="en-US" sz="24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L</a:t>
                      </a:r>
                      <a:r>
                        <a:rPr kumimoji="0" lang="en-US" sz="2400" b="0" i="1" u="none" strike="noStrike" cap="none" normalizeH="0" baseline="-25000" dirty="0">
                          <a:ln>
                            <a:noFill/>
                          </a:ln>
                          <a:solidFill>
                            <a:schemeClr val="tx1"/>
                          </a:solidFill>
                          <a:effectLst/>
                          <a:latin typeface="Times New Roman" pitchFamily="18" charset="0"/>
                          <a:cs typeface="Arial" charset="0"/>
                        </a:rPr>
                        <a:t>B</a:t>
                      </a:r>
                      <a:r>
                        <a:rPr kumimoji="0" lang="en-US" sz="2400" b="0" i="0" u="none" strike="noStrike" cap="none" normalizeH="0" baseline="-25000" dirty="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L</a:t>
                      </a:r>
                      <a:r>
                        <a:rPr kumimoji="0" lang="en-US" sz="2400" b="0" i="1" u="none" strike="noStrike" cap="none" normalizeH="0" baseline="-25000" dirty="0">
                          <a:ln>
                            <a:noFill/>
                          </a:ln>
                          <a:solidFill>
                            <a:schemeClr val="tx1"/>
                          </a:solidFill>
                          <a:effectLst/>
                          <a:latin typeface="Times New Roman" pitchFamily="18" charset="0"/>
                          <a:cs typeface="Arial" charset="0"/>
                        </a:rPr>
                        <a:t>B</a:t>
                      </a:r>
                      <a:r>
                        <a:rPr kumimoji="0" lang="en-US" sz="24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p14="http://schemas.microsoft.com/office/powerpoint/2010/main" val="1694209200"/>
              </p:ext>
            </p:extLst>
          </p:nvPr>
        </p:nvGraphicFramePr>
        <p:xfrm>
          <a:off x="6400800" y="16002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1"/>
          <p:cNvGrpSpPr/>
          <p:nvPr/>
        </p:nvGrpSpPr>
        <p:grpSpPr>
          <a:xfrm>
            <a:off x="2590800" y="4343400"/>
            <a:ext cx="2438400" cy="2057400"/>
            <a:chOff x="2590800" y="4343400"/>
            <a:chExt cx="2438400" cy="2057400"/>
          </a:xfrm>
        </p:grpSpPr>
        <p:sp>
          <p:nvSpPr>
            <p:cNvPr id="1167430" name="Rectangle 70"/>
            <p:cNvSpPr>
              <a:spLocks noChangeArrowheads="1"/>
            </p:cNvSpPr>
            <p:nvPr>
              <p:custDataLst>
                <p:tags r:id="rId3"/>
              </p:custDataLst>
            </p:nvPr>
          </p:nvSpPr>
          <p:spPr bwMode="auto">
            <a:xfrm>
              <a:off x="2590800" y="4343400"/>
              <a:ext cx="2438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endParaRPr lang="en-US" sz="2400" i="1" baseline="-25000" dirty="0">
                <a:latin typeface="Times New Roman" pitchFamily="18" charset="0"/>
                <a:cs typeface="Arial" charset="0"/>
              </a:endParaRPr>
            </a:p>
          </p:txBody>
        </p:sp>
        <p:sp>
          <p:nvSpPr>
            <p:cNvPr id="1167431" name="Line 71"/>
            <p:cNvSpPr>
              <a:spLocks noChangeShapeType="1"/>
            </p:cNvSpPr>
            <p:nvPr>
              <p:custDataLst>
                <p:tags r:id="rId4"/>
              </p:custDataLst>
            </p:nvPr>
          </p:nvSpPr>
          <p:spPr bwMode="auto">
            <a:xfrm>
              <a:off x="3429000" y="4876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32" name="Line 72"/>
            <p:cNvSpPr>
              <a:spLocks noChangeShapeType="1"/>
            </p:cNvSpPr>
            <p:nvPr>
              <p:custDataLst>
                <p:tags r:id="rId5"/>
              </p:custDataLst>
            </p:nvPr>
          </p:nvSpPr>
          <p:spPr bwMode="auto">
            <a:xfrm>
              <a:off x="3429000" y="5257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Output Table</a:t>
            </a:r>
          </a:p>
        </p:txBody>
      </p:sp>
    </p:spTree>
    <p:extLst>
      <p:ext uri="{BB962C8B-B14F-4D97-AF65-F5344CB8AC3E}">
        <p14:creationId xmlns:p14="http://schemas.microsoft.com/office/powerpoint/2010/main" val="1037923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2"/>
            </p:custDataLst>
            <p:extLst>
              <p:ext uri="{D42A27DB-BD31-4B8C-83A1-F6EECF244321}">
                <p14:modId xmlns:p14="http://schemas.microsoft.com/office/powerpoint/2010/main" val="1239452427"/>
              </p:ext>
            </p:extLst>
          </p:nvPr>
        </p:nvGraphicFramePr>
        <p:xfrm>
          <a:off x="4800600" y="1371600"/>
          <a:ext cx="1922462" cy="3352800"/>
        </p:xfrm>
        <a:graphic>
          <a:graphicData uri="http://schemas.openxmlformats.org/presentationml/2006/ole">
            <mc:AlternateContent xmlns:mc="http://schemas.openxmlformats.org/markup-compatibility/2006">
              <mc:Choice xmlns:v="urn:schemas-microsoft-com:vml" Requires="v">
                <p:oleObj spid="_x0000_s155719" name="VISIO" r:id="rId5" imgW="769680" imgH="1343160" progId="Visio.Drawing.6">
                  <p:embed/>
                </p:oleObj>
              </mc:Choice>
              <mc:Fallback>
                <p:oleObj name="VISIO" r:id="rId5" imgW="769680" imgH="13431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371600"/>
                        <a:ext cx="19224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Schematic: State Register</a:t>
            </a:r>
          </a:p>
        </p:txBody>
      </p:sp>
    </p:spTree>
    <p:extLst>
      <p:ext uri="{BB962C8B-B14F-4D97-AF65-F5344CB8AC3E}">
        <p14:creationId xmlns:p14="http://schemas.microsoft.com/office/powerpoint/2010/main" val="5432827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4093365772"/>
              </p:ext>
            </p:extLst>
          </p:nvPr>
        </p:nvGraphicFramePr>
        <p:xfrm>
          <a:off x="685800" y="1344612"/>
          <a:ext cx="6030913" cy="3989388"/>
        </p:xfrm>
        <a:graphic>
          <a:graphicData uri="http://schemas.openxmlformats.org/presentationml/2006/ole">
            <mc:AlternateContent xmlns:mc="http://schemas.openxmlformats.org/markup-compatibility/2006">
              <mc:Choice xmlns:v="urn:schemas-microsoft-com:vml" Requires="v">
                <p:oleObj spid="_x0000_s156743" name="VISIO" r:id="rId5" imgW="2461680" imgH="1628640" progId="Visio.Drawing.6">
                  <p:embed/>
                </p:oleObj>
              </mc:Choice>
              <mc:Fallback>
                <p:oleObj name="VISIO" r:id="rId5" imgW="246168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44612"/>
                        <a:ext cx="6030913"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Schematic: Next State Logic</a:t>
            </a:r>
          </a:p>
        </p:txBody>
      </p:sp>
    </p:spTree>
    <p:extLst>
      <p:ext uri="{BB962C8B-B14F-4D97-AF65-F5344CB8AC3E}">
        <p14:creationId xmlns:p14="http://schemas.microsoft.com/office/powerpoint/2010/main" val="68659886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2"/>
            </p:custDataLst>
          </p:nvPr>
        </p:nvGraphicFramePr>
        <p:xfrm>
          <a:off x="685800" y="1371600"/>
          <a:ext cx="8458200" cy="3937000"/>
        </p:xfrm>
        <a:graphic>
          <a:graphicData uri="http://schemas.openxmlformats.org/presentationml/2006/ole">
            <mc:AlternateContent xmlns:mc="http://schemas.openxmlformats.org/markup-compatibility/2006">
              <mc:Choice xmlns:v="urn:schemas-microsoft-com:vml" Requires="v">
                <p:oleObj spid="_x0000_s157767" name="VISIO" r:id="rId5" imgW="3498840" imgH="1628640" progId="Visio.Drawing.6">
                  <p:embed/>
                </p:oleObj>
              </mc:Choice>
              <mc:Fallback>
                <p:oleObj name="VISIO" r:id="rId5" imgW="3498840" imgH="1628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71600"/>
                        <a:ext cx="8458200" cy="3937000"/>
                      </a:xfrm>
                      <a:prstGeom prst="rect">
                        <a:avLst/>
                      </a:prstGeom>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Schematic: Output Logic</a:t>
            </a:r>
          </a:p>
        </p:txBody>
      </p:sp>
    </p:spTree>
    <p:extLst>
      <p:ext uri="{BB962C8B-B14F-4D97-AF65-F5344CB8AC3E}">
        <p14:creationId xmlns:p14="http://schemas.microsoft.com/office/powerpoint/2010/main" val="18672090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999151602"/>
              </p:ext>
            </p:extLst>
          </p:nvPr>
        </p:nvGraphicFramePr>
        <p:xfrm>
          <a:off x="457200" y="1143000"/>
          <a:ext cx="8839200" cy="3295650"/>
        </p:xfrm>
        <a:graphic>
          <a:graphicData uri="http://schemas.openxmlformats.org/presentationml/2006/ole">
            <mc:AlternateContent xmlns:mc="http://schemas.openxmlformats.org/markup-compatibility/2006">
              <mc:Choice xmlns:v="urn:schemas-microsoft-com:vml" Requires="v">
                <p:oleObj spid="_x0000_s158860" name="VISIO" r:id="rId6" imgW="5529240" imgH="2543040" progId="Visio.Drawing.6">
                  <p:embed/>
                </p:oleObj>
              </mc:Choice>
              <mc:Fallback>
                <p:oleObj name="VISIO" r:id="rId6" imgW="5529240" imgH="25430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143000"/>
                        <a:ext cx="8839200" cy="3295650"/>
                      </a:xfrm>
                      <a:prstGeom prst="rect">
                        <a:avLst/>
                      </a:prstGeom>
                    </p:spPr>
                  </p:pic>
                </p:oleObj>
              </mc:Fallback>
            </mc:AlternateContent>
          </a:graphicData>
        </a:graphic>
      </p:graphicFrame>
      <p:graphicFrame>
        <p:nvGraphicFramePr>
          <p:cNvPr id="1008645" name="Object 5"/>
          <p:cNvGraphicFramePr>
            <a:graphicFrameLocks noGrp="1" noChangeAspect="1"/>
          </p:cNvGraphicFramePr>
          <p:nvPr>
            <p:ph idx="4294967295"/>
            <p:custDataLst>
              <p:tags r:id="rId3"/>
            </p:custDataLst>
            <p:extLst>
              <p:ext uri="{D42A27DB-BD31-4B8C-83A1-F6EECF244321}">
                <p14:modId xmlns:p14="http://schemas.microsoft.com/office/powerpoint/2010/main" val="4201977697"/>
              </p:ext>
            </p:extLst>
          </p:nvPr>
        </p:nvGraphicFramePr>
        <p:xfrm>
          <a:off x="3810000" y="4343400"/>
          <a:ext cx="2209800" cy="2201862"/>
        </p:xfrm>
        <a:graphic>
          <a:graphicData uri="http://schemas.openxmlformats.org/presentationml/2006/ole">
            <mc:AlternateContent xmlns:mc="http://schemas.openxmlformats.org/markup-compatibility/2006">
              <mc:Choice xmlns:v="urn:schemas-microsoft-com:vml" Requires="v">
                <p:oleObj spid="_x0000_s158861" name="VISIO" r:id="rId8" imgW="2000160" imgH="1992960" progId="Visio.Drawing.6">
                  <p:embed/>
                </p:oleObj>
              </mc:Choice>
              <mc:Fallback>
                <p:oleObj name="VISIO" r:id="rId8" imgW="2000160" imgH="1992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4343400"/>
                        <a:ext cx="2209800" cy="22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Timing Diagram</a:t>
            </a:r>
          </a:p>
        </p:txBody>
      </p:sp>
    </p:spTree>
    <p:extLst>
      <p:ext uri="{BB962C8B-B14F-4D97-AF65-F5344CB8AC3E}">
        <p14:creationId xmlns:p14="http://schemas.microsoft.com/office/powerpoint/2010/main" val="111679471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Binary</a:t>
            </a:r>
            <a:r>
              <a:rPr lang="en-US" sz="3200" dirty="0">
                <a:latin typeface="Times New Roman" pitchFamily="18" charset="0"/>
                <a:cs typeface="Arial" charset="0"/>
              </a:rPr>
              <a:t> encoding: </a:t>
            </a:r>
          </a:p>
          <a:p>
            <a:pPr marL="742950" lvl="1" indent="-285750">
              <a:spcBef>
                <a:spcPct val="20000"/>
              </a:spcBef>
              <a:buFontTx/>
              <a:buChar char="–"/>
            </a:pPr>
            <a:r>
              <a:rPr lang="en-US" sz="2600" dirty="0">
                <a:latin typeface="Times New Roman" pitchFamily="18" charset="0"/>
                <a:cs typeface="Arial" charset="0"/>
              </a:rPr>
              <a:t>i.e., for four states, 00, 01, 10, 11</a:t>
            </a:r>
          </a:p>
          <a:p>
            <a:pPr marL="342900" indent="-342900">
              <a:spcBef>
                <a:spcPct val="20000"/>
              </a:spcBef>
              <a:buFontTx/>
              <a:buChar char="•"/>
            </a:pPr>
            <a:r>
              <a:rPr lang="en-US" sz="3200" b="1" dirty="0">
                <a:latin typeface="Times New Roman" pitchFamily="18" charset="0"/>
                <a:cs typeface="Arial" charset="0"/>
              </a:rPr>
              <a:t>One-hot</a:t>
            </a:r>
            <a:r>
              <a:rPr lang="en-US" sz="3200" dirty="0">
                <a:latin typeface="Times New Roman" pitchFamily="18" charset="0"/>
                <a:cs typeface="Arial" charset="0"/>
              </a:rPr>
              <a:t> encoding</a:t>
            </a:r>
          </a:p>
          <a:p>
            <a:pPr marL="742950" lvl="1" indent="-285750">
              <a:spcBef>
                <a:spcPct val="20000"/>
              </a:spcBef>
              <a:buFontTx/>
              <a:buChar char="–"/>
            </a:pPr>
            <a:r>
              <a:rPr lang="en-US" sz="2600" dirty="0">
                <a:latin typeface="Times New Roman" pitchFamily="18" charset="0"/>
                <a:cs typeface="Arial" charset="0"/>
              </a:rPr>
              <a:t>One state bit per state</a:t>
            </a:r>
          </a:p>
          <a:p>
            <a:pPr marL="742950" lvl="1" indent="-285750">
              <a:spcBef>
                <a:spcPct val="20000"/>
              </a:spcBef>
              <a:buFontTx/>
              <a:buChar char="–"/>
            </a:pPr>
            <a:r>
              <a:rPr lang="en-US" sz="2600" dirty="0">
                <a:latin typeface="Times New Roman" pitchFamily="18" charset="0"/>
                <a:cs typeface="Arial" charset="0"/>
              </a:rPr>
              <a:t>Only one state bit HIGH at once</a:t>
            </a:r>
          </a:p>
          <a:p>
            <a:pPr marL="742950" lvl="1" indent="-285750">
              <a:spcBef>
                <a:spcPct val="20000"/>
              </a:spcBef>
              <a:buFontTx/>
              <a:buChar char="–"/>
            </a:pPr>
            <a:r>
              <a:rPr lang="en-US" sz="2600" dirty="0">
                <a:latin typeface="Times New Roman" pitchFamily="18" charset="0"/>
                <a:cs typeface="Arial" charset="0"/>
              </a:rPr>
              <a:t>i.e., for 4 states, 0001, 0010, 0100, 1000</a:t>
            </a:r>
          </a:p>
          <a:p>
            <a:pPr marL="742950" lvl="1" indent="-285750">
              <a:spcBef>
                <a:spcPct val="20000"/>
              </a:spcBef>
              <a:buFontTx/>
              <a:buChar char="–"/>
            </a:pPr>
            <a:r>
              <a:rPr lang="en-US" sz="2600" dirty="0">
                <a:latin typeface="Times New Roman" pitchFamily="18" charset="0"/>
                <a:cs typeface="Arial" charset="0"/>
              </a:rPr>
              <a:t>Requires more flip-flops</a:t>
            </a:r>
          </a:p>
          <a:p>
            <a:pPr marL="742950" lvl="1" indent="-285750">
              <a:spcBef>
                <a:spcPct val="20000"/>
              </a:spcBef>
              <a:buFontTx/>
              <a:buChar char="–"/>
            </a:pPr>
            <a:r>
              <a:rPr lang="en-US" sz="2600" dirty="0">
                <a:latin typeface="Times New Roman" pitchFamily="18" charset="0"/>
                <a:cs typeface="Arial" charset="0"/>
              </a:rPr>
              <a:t>Often next state and output logic is simpler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State Encoding</a:t>
            </a:r>
          </a:p>
        </p:txBody>
      </p:sp>
    </p:spTree>
    <p:extLst>
      <p:ext uri="{BB962C8B-B14F-4D97-AF65-F5344CB8AC3E}">
        <p14:creationId xmlns:p14="http://schemas.microsoft.com/office/powerpoint/2010/main" val="242565849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Alyssa P. Hacker has a snail that crawls down a paper tape with 1’s and 0’s on it. The snail smiles whenever the last two digits it has crawled over are 01.  Design Moore and Mealy FSMs of the snail’s brain.</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Moore vs. Mealy FSM</a:t>
            </a: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21082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The state of a circuit influences its future behavior</a:t>
            </a:r>
          </a:p>
          <a:p>
            <a:pPr marL="342900" indent="-342900">
              <a:spcBef>
                <a:spcPct val="20000"/>
              </a:spcBef>
              <a:buFontTx/>
              <a:buChar char="•"/>
            </a:pPr>
            <a:r>
              <a:rPr lang="en-US" sz="3200" dirty="0">
                <a:latin typeface="Times New Roman" pitchFamily="18" charset="0"/>
                <a:cs typeface="Arial" charset="0"/>
              </a:rPr>
              <a:t>State elements store state</a:t>
            </a:r>
          </a:p>
          <a:p>
            <a:pPr marL="742950" lvl="1" indent="-285750">
              <a:spcBef>
                <a:spcPct val="20000"/>
              </a:spcBef>
              <a:buFontTx/>
              <a:buChar char="–"/>
            </a:pPr>
            <a:r>
              <a:rPr lang="en-US" sz="2800" dirty="0" err="1">
                <a:latin typeface="Times New Roman" pitchFamily="18" charset="0"/>
                <a:cs typeface="Arial" charset="0"/>
              </a:rPr>
              <a:t>Bistable</a:t>
            </a:r>
            <a:r>
              <a:rPr lang="en-US" sz="2800" dirty="0">
                <a:latin typeface="Times New Roman" pitchFamily="18" charset="0"/>
                <a:cs typeface="Arial" charset="0"/>
              </a:rPr>
              <a:t> circuit</a:t>
            </a:r>
          </a:p>
          <a:p>
            <a:pPr marL="742950" lvl="1" indent="-285750">
              <a:spcBef>
                <a:spcPct val="20000"/>
              </a:spcBef>
              <a:buFontTx/>
              <a:buChar char="–"/>
            </a:pPr>
            <a:r>
              <a:rPr lang="en-US" sz="2800" dirty="0">
                <a:latin typeface="Times New Roman" pitchFamily="18" charset="0"/>
                <a:cs typeface="Arial" charset="0"/>
              </a:rPr>
              <a:t>SR Latch</a:t>
            </a:r>
          </a:p>
          <a:p>
            <a:pPr marL="742950" lvl="1" indent="-285750">
              <a:spcBef>
                <a:spcPct val="20000"/>
              </a:spcBef>
              <a:buFontTx/>
              <a:buChar char="–"/>
            </a:pPr>
            <a:r>
              <a:rPr lang="en-US" sz="2800" dirty="0">
                <a:latin typeface="Times New Roman" pitchFamily="18" charset="0"/>
                <a:cs typeface="Arial" charset="0"/>
              </a:rPr>
              <a:t>D Latch</a:t>
            </a:r>
          </a:p>
          <a:p>
            <a:pPr marL="742950" lvl="1" indent="-285750">
              <a:spcBef>
                <a:spcPct val="20000"/>
              </a:spcBef>
              <a:buFontTx/>
              <a:buChar char="–"/>
            </a:pPr>
            <a:r>
              <a:rPr lang="en-US" sz="2800" dirty="0">
                <a:latin typeface="Times New Roman" pitchFamily="18" charset="0"/>
                <a:cs typeface="Arial" charset="0"/>
              </a:rPr>
              <a:t>D Flip-flop</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State Elements</a:t>
            </a:r>
          </a:p>
        </p:txBody>
      </p:sp>
    </p:spTree>
    <p:extLst>
      <p:ext uri="{BB962C8B-B14F-4D97-AF65-F5344CB8AC3E}">
        <p14:creationId xmlns:p14="http://schemas.microsoft.com/office/powerpoint/2010/main" val="19516590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Mealy FSM: arcs indicate input/output</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State Transition Diagrams</a:t>
            </a:r>
          </a:p>
        </p:txBody>
      </p:sp>
      <p:graphicFrame>
        <p:nvGraphicFramePr>
          <p:cNvPr id="3" name="Object 2"/>
          <p:cNvGraphicFramePr>
            <a:graphicFrameLocks noChangeAspect="1"/>
          </p:cNvGraphicFramePr>
          <p:nvPr>
            <p:extLst>
              <p:ext uri="{D42A27DB-BD31-4B8C-83A1-F6EECF244321}">
                <p14:modId xmlns:p14="http://schemas.microsoft.com/office/powerpoint/2010/main" val="910793193"/>
              </p:ext>
            </p:extLst>
          </p:nvPr>
        </p:nvGraphicFramePr>
        <p:xfrm>
          <a:off x="990599" y="1371600"/>
          <a:ext cx="3873062" cy="2133600"/>
        </p:xfrm>
        <a:graphic>
          <a:graphicData uri="http://schemas.openxmlformats.org/presentationml/2006/ole">
            <mc:AlternateContent xmlns:mc="http://schemas.openxmlformats.org/markup-compatibility/2006">
              <mc:Choice xmlns:v="urn:schemas-microsoft-com:vml" Requires="v">
                <p:oleObj spid="_x0000_s160843" name="VISIO" r:id="rId5" imgW="2339280" imgH="1289160" progId="Visio.Drawing.6">
                  <p:embed/>
                </p:oleObj>
              </mc:Choice>
              <mc:Fallback>
                <p:oleObj name="VISIO" r:id="rId5" imgW="2339280" imgH="1289160" progId="Visio.Drawing.6">
                  <p:embed/>
                  <p:pic>
                    <p:nvPicPr>
                      <p:cNvPr id="0" name=""/>
                      <p:cNvPicPr/>
                      <p:nvPr/>
                    </p:nvPicPr>
                    <p:blipFill>
                      <a:blip r:embed="rId6"/>
                      <a:stretch>
                        <a:fillRect/>
                      </a:stretch>
                    </p:blipFill>
                    <p:spPr>
                      <a:xfrm>
                        <a:off x="990599"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1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3094179296"/>
              </p:ext>
            </p:extLst>
          </p:nvPr>
        </p:nvGraphicFramePr>
        <p:xfrm>
          <a:off x="1295400" y="1447800"/>
          <a:ext cx="4114800" cy="3656013"/>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a:ln>
                            <a:noFill/>
                          </a:ln>
                          <a:solidFill>
                            <a:schemeClr val="tx1"/>
                          </a:solidFill>
                          <a:effectLst/>
                          <a:latin typeface="Times New Roman" pitchFamily="18" charset="0"/>
                          <a:cs typeface="Arial" charset="0"/>
                        </a:rPr>
                        <a:t>S</a:t>
                      </a:r>
                      <a:r>
                        <a:rPr kumimoji="0" lang="en-US" sz="2000" b="0" i="0" u="none" strike="noStrike" cap="none" normalizeH="0" baseline="-2500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a:ln>
                            <a:noFill/>
                          </a:ln>
                          <a:solidFill>
                            <a:schemeClr val="tx1"/>
                          </a:solidFill>
                          <a:effectLst/>
                          <a:latin typeface="Times New Roman" pitchFamily="18" charset="0"/>
                          <a:cs typeface="Arial" charset="0"/>
                        </a:rPr>
                        <a:t>S</a:t>
                      </a:r>
                      <a:r>
                        <a:rPr kumimoji="0" lang="en-US" sz="2000" b="0" i="0" u="none" strike="noStrike" cap="none" normalizeH="0" baseline="-2500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A</a:t>
                      </a:r>
                      <a:endParaRPr kumimoji="0" lang="en-US" sz="2000" b="0" i="1" u="none" strike="noStrike" cap="none" normalizeH="0" baseline="-2500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S</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S</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603286893"/>
              </p:ext>
            </p:extLst>
          </p:nvPr>
        </p:nvGraphicFramePr>
        <p:xfrm>
          <a:off x="6019800" y="1600200"/>
          <a:ext cx="2514600" cy="2297113"/>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Moore FSM State Transition Table</a:t>
            </a:r>
          </a:p>
        </p:txBody>
      </p:sp>
    </p:spTree>
    <p:extLst>
      <p:ext uri="{BB962C8B-B14F-4D97-AF65-F5344CB8AC3E}">
        <p14:creationId xmlns:p14="http://schemas.microsoft.com/office/powerpoint/2010/main" val="263996541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p14="http://schemas.microsoft.com/office/powerpoint/2010/main" val="1305044350"/>
              </p:ext>
            </p:extLst>
          </p:nvPr>
        </p:nvGraphicFramePr>
        <p:xfrm>
          <a:off x="1295400" y="1447800"/>
          <a:ext cx="4114800" cy="3656013"/>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a:ln>
                            <a:noFill/>
                          </a:ln>
                          <a:solidFill>
                            <a:schemeClr val="tx1"/>
                          </a:solidFill>
                          <a:effectLst/>
                          <a:latin typeface="Times New Roman" pitchFamily="18" charset="0"/>
                          <a:cs typeface="Arial" charset="0"/>
                        </a:rPr>
                        <a:t>S</a:t>
                      </a:r>
                      <a:r>
                        <a:rPr kumimoji="0" lang="en-US" sz="2000" b="0" i="0" u="none" strike="noStrike" cap="none" normalizeH="0" baseline="-2500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S</a:t>
                      </a:r>
                      <a:r>
                        <a:rPr kumimoji="0" lang="en-US" sz="20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A</a:t>
                      </a:r>
                      <a:endParaRPr kumimoji="0" lang="en-US" sz="2000" b="0" i="1" u="none" strike="noStrike" cap="none" normalizeH="0" baseline="-2500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S</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S</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p14="http://schemas.microsoft.com/office/powerpoint/2010/main" val="384069357"/>
              </p:ext>
            </p:extLst>
          </p:nvPr>
        </p:nvGraphicFramePr>
        <p:xfrm>
          <a:off x="6019800" y="1600200"/>
          <a:ext cx="2514600" cy="2297113"/>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Moore FSM State Transition Table</a:t>
            </a:r>
          </a:p>
        </p:txBody>
      </p:sp>
      <p:sp>
        <p:nvSpPr>
          <p:cNvPr id="6" name="Rectangle 44"/>
          <p:cNvSpPr>
            <a:spLocks noChangeArrowheads="1"/>
          </p:cNvSpPr>
          <p:nvPr>
            <p:custDataLst>
              <p:tags r:id="rId4"/>
            </p:custDataLst>
          </p:nvPr>
        </p:nvSpPr>
        <p:spPr bwMode="auto">
          <a:xfrm>
            <a:off x="2743200" y="54864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S</a:t>
            </a:r>
            <a:r>
              <a:rPr lang="en-US" sz="2400" baseline="-25000" dirty="0">
                <a:latin typeface="Times New Roman" pitchFamily="18" charset="0"/>
                <a:cs typeface="Arial" charset="0"/>
              </a:rPr>
              <a:t>1</a:t>
            </a:r>
            <a:r>
              <a:rPr lang="en-US" sz="2400" baseline="30000" dirty="0">
                <a:latin typeface="Courier (W1)" pitchFamily="49" charset="0"/>
                <a:cs typeface="Arial" charset="0"/>
              </a:rPr>
              <a:t>’</a:t>
            </a:r>
            <a:r>
              <a:rPr lang="en-US" sz="2400" i="1" dirty="0">
                <a:latin typeface="Times New Roman" pitchFamily="18" charset="0"/>
                <a:cs typeface="Arial" charset="0"/>
              </a:rPr>
              <a:t> = S</a:t>
            </a:r>
            <a:r>
              <a:rPr lang="en-US" sz="2400" baseline="-25000" dirty="0">
                <a:latin typeface="Times New Roman" pitchFamily="18" charset="0"/>
                <a:cs typeface="Arial" charset="0"/>
              </a:rPr>
              <a:t>0</a:t>
            </a:r>
            <a:r>
              <a:rPr lang="en-US" sz="2400" i="1" dirty="0">
                <a:latin typeface="Times New Roman" pitchFamily="18" charset="0"/>
                <a:cs typeface="Arial" charset="0"/>
              </a:rPr>
              <a:t>A</a:t>
            </a:r>
          </a:p>
          <a:p>
            <a:pPr marL="342900" indent="-342900">
              <a:spcBef>
                <a:spcPct val="20000"/>
              </a:spcBef>
            </a:pP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baseline="30000" dirty="0">
                <a:latin typeface="Courier (W1)" pitchFamily="49" charset="0"/>
                <a:cs typeface="Arial" charset="0"/>
              </a:rPr>
              <a:t>’</a:t>
            </a:r>
            <a:r>
              <a:rPr lang="en-US" sz="2400" i="1" dirty="0">
                <a:latin typeface="Times New Roman" pitchFamily="18" charset="0"/>
                <a:cs typeface="Arial" charset="0"/>
              </a:rPr>
              <a:t> = A</a:t>
            </a:r>
            <a:endParaRPr lang="en-US" sz="2400" i="1" baseline="-25000" dirty="0">
              <a:latin typeface="Times New Roman" pitchFamily="18" charset="0"/>
              <a:cs typeface="Arial" charset="0"/>
            </a:endParaRPr>
          </a:p>
        </p:txBody>
      </p:sp>
      <p:sp>
        <p:nvSpPr>
          <p:cNvPr id="7" name="Line 72"/>
          <p:cNvSpPr>
            <a:spLocks noChangeShapeType="1"/>
          </p:cNvSpPr>
          <p:nvPr>
            <p:custDataLst>
              <p:tags r:id="rId5"/>
            </p:custDataLst>
          </p:nvPr>
        </p:nvSpPr>
        <p:spPr bwMode="auto">
          <a:xfrm>
            <a:off x="3581400" y="6019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453558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33035104"/>
              </p:ext>
            </p:extLst>
          </p:nvPr>
        </p:nvGraphicFramePr>
        <p:xfrm>
          <a:off x="1752600" y="1905000"/>
          <a:ext cx="31242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r>
                        <a:rPr kumimoji="0" lang="en-US" sz="2400" b="0" i="0" u="none" strike="noStrike" cap="none" normalizeH="0" baseline="-2500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Y</a:t>
                      </a:r>
                      <a:endParaRPr kumimoji="0" lang="en-US" sz="2400" b="0" i="0" u="none" strike="noStrike" cap="none" normalizeH="0" baseline="-2500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Moore FSM Output Table</a:t>
            </a:r>
          </a:p>
        </p:txBody>
      </p:sp>
    </p:spTree>
    <p:extLst>
      <p:ext uri="{BB962C8B-B14F-4D97-AF65-F5344CB8AC3E}">
        <p14:creationId xmlns:p14="http://schemas.microsoft.com/office/powerpoint/2010/main" val="223013823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p14="http://schemas.microsoft.com/office/powerpoint/2010/main" val="1086634302"/>
              </p:ext>
            </p:extLst>
          </p:nvPr>
        </p:nvGraphicFramePr>
        <p:xfrm>
          <a:off x="1752600" y="1905000"/>
          <a:ext cx="31242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a:ln>
                            <a:noFill/>
                          </a:ln>
                          <a:solidFill>
                            <a:schemeClr val="tx1"/>
                          </a:solidFill>
                          <a:effectLst/>
                          <a:latin typeface="Times New Roman" pitchFamily="18" charset="0"/>
                          <a:cs typeface="Arial" charset="0"/>
                        </a:rPr>
                        <a:t>S</a:t>
                      </a:r>
                      <a:r>
                        <a:rPr kumimoji="0" lang="en-US" sz="2400" b="0" i="0" u="none" strike="noStrike" cap="none" normalizeH="0" baseline="-2500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S</a:t>
                      </a:r>
                      <a:r>
                        <a:rPr kumimoji="0" lang="en-US" sz="2400" b="0" i="0" u="none" strike="noStrike" cap="none" normalizeH="0" baseline="-25000" dirty="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Times New Roman" pitchFamily="18" charset="0"/>
                          <a:cs typeface="Arial" charset="0"/>
                        </a:rPr>
                        <a:t>Y</a:t>
                      </a:r>
                      <a:endParaRPr kumimoji="0" lang="en-US" sz="2400" b="0" i="0" u="none" strike="noStrike" cap="none" normalizeH="0" baseline="-2500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71500" name="Rectangle 44"/>
          <p:cNvSpPr>
            <a:spLocks noChangeArrowheads="1"/>
          </p:cNvSpPr>
          <p:nvPr>
            <p:custDataLst>
              <p:tags r:id="rId2"/>
            </p:custDataLst>
          </p:nvPr>
        </p:nvSpPr>
        <p:spPr bwMode="auto">
          <a:xfrm>
            <a:off x="2514600" y="44196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S</a:t>
            </a:r>
            <a:r>
              <a:rPr lang="en-US" sz="2400" baseline="-25000" dirty="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Moore FSM Output Table</a:t>
            </a:r>
          </a:p>
        </p:txBody>
      </p:sp>
    </p:spTree>
    <p:extLst>
      <p:ext uri="{BB962C8B-B14F-4D97-AF65-F5344CB8AC3E}">
        <p14:creationId xmlns:p14="http://schemas.microsoft.com/office/powerpoint/2010/main" val="3023218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1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5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846018132"/>
              </p:ext>
            </p:extLst>
          </p:nvPr>
        </p:nvGraphicFramePr>
        <p:xfrm>
          <a:off x="1143000" y="1524000"/>
          <a:ext cx="4343399" cy="2621280"/>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Input</a:t>
                      </a:r>
                      <a:endParaRPr kumimoji="0" lang="en-US" sz="2000" b="0"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Next State</a:t>
                      </a:r>
                      <a:endParaRPr kumimoji="0" lang="en-US" sz="2000" b="0"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Output</a:t>
                      </a:r>
                      <a:endParaRPr kumimoji="0" lang="en-US" sz="2000" b="0"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a:ln>
                            <a:noFill/>
                          </a:ln>
                          <a:solidFill>
                            <a:schemeClr val="tx1"/>
                          </a:solidFill>
                          <a:effectLst/>
                          <a:latin typeface="Times New Roman" pitchFamily="18" charset="0"/>
                          <a:cs typeface="Arial" charset="0"/>
                        </a:rPr>
                        <a:t>S</a:t>
                      </a:r>
                      <a:r>
                        <a:rPr kumimoji="0" lang="en-US" sz="2000" b="0" i="0" u="none" strike="noStrike" cap="none" normalizeH="0" baseline="-2500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A</a:t>
                      </a:r>
                      <a:endParaRPr kumimoji="0" lang="en-US" sz="2000" b="0" i="1" u="none" strike="noStrike" cap="none" normalizeH="0" baseline="-2500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S</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Y</a:t>
                      </a:r>
                      <a:endParaRPr kumimoji="0" lang="en-US" sz="2000" b="0" i="0" u="none" strike="noStrike" cap="none" normalizeH="0" baseline="-25000" dirty="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3580680101"/>
              </p:ext>
            </p:extLst>
          </p:nvPr>
        </p:nvGraphicFramePr>
        <p:xfrm>
          <a:off x="5943600" y="2133600"/>
          <a:ext cx="2514600" cy="1735138"/>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a:solidFill>
                  <a:schemeClr val="bg1"/>
                </a:solidFill>
                <a:latin typeface="+mj-lt"/>
              </a:rPr>
              <a:t>Mealy FSM State Transition &amp; Output Table</a:t>
            </a:r>
          </a:p>
        </p:txBody>
      </p:sp>
    </p:spTree>
    <p:extLst>
      <p:ext uri="{BB962C8B-B14F-4D97-AF65-F5344CB8AC3E}">
        <p14:creationId xmlns:p14="http://schemas.microsoft.com/office/powerpoint/2010/main" val="202015984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p14="http://schemas.microsoft.com/office/powerpoint/2010/main" val="2190142258"/>
              </p:ext>
            </p:extLst>
          </p:nvPr>
        </p:nvGraphicFramePr>
        <p:xfrm>
          <a:off x="1143000" y="1524000"/>
          <a:ext cx="4343399" cy="2621280"/>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Input</a:t>
                      </a:r>
                      <a:endParaRPr kumimoji="0" lang="en-US" sz="2000" b="0"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Next State</a:t>
                      </a:r>
                      <a:endParaRPr kumimoji="0" lang="en-US" sz="2000" b="0"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Output</a:t>
                      </a:r>
                      <a:endParaRPr kumimoji="0" lang="en-US" sz="2000" b="0"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a:ln>
                            <a:noFill/>
                          </a:ln>
                          <a:solidFill>
                            <a:schemeClr val="tx1"/>
                          </a:solidFill>
                          <a:effectLst/>
                          <a:latin typeface="Times New Roman" pitchFamily="18" charset="0"/>
                          <a:cs typeface="Arial" charset="0"/>
                        </a:rPr>
                        <a:t>S</a:t>
                      </a:r>
                      <a:r>
                        <a:rPr kumimoji="0" lang="en-US" sz="2000" b="0" i="0" u="none" strike="noStrike" cap="none" normalizeH="0" baseline="-2500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A</a:t>
                      </a:r>
                      <a:endParaRPr kumimoji="0" lang="en-US" sz="2000" b="0" i="1" u="none" strike="noStrike" cap="none" normalizeH="0" baseline="-2500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S</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Arial" charset="0"/>
                        </a:rPr>
                        <a:t>Y</a:t>
                      </a:r>
                      <a:endParaRPr kumimoji="0" lang="en-US" sz="2000" b="0" i="0" u="none" strike="noStrike" cap="none" normalizeH="0" baseline="-25000" dirty="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p14="http://schemas.microsoft.com/office/powerpoint/2010/main" val="454761240"/>
              </p:ext>
            </p:extLst>
          </p:nvPr>
        </p:nvGraphicFramePr>
        <p:xfrm>
          <a:off x="5943600" y="2133600"/>
          <a:ext cx="2514600" cy="1735138"/>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a:solidFill>
                  <a:schemeClr val="bg1"/>
                </a:solidFill>
                <a:latin typeface="+mj-lt"/>
              </a:rPr>
              <a:t>Mealy FSM State Transition &amp; Output Table</a:t>
            </a:r>
          </a:p>
        </p:txBody>
      </p:sp>
    </p:spTree>
    <p:extLst>
      <p:ext uri="{BB962C8B-B14F-4D97-AF65-F5344CB8AC3E}">
        <p14:creationId xmlns:p14="http://schemas.microsoft.com/office/powerpoint/2010/main" val="2810656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Moore FSM Schematic</a:t>
            </a: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Mealy FSM Schematic</a:t>
            </a:r>
          </a:p>
        </p:txBody>
      </p:sp>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62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Moore &amp; Mealy Timing Diagram</a:t>
            </a:r>
          </a:p>
        </p:txBody>
      </p:sp>
      <p:graphicFrame>
        <p:nvGraphicFramePr>
          <p:cNvPr id="3" name="Object 2"/>
          <p:cNvGraphicFramePr>
            <a:graphicFrameLocks noChangeAspect="1"/>
          </p:cNvGraphicFramePr>
          <p:nvPr>
            <p:extLst>
              <p:ext uri="{D42A27DB-BD31-4B8C-83A1-F6EECF244321}">
                <p14:modId xmlns:p14="http://schemas.microsoft.com/office/powerpoint/2010/main" val="1687203579"/>
              </p:ext>
            </p:extLst>
          </p:nvPr>
        </p:nvGraphicFramePr>
        <p:xfrm>
          <a:off x="762000" y="1828800"/>
          <a:ext cx="8066169" cy="3232150"/>
        </p:xfrm>
        <a:graphic>
          <a:graphicData uri="http://schemas.openxmlformats.org/presentationml/2006/ole">
            <mc:AlternateContent xmlns:mc="http://schemas.openxmlformats.org/markup-compatibility/2006">
              <mc:Choice xmlns:v="urn:schemas-microsoft-com:vml" Requires="v">
                <p:oleObj spid="_x0000_s163911" name="VISIO" r:id="rId4" imgW="5859000" imgH="2348280" progId="Visio.Drawing.6">
                  <p:embed/>
                </p:oleObj>
              </mc:Choice>
              <mc:Fallback>
                <p:oleObj name="VISIO" r:id="rId4" imgW="5859000" imgH="2348280" progId="Visio.Drawing.6">
                  <p:embed/>
                  <p:pic>
                    <p:nvPicPr>
                      <p:cNvPr id="0" name=""/>
                      <p:cNvPicPr/>
                      <p:nvPr/>
                    </p:nvPicPr>
                    <p:blipFill>
                      <a:blip r:embed="rId5"/>
                      <a:stretch>
                        <a:fillRect/>
                      </a:stretch>
                    </p:blipFill>
                    <p:spPr>
                      <a:xfrm>
                        <a:off x="762000" y="1828800"/>
                        <a:ext cx="8066169" cy="3232150"/>
                      </a:xfrm>
                      <a:prstGeom prst="rect">
                        <a:avLst/>
                      </a:prstGeom>
                    </p:spPr>
                  </p:pic>
                </p:oleObj>
              </mc:Fallback>
            </mc:AlternateContent>
          </a:graphicData>
        </a:graphic>
      </p:graphicFrame>
    </p:spTree>
    <p:extLst>
      <p:ext uri="{BB962C8B-B14F-4D97-AF65-F5344CB8AC3E}">
        <p14:creationId xmlns:p14="http://schemas.microsoft.com/office/powerpoint/2010/main" val="356118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2"/>
            </p:custDataLst>
            <p:extLst>
              <p:ext uri="{D42A27DB-BD31-4B8C-83A1-F6EECF244321}">
                <p14:modId xmlns:p14="http://schemas.microsoft.com/office/powerpoint/2010/main" val="3604959006"/>
              </p:ext>
            </p:extLst>
          </p:nvPr>
        </p:nvGraphicFramePr>
        <p:xfrm>
          <a:off x="1943100" y="3582649"/>
          <a:ext cx="5867400" cy="2051050"/>
        </p:xfrm>
        <a:graphic>
          <a:graphicData uri="http://schemas.openxmlformats.org/presentationml/2006/ole">
            <mc:AlternateContent xmlns:mc="http://schemas.openxmlformats.org/markup-compatibility/2006">
              <mc:Choice xmlns:v="urn:schemas-microsoft-com:vml" Requires="v">
                <p:oleObj spid="_x0000_s127047" name="VISIO" r:id="rId8" imgW="2060280" imgH="720360" progId="Visio.Drawing.6">
                  <p:embed/>
                </p:oleObj>
              </mc:Choice>
              <mc:Fallback>
                <p:oleObj name="VISIO" r:id="rId8" imgW="2060280" imgH="720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3582649"/>
                        <a:ext cx="5867400" cy="2051050"/>
                      </a:xfrm>
                      <a:prstGeom prst="rect">
                        <a:avLst/>
                      </a:prstGeom>
                    </p:spPr>
                  </p:pic>
                </p:oleObj>
              </mc:Fallback>
            </mc:AlternateContent>
          </a:graphicData>
        </a:graphic>
      </p:graphicFrame>
      <p:sp>
        <p:nvSpPr>
          <p:cNvPr id="9584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4"/>
            </p:custDataLst>
          </p:nvPr>
        </p:nvSpPr>
        <p:spPr bwMode="auto">
          <a:xfrm>
            <a:off x="914400" y="1254177"/>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Fundamental building block of other state elements</a:t>
            </a:r>
          </a:p>
          <a:p>
            <a:pPr marL="342900" indent="-342900">
              <a:spcBef>
                <a:spcPct val="20000"/>
              </a:spcBef>
              <a:buFontTx/>
              <a:buChar char="•"/>
            </a:pPr>
            <a:r>
              <a:rPr lang="en-US" sz="3200" dirty="0">
                <a:latin typeface="Times New Roman" pitchFamily="18" charset="0"/>
                <a:cs typeface="Arial" charset="0"/>
              </a:rPr>
              <a:t>Two outputs: </a:t>
            </a:r>
            <a:r>
              <a:rPr lang="en-US" sz="3200" i="1" dirty="0">
                <a:latin typeface="Times New Roman" pitchFamily="18" charset="0"/>
                <a:cs typeface="Arial" charset="0"/>
              </a:rPr>
              <a:t>Q</a:t>
            </a:r>
            <a:r>
              <a:rPr lang="en-US" sz="3200" dirty="0">
                <a:latin typeface="Times New Roman" pitchFamily="18" charset="0"/>
                <a:cs typeface="Arial" charset="0"/>
              </a:rPr>
              <a:t>, </a:t>
            </a:r>
            <a:r>
              <a:rPr lang="en-US" sz="3200" i="1" dirty="0">
                <a:latin typeface="Times New Roman" pitchFamily="18" charset="0"/>
                <a:cs typeface="Arial" charset="0"/>
              </a:rPr>
              <a:t>Q</a:t>
            </a:r>
          </a:p>
          <a:p>
            <a:pPr marL="342900" indent="-342900">
              <a:spcBef>
                <a:spcPct val="20000"/>
              </a:spcBef>
              <a:buFontTx/>
              <a:buChar char="•"/>
            </a:pPr>
            <a:r>
              <a:rPr lang="en-US" sz="3200" dirty="0">
                <a:latin typeface="Times New Roman" pitchFamily="18" charset="0"/>
                <a:cs typeface="Arial" charset="0"/>
              </a:rPr>
              <a:t>No inputs</a:t>
            </a:r>
          </a:p>
        </p:txBody>
      </p:sp>
      <p:sp>
        <p:nvSpPr>
          <p:cNvPr id="958476" name="Line 12"/>
          <p:cNvSpPr>
            <a:spLocks noChangeShapeType="1"/>
          </p:cNvSpPr>
          <p:nvPr>
            <p:custDataLst>
              <p:tags r:id="rId5"/>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a:solidFill>
                  <a:schemeClr val="bg1"/>
                </a:solidFill>
                <a:latin typeface="+mj-lt"/>
              </a:rPr>
              <a:t>Bistable</a:t>
            </a:r>
            <a:r>
              <a:rPr lang="en-US" sz="4400" dirty="0">
                <a:solidFill>
                  <a:schemeClr val="bg1"/>
                </a:solidFill>
                <a:latin typeface="+mj-lt"/>
              </a:rPr>
              <a:t> Circuit</a:t>
            </a:r>
          </a:p>
        </p:txBody>
      </p:sp>
    </p:spTree>
    <p:extLst>
      <p:ext uri="{BB962C8B-B14F-4D97-AF65-F5344CB8AC3E}">
        <p14:creationId xmlns:p14="http://schemas.microsoft.com/office/powerpoint/2010/main" val="162311628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6858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2600" dirty="0">
                <a:latin typeface="Times New Roman" pitchFamily="18" charset="0"/>
                <a:cs typeface="Arial" charset="0"/>
              </a:rPr>
              <a:t>Identify inputs and outputs</a:t>
            </a:r>
          </a:p>
          <a:p>
            <a:pPr marL="533400" indent="-533400">
              <a:spcBef>
                <a:spcPct val="20000"/>
              </a:spcBef>
              <a:buFontTx/>
              <a:buChar char="•"/>
            </a:pPr>
            <a:r>
              <a:rPr lang="en-US" sz="2600" dirty="0">
                <a:latin typeface="Times New Roman" pitchFamily="18" charset="0"/>
                <a:cs typeface="Arial" charset="0"/>
              </a:rPr>
              <a:t>Sketch state transition diagram</a:t>
            </a:r>
          </a:p>
          <a:p>
            <a:pPr marL="533400" indent="-533400">
              <a:spcBef>
                <a:spcPct val="20000"/>
              </a:spcBef>
              <a:buFontTx/>
              <a:buChar char="•"/>
            </a:pPr>
            <a:r>
              <a:rPr lang="en-US" sz="2600" dirty="0">
                <a:latin typeface="Times New Roman" pitchFamily="18" charset="0"/>
                <a:cs typeface="Arial" charset="0"/>
              </a:rPr>
              <a:t>Write state transition table</a:t>
            </a:r>
          </a:p>
          <a:p>
            <a:pPr marL="533400" indent="-533400">
              <a:spcBef>
                <a:spcPct val="20000"/>
              </a:spcBef>
              <a:buFontTx/>
              <a:buChar char="•"/>
            </a:pPr>
            <a:r>
              <a:rPr lang="en-US" sz="2600" dirty="0">
                <a:latin typeface="Times New Roman" pitchFamily="18" charset="0"/>
                <a:cs typeface="Arial" charset="0"/>
              </a:rPr>
              <a:t>Select state encodings</a:t>
            </a:r>
          </a:p>
          <a:p>
            <a:pPr marL="533400" indent="-533400">
              <a:spcBef>
                <a:spcPct val="20000"/>
              </a:spcBef>
              <a:buFontTx/>
              <a:buChar char="•"/>
            </a:pPr>
            <a:r>
              <a:rPr lang="en-US" sz="2600" dirty="0">
                <a:latin typeface="Times New Roman" pitchFamily="18" charset="0"/>
                <a:cs typeface="Arial" charset="0"/>
              </a:rPr>
              <a:t>For Moore machine:</a:t>
            </a:r>
          </a:p>
          <a:p>
            <a:pPr marL="914400" lvl="1" indent="-457200">
              <a:spcBef>
                <a:spcPct val="20000"/>
              </a:spcBef>
              <a:buFontTx/>
              <a:buChar char="–"/>
            </a:pPr>
            <a:r>
              <a:rPr lang="en-US" sz="2200" dirty="0">
                <a:latin typeface="Times New Roman" pitchFamily="18" charset="0"/>
                <a:cs typeface="Arial" charset="0"/>
              </a:rPr>
              <a:t>Rewrite state transition table with state encodings</a:t>
            </a:r>
          </a:p>
          <a:p>
            <a:pPr marL="914400" lvl="1" indent="-457200">
              <a:spcBef>
                <a:spcPct val="20000"/>
              </a:spcBef>
              <a:buFontTx/>
              <a:buChar char="–"/>
            </a:pPr>
            <a:r>
              <a:rPr lang="en-US" sz="2200" dirty="0">
                <a:latin typeface="Times New Roman" pitchFamily="18" charset="0"/>
                <a:cs typeface="Arial" charset="0"/>
              </a:rPr>
              <a:t>Write output table</a:t>
            </a:r>
          </a:p>
          <a:p>
            <a:pPr marL="533400" indent="-533400">
              <a:spcBef>
                <a:spcPct val="20000"/>
              </a:spcBef>
              <a:buFontTx/>
              <a:buChar char="•"/>
            </a:pPr>
            <a:r>
              <a:rPr lang="en-US" sz="2600" dirty="0">
                <a:latin typeface="Times New Roman" pitchFamily="18" charset="0"/>
                <a:cs typeface="Arial" charset="0"/>
              </a:rPr>
              <a:t>For a Mealy machine:</a:t>
            </a:r>
          </a:p>
          <a:p>
            <a:pPr marL="914400" lvl="1" indent="-457200">
              <a:spcBef>
                <a:spcPct val="20000"/>
              </a:spcBef>
              <a:buFontTx/>
              <a:buChar char="–"/>
            </a:pPr>
            <a:r>
              <a:rPr lang="en-US" sz="2200" dirty="0">
                <a:latin typeface="Times New Roman" pitchFamily="18" charset="0"/>
                <a:cs typeface="Arial" charset="0"/>
              </a:rPr>
              <a:t>Rewrite combined state transition and output table with state encodings</a:t>
            </a:r>
          </a:p>
          <a:p>
            <a:pPr marL="533400" indent="-533400">
              <a:spcBef>
                <a:spcPct val="20000"/>
              </a:spcBef>
              <a:buFontTx/>
              <a:buChar char="•"/>
            </a:pPr>
            <a:r>
              <a:rPr lang="en-US" sz="2600" dirty="0">
                <a:latin typeface="Times New Roman" pitchFamily="18" charset="0"/>
                <a:cs typeface="Arial" charset="0"/>
              </a:rPr>
              <a:t>Write Boolean equations for next state and output logic</a:t>
            </a:r>
          </a:p>
          <a:p>
            <a:pPr marL="533400" indent="-533400">
              <a:spcBef>
                <a:spcPct val="20000"/>
              </a:spcBef>
              <a:buFontTx/>
              <a:buChar char="•"/>
            </a:pPr>
            <a:r>
              <a:rPr lang="en-US" sz="2600" dirty="0">
                <a:latin typeface="Times New Roman" pitchFamily="18" charset="0"/>
                <a:cs typeface="Arial" charset="0"/>
              </a:rPr>
              <a:t>Sketch the circuit schematic</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FSM Design Procedure</a:t>
            </a:r>
          </a:p>
        </p:txBody>
      </p:sp>
    </p:spTree>
    <p:extLst>
      <p:ext uri="{BB962C8B-B14F-4D97-AF65-F5344CB8AC3E}">
        <p14:creationId xmlns:p14="http://schemas.microsoft.com/office/powerpoint/2010/main" val="211466508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lstStyle/>
          <a:p>
            <a:r>
              <a:rPr lang="en-US" dirty="0"/>
              <a:t>Deriving an FSM from its Circuit</a:t>
            </a:r>
            <a:endParaRPr lang="tr-TR" dirty="0"/>
          </a:p>
        </p:txBody>
      </p:sp>
      <p:pic>
        <p:nvPicPr>
          <p:cNvPr id="5" name="Picture 4"/>
          <p:cNvPicPr>
            <a:picLocks noChangeAspect="1"/>
          </p:cNvPicPr>
          <p:nvPr/>
        </p:nvPicPr>
        <p:blipFill>
          <a:blip r:embed="rId2"/>
          <a:stretch>
            <a:fillRect/>
          </a:stretch>
        </p:blipFill>
        <p:spPr>
          <a:xfrm>
            <a:off x="685800" y="1676400"/>
            <a:ext cx="5398083" cy="4059320"/>
          </a:xfrm>
          <a:prstGeom prst="rect">
            <a:avLst/>
          </a:prstGeom>
        </p:spPr>
      </p:pic>
      <p:sp>
        <p:nvSpPr>
          <p:cNvPr id="6" name="TextBox 5"/>
          <p:cNvSpPr txBox="1"/>
          <p:nvPr/>
        </p:nvSpPr>
        <p:spPr>
          <a:xfrm>
            <a:off x="1371600" y="5715000"/>
            <a:ext cx="3118161" cy="400110"/>
          </a:xfrm>
          <a:prstGeom prst="rect">
            <a:avLst/>
          </a:prstGeom>
          <a:noFill/>
        </p:spPr>
        <p:txBody>
          <a:bodyPr wrap="none" rtlCol="0">
            <a:spAutoFit/>
          </a:bodyPr>
          <a:lstStyle/>
          <a:p>
            <a:r>
              <a:rPr lang="en-US" sz="2000" dirty="0">
                <a:solidFill>
                  <a:srgbClr val="FF0000"/>
                </a:solidFill>
                <a:latin typeface="Arial" panose="020B0604020202020204" pitchFamily="34" charset="0"/>
                <a:cs typeface="Arial" panose="020B0604020202020204" pitchFamily="34" charset="0"/>
              </a:rPr>
              <a:t>What does this circuit do?</a:t>
            </a:r>
            <a:endParaRPr lang="tr-TR" sz="2000" dirty="0">
              <a:solidFill>
                <a:srgbClr val="FF000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6324600" y="3810000"/>
            <a:ext cx="2150935" cy="1629496"/>
          </a:xfrm>
          <a:prstGeom prst="rect">
            <a:avLst/>
          </a:prstGeom>
        </p:spPr>
      </p:pic>
    </p:spTree>
    <p:extLst>
      <p:ext uri="{BB962C8B-B14F-4D97-AF65-F5344CB8AC3E}">
        <p14:creationId xmlns:p14="http://schemas.microsoft.com/office/powerpoint/2010/main" val="136159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lstStyle/>
          <a:p>
            <a:r>
              <a:rPr lang="en-US" dirty="0"/>
              <a:t>Next State Table</a:t>
            </a:r>
            <a:endParaRPr lang="tr-TR" dirty="0"/>
          </a:p>
        </p:txBody>
      </p:sp>
      <p:pic>
        <p:nvPicPr>
          <p:cNvPr id="5" name="Picture 4"/>
          <p:cNvPicPr>
            <a:picLocks noChangeAspect="1"/>
          </p:cNvPicPr>
          <p:nvPr/>
        </p:nvPicPr>
        <p:blipFill>
          <a:blip r:embed="rId2"/>
          <a:stretch>
            <a:fillRect/>
          </a:stretch>
        </p:blipFill>
        <p:spPr>
          <a:xfrm>
            <a:off x="533400" y="1600200"/>
            <a:ext cx="3886200" cy="4536941"/>
          </a:xfrm>
          <a:prstGeom prst="rect">
            <a:avLst/>
          </a:prstGeom>
        </p:spPr>
      </p:pic>
      <p:sp>
        <p:nvSpPr>
          <p:cNvPr id="6" name="TextBox 5"/>
          <p:cNvSpPr txBox="1"/>
          <p:nvPr/>
        </p:nvSpPr>
        <p:spPr>
          <a:xfrm>
            <a:off x="4495800" y="1752600"/>
            <a:ext cx="4378314"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Observation 1: Next state is never 11</a:t>
            </a:r>
            <a:endParaRPr lang="tr-TR" sz="2000" dirty="0">
              <a:latin typeface="Arial" panose="020B0604020202020204" pitchFamily="34" charset="0"/>
              <a:cs typeface="Arial" panose="020B0604020202020204" pitchFamily="34" charset="0"/>
            </a:endParaRPr>
          </a:p>
        </p:txBody>
      </p:sp>
      <p:sp>
        <p:nvSpPr>
          <p:cNvPr id="7" name="Rectangle 6"/>
          <p:cNvSpPr/>
          <p:nvPr/>
        </p:nvSpPr>
        <p:spPr>
          <a:xfrm>
            <a:off x="533400" y="5105400"/>
            <a:ext cx="3962400" cy="990600"/>
          </a:xfrm>
          <a:prstGeom prst="rect">
            <a:avLst/>
          </a:prstGeom>
          <a:solidFill>
            <a:srgbClr val="FFFF99">
              <a:alpha val="49804"/>
            </a:srgbClr>
          </a:solidFill>
          <a:ln w="28575">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
        <p:nvSpPr>
          <p:cNvPr id="8" name="TextBox 7"/>
          <p:cNvSpPr txBox="1"/>
          <p:nvPr/>
        </p:nvSpPr>
        <p:spPr>
          <a:xfrm>
            <a:off x="4419600" y="3048000"/>
            <a:ext cx="4623382"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Observation 2: Next state after 10 is 00</a:t>
            </a:r>
            <a:endParaRPr lang="tr-TR" sz="2000" dirty="0">
              <a:latin typeface="Arial" panose="020B0604020202020204" pitchFamily="34" charset="0"/>
              <a:cs typeface="Arial" panose="020B0604020202020204" pitchFamily="34" charset="0"/>
            </a:endParaRPr>
          </a:p>
        </p:txBody>
      </p:sp>
      <p:sp>
        <p:nvSpPr>
          <p:cNvPr id="9" name="Rectangle 8"/>
          <p:cNvSpPr/>
          <p:nvPr/>
        </p:nvSpPr>
        <p:spPr>
          <a:xfrm>
            <a:off x="533400" y="4038600"/>
            <a:ext cx="3962400" cy="990600"/>
          </a:xfrm>
          <a:prstGeom prst="rect">
            <a:avLst/>
          </a:prstGeom>
          <a:solidFill>
            <a:srgbClr val="FFFF99">
              <a:alpha val="49804"/>
            </a:srgbClr>
          </a:solidFill>
          <a:ln w="28575">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dirty="0"/>
          </a:p>
        </p:txBody>
      </p:sp>
    </p:spTree>
    <p:extLst>
      <p:ext uri="{BB962C8B-B14F-4D97-AF65-F5344CB8AC3E}">
        <p14:creationId xmlns:p14="http://schemas.microsoft.com/office/powerpoint/2010/main" val="12126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lstStyle/>
          <a:p>
            <a:r>
              <a:rPr lang="en-US" dirty="0"/>
              <a:t>Reduced Next State Table</a:t>
            </a:r>
            <a:endParaRPr lang="tr-TR" dirty="0"/>
          </a:p>
        </p:txBody>
      </p:sp>
      <p:pic>
        <p:nvPicPr>
          <p:cNvPr id="5" name="Picture 4"/>
          <p:cNvPicPr>
            <a:picLocks noChangeAspect="1"/>
          </p:cNvPicPr>
          <p:nvPr/>
        </p:nvPicPr>
        <p:blipFill>
          <a:blip r:embed="rId2"/>
          <a:stretch>
            <a:fillRect/>
          </a:stretch>
        </p:blipFill>
        <p:spPr>
          <a:xfrm>
            <a:off x="1752600" y="1676400"/>
            <a:ext cx="5493637" cy="4419600"/>
          </a:xfrm>
          <a:prstGeom prst="rect">
            <a:avLst/>
          </a:prstGeom>
        </p:spPr>
      </p:pic>
    </p:spTree>
    <p:extLst>
      <p:ext uri="{BB962C8B-B14F-4D97-AF65-F5344CB8AC3E}">
        <p14:creationId xmlns:p14="http://schemas.microsoft.com/office/powerpoint/2010/main" val="3944772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lstStyle/>
          <a:p>
            <a:r>
              <a:rPr lang="en-US" dirty="0"/>
              <a:t>Symbolic Next State Table</a:t>
            </a:r>
            <a:endParaRPr lang="tr-TR" dirty="0"/>
          </a:p>
        </p:txBody>
      </p:sp>
      <p:pic>
        <p:nvPicPr>
          <p:cNvPr id="6" name="Picture 5"/>
          <p:cNvPicPr>
            <a:picLocks noChangeAspect="1"/>
          </p:cNvPicPr>
          <p:nvPr/>
        </p:nvPicPr>
        <p:blipFill>
          <a:blip r:embed="rId2"/>
          <a:stretch>
            <a:fillRect/>
          </a:stretch>
        </p:blipFill>
        <p:spPr>
          <a:xfrm>
            <a:off x="1828800" y="1600200"/>
            <a:ext cx="5764826" cy="4619625"/>
          </a:xfrm>
          <a:prstGeom prst="rect">
            <a:avLst/>
          </a:prstGeom>
        </p:spPr>
      </p:pic>
    </p:spTree>
    <p:extLst>
      <p:ext uri="{BB962C8B-B14F-4D97-AF65-F5344CB8AC3E}">
        <p14:creationId xmlns:p14="http://schemas.microsoft.com/office/powerpoint/2010/main" val="2370552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lstStyle/>
          <a:p>
            <a:r>
              <a:rPr lang="en-US" dirty="0"/>
              <a:t>Output Table</a:t>
            </a:r>
            <a:endParaRPr lang="tr-TR" dirty="0"/>
          </a:p>
        </p:txBody>
      </p:sp>
      <p:pic>
        <p:nvPicPr>
          <p:cNvPr id="6" name="Picture 5"/>
          <p:cNvPicPr>
            <a:picLocks noChangeAspect="1"/>
          </p:cNvPicPr>
          <p:nvPr/>
        </p:nvPicPr>
        <p:blipFill>
          <a:blip r:embed="rId2"/>
          <a:stretch>
            <a:fillRect/>
          </a:stretch>
        </p:blipFill>
        <p:spPr>
          <a:xfrm>
            <a:off x="609600" y="2514600"/>
            <a:ext cx="3733800" cy="1892778"/>
          </a:xfrm>
          <a:prstGeom prst="rect">
            <a:avLst/>
          </a:prstGeom>
        </p:spPr>
      </p:pic>
      <p:pic>
        <p:nvPicPr>
          <p:cNvPr id="7" name="Picture 6"/>
          <p:cNvPicPr>
            <a:picLocks noChangeAspect="1"/>
          </p:cNvPicPr>
          <p:nvPr/>
        </p:nvPicPr>
        <p:blipFill>
          <a:blip r:embed="rId3"/>
          <a:stretch>
            <a:fillRect/>
          </a:stretch>
        </p:blipFill>
        <p:spPr>
          <a:xfrm>
            <a:off x="5791200" y="2514600"/>
            <a:ext cx="2667000" cy="1882161"/>
          </a:xfrm>
          <a:prstGeom prst="rect">
            <a:avLst/>
          </a:prstGeom>
        </p:spPr>
      </p:pic>
    </p:spTree>
    <p:extLst>
      <p:ext uri="{BB962C8B-B14F-4D97-AF65-F5344CB8AC3E}">
        <p14:creationId xmlns:p14="http://schemas.microsoft.com/office/powerpoint/2010/main" val="404410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lstStyle/>
          <a:p>
            <a:r>
              <a:rPr lang="en-US" dirty="0"/>
              <a:t>FSM and Functionality</a:t>
            </a:r>
            <a:endParaRPr lang="tr-TR" dirty="0"/>
          </a:p>
        </p:txBody>
      </p:sp>
      <p:pic>
        <p:nvPicPr>
          <p:cNvPr id="6" name="Picture 5"/>
          <p:cNvPicPr>
            <a:picLocks noChangeAspect="1"/>
          </p:cNvPicPr>
          <p:nvPr/>
        </p:nvPicPr>
        <p:blipFill>
          <a:blip r:embed="rId2"/>
          <a:stretch>
            <a:fillRect/>
          </a:stretch>
        </p:blipFill>
        <p:spPr>
          <a:xfrm>
            <a:off x="838200" y="1752600"/>
            <a:ext cx="2154459" cy="4076700"/>
          </a:xfrm>
          <a:prstGeom prst="rect">
            <a:avLst/>
          </a:prstGeom>
        </p:spPr>
      </p:pic>
      <p:sp>
        <p:nvSpPr>
          <p:cNvPr id="7" name="TextBox 6"/>
          <p:cNvSpPr txBox="1"/>
          <p:nvPr/>
        </p:nvSpPr>
        <p:spPr>
          <a:xfrm>
            <a:off x="3581400" y="2971800"/>
            <a:ext cx="518160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Detects input sequence of 3 followed by 1, and outputs 1 (e.g. unlocks a door), and then restarts in the next cycle (e.g. locks the door again). </a:t>
            </a:r>
          </a:p>
        </p:txBody>
      </p:sp>
    </p:spTree>
    <p:extLst>
      <p:ext uri="{BB962C8B-B14F-4D97-AF65-F5344CB8AC3E}">
        <p14:creationId xmlns:p14="http://schemas.microsoft.com/office/powerpoint/2010/main" val="6260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1F3024E4-69D4-475C-9DD4-6D85ABA7BB38}" type="slidenum">
              <a:rPr kumimoji="0" lang="en-US" altLang="tr-TR" sz="1400" b="0" i="0" u="none" strike="noStrike" kern="0" cap="none" spc="0" normalizeH="0" baseline="0" noProof="0" smtClean="0">
                <a:ln>
                  <a:noFill/>
                </a:ln>
                <a:solidFill>
                  <a:schemeClr val="tx1"/>
                </a:solidFill>
                <a:effectLst/>
                <a:uLnTx/>
                <a:uFillTx/>
                <a:latin typeface="Times New Roman" panose="02020603050405020304" pitchFamily="18" charset="0"/>
              </a:rPr>
              <a:pPr marL="0" marR="0" lvl="0" indent="0" defTabSz="914400" eaLnBrk="1" fontAlgn="auto" latinLnBrk="0" hangingPunct="1">
                <a:lnSpc>
                  <a:spcPct val="100000"/>
                </a:lnSpc>
                <a:spcBef>
                  <a:spcPts val="0"/>
                </a:spcBef>
                <a:spcAft>
                  <a:spcPts val="0"/>
                </a:spcAft>
                <a:buClrTx/>
                <a:buSzTx/>
                <a:buFontTx/>
                <a:buNone/>
                <a:tabLst/>
                <a:defRPr/>
              </a:pPr>
              <a:t>67</a:t>
            </a:fld>
            <a:endParaRPr kumimoji="0" lang="en-US" altLang="tr-TR" sz="1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31" name="Rectangle 2"/>
          <p:cNvSpPr>
            <a:spLocks noGrp="1" noChangeArrowheads="1"/>
          </p:cNvSpPr>
          <p:nvPr>
            <p:ph type="title"/>
          </p:nvPr>
        </p:nvSpPr>
        <p:spPr/>
        <p:txBody>
          <a:bodyPr/>
          <a:lstStyle/>
          <a:p>
            <a:pPr eaLnBrk="1" hangingPunct="1"/>
            <a:r>
              <a:rPr lang="en-US" altLang="tr-TR"/>
              <a:t>Controller Example: </a:t>
            </a:r>
            <a:br>
              <a:rPr lang="en-US" altLang="tr-TR"/>
            </a:br>
            <a:r>
              <a:rPr lang="en-US" altLang="tr-TR" sz="3200"/>
              <a:t>Button Press Synchronizer</a:t>
            </a:r>
          </a:p>
        </p:txBody>
      </p:sp>
      <p:sp>
        <p:nvSpPr>
          <p:cNvPr id="48132" name="Rectangle 3"/>
          <p:cNvSpPr>
            <a:spLocks noGrp="1" noChangeArrowheads="1"/>
          </p:cNvSpPr>
          <p:nvPr>
            <p:ph type="body" idx="1"/>
          </p:nvPr>
        </p:nvSpPr>
        <p:spPr>
          <a:xfrm>
            <a:off x="228600" y="3886200"/>
            <a:ext cx="8610600" cy="2209800"/>
          </a:xfrm>
        </p:spPr>
        <p:txBody>
          <a:bodyPr/>
          <a:lstStyle/>
          <a:p>
            <a:pPr eaLnBrk="1" hangingPunct="1"/>
            <a:r>
              <a:rPr lang="en-US" altLang="tr-TR" dirty="0"/>
              <a:t>Want simple sequential circuit that converts button press to single cycle duration, regardless of length of time that button was actually pressed</a:t>
            </a:r>
          </a:p>
        </p:txBody>
      </p:sp>
      <p:pic>
        <p:nvPicPr>
          <p:cNvPr id="481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19200"/>
            <a:ext cx="45720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4" name="Group 7"/>
          <p:cNvGrpSpPr>
            <a:grpSpLocks/>
          </p:cNvGrpSpPr>
          <p:nvPr/>
        </p:nvGrpSpPr>
        <p:grpSpPr bwMode="auto">
          <a:xfrm>
            <a:off x="609600" y="2514600"/>
            <a:ext cx="533400" cy="457200"/>
            <a:chOff x="2489" y="1957"/>
            <a:chExt cx="158" cy="127"/>
          </a:xfrm>
        </p:grpSpPr>
        <p:sp>
          <p:nvSpPr>
            <p:cNvPr id="48156" name="Rectangle 5"/>
            <p:cNvSpPr>
              <a:spLocks noChangeArrowheads="1"/>
            </p:cNvSpPr>
            <p:nvPr/>
          </p:nvSpPr>
          <p:spPr bwMode="auto">
            <a:xfrm>
              <a:off x="2489" y="1999"/>
              <a:ext cx="158" cy="85"/>
            </a:xfrm>
            <a:prstGeom prst="rect">
              <a:avLst/>
            </a:prstGeom>
            <a:noFill/>
            <a:ln w="11113">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57" name="Rectangle 6"/>
            <p:cNvSpPr>
              <a:spLocks noChangeArrowheads="1"/>
            </p:cNvSpPr>
            <p:nvPr/>
          </p:nvSpPr>
          <p:spPr bwMode="auto">
            <a:xfrm>
              <a:off x="2522" y="1957"/>
              <a:ext cx="88" cy="42"/>
            </a:xfrm>
            <a:prstGeom prst="rect">
              <a:avLst/>
            </a:prstGeom>
            <a:solidFill>
              <a:srgbClr val="0078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grpSp>
      <p:grpSp>
        <p:nvGrpSpPr>
          <p:cNvPr id="48135" name="Group 8"/>
          <p:cNvGrpSpPr>
            <a:grpSpLocks/>
          </p:cNvGrpSpPr>
          <p:nvPr/>
        </p:nvGrpSpPr>
        <p:grpSpPr bwMode="auto">
          <a:xfrm>
            <a:off x="228600" y="1828800"/>
            <a:ext cx="857250" cy="757238"/>
            <a:chOff x="3717" y="1680"/>
            <a:chExt cx="252" cy="237"/>
          </a:xfrm>
        </p:grpSpPr>
        <p:sp>
          <p:nvSpPr>
            <p:cNvPr id="48142" name="Freeform 9"/>
            <p:cNvSpPr>
              <a:spLocks/>
            </p:cNvSpPr>
            <p:nvPr/>
          </p:nvSpPr>
          <p:spPr bwMode="auto">
            <a:xfrm>
              <a:off x="3717" y="1680"/>
              <a:ext cx="252" cy="237"/>
            </a:xfrm>
            <a:custGeom>
              <a:avLst/>
              <a:gdLst>
                <a:gd name="T0" fmla="*/ 204 w 121"/>
                <a:gd name="T1" fmla="*/ 0 h 123"/>
                <a:gd name="T2" fmla="*/ 408 w 121"/>
                <a:gd name="T3" fmla="*/ 241 h 123"/>
                <a:gd name="T4" fmla="*/ 425 w 121"/>
                <a:gd name="T5" fmla="*/ 264 h 123"/>
                <a:gd name="T6" fmla="*/ 481 w 121"/>
                <a:gd name="T7" fmla="*/ 329 h 123"/>
                <a:gd name="T8" fmla="*/ 421 w 121"/>
                <a:gd name="T9" fmla="*/ 432 h 123"/>
                <a:gd name="T10" fmla="*/ 285 w 121"/>
                <a:gd name="T11" fmla="*/ 401 h 123"/>
                <a:gd name="T12" fmla="*/ 173 w 121"/>
                <a:gd name="T13" fmla="*/ 293 h 123"/>
                <a:gd name="T14" fmla="*/ 0 w 121"/>
                <a:gd name="T15" fmla="*/ 137 h 123"/>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123"/>
                <a:gd name="T26" fmla="*/ 121 w 121"/>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123">
                  <a:moveTo>
                    <a:pt x="47" y="0"/>
                  </a:moveTo>
                  <a:cubicBezTo>
                    <a:pt x="94" y="65"/>
                    <a:pt x="94" y="65"/>
                    <a:pt x="94" y="65"/>
                  </a:cubicBezTo>
                  <a:cubicBezTo>
                    <a:pt x="96" y="69"/>
                    <a:pt x="98" y="71"/>
                    <a:pt x="98" y="71"/>
                  </a:cubicBezTo>
                  <a:cubicBezTo>
                    <a:pt x="108" y="82"/>
                    <a:pt x="111" y="89"/>
                    <a:pt x="111" y="89"/>
                  </a:cubicBezTo>
                  <a:cubicBezTo>
                    <a:pt x="121" y="105"/>
                    <a:pt x="97" y="116"/>
                    <a:pt x="97" y="116"/>
                  </a:cubicBezTo>
                  <a:cubicBezTo>
                    <a:pt x="81" y="123"/>
                    <a:pt x="66" y="108"/>
                    <a:pt x="66" y="108"/>
                  </a:cubicBezTo>
                  <a:cubicBezTo>
                    <a:pt x="51" y="96"/>
                    <a:pt x="40" y="79"/>
                    <a:pt x="40" y="79"/>
                  </a:cubicBezTo>
                  <a:cubicBezTo>
                    <a:pt x="28" y="62"/>
                    <a:pt x="0" y="37"/>
                    <a:pt x="0" y="37"/>
                  </a:cubicBezTo>
                </a:path>
              </a:pathLst>
            </a:custGeom>
            <a:solidFill>
              <a:srgbClr val="FFFFFF"/>
            </a:solidFill>
            <a:ln w="7938">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43" name="Freeform 10"/>
            <p:cNvSpPr>
              <a:spLocks/>
            </p:cNvSpPr>
            <p:nvPr/>
          </p:nvSpPr>
          <p:spPr bwMode="auto">
            <a:xfrm>
              <a:off x="3717" y="1680"/>
              <a:ext cx="252" cy="237"/>
            </a:xfrm>
            <a:custGeom>
              <a:avLst/>
              <a:gdLst>
                <a:gd name="T0" fmla="*/ 204 w 121"/>
                <a:gd name="T1" fmla="*/ 0 h 123"/>
                <a:gd name="T2" fmla="*/ 408 w 121"/>
                <a:gd name="T3" fmla="*/ 241 h 123"/>
                <a:gd name="T4" fmla="*/ 425 w 121"/>
                <a:gd name="T5" fmla="*/ 264 h 123"/>
                <a:gd name="T6" fmla="*/ 481 w 121"/>
                <a:gd name="T7" fmla="*/ 329 h 123"/>
                <a:gd name="T8" fmla="*/ 421 w 121"/>
                <a:gd name="T9" fmla="*/ 432 h 123"/>
                <a:gd name="T10" fmla="*/ 285 w 121"/>
                <a:gd name="T11" fmla="*/ 401 h 123"/>
                <a:gd name="T12" fmla="*/ 173 w 121"/>
                <a:gd name="T13" fmla="*/ 293 h 123"/>
                <a:gd name="T14" fmla="*/ 0 w 121"/>
                <a:gd name="T15" fmla="*/ 137 h 123"/>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123"/>
                <a:gd name="T26" fmla="*/ 121 w 121"/>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123">
                  <a:moveTo>
                    <a:pt x="47" y="0"/>
                  </a:moveTo>
                  <a:cubicBezTo>
                    <a:pt x="94" y="65"/>
                    <a:pt x="94" y="65"/>
                    <a:pt x="94" y="65"/>
                  </a:cubicBezTo>
                  <a:cubicBezTo>
                    <a:pt x="96" y="69"/>
                    <a:pt x="98" y="71"/>
                    <a:pt x="98" y="71"/>
                  </a:cubicBezTo>
                  <a:cubicBezTo>
                    <a:pt x="108" y="82"/>
                    <a:pt x="111" y="89"/>
                    <a:pt x="111" y="89"/>
                  </a:cubicBezTo>
                  <a:cubicBezTo>
                    <a:pt x="121" y="105"/>
                    <a:pt x="97" y="116"/>
                    <a:pt x="97" y="116"/>
                  </a:cubicBezTo>
                  <a:cubicBezTo>
                    <a:pt x="81" y="123"/>
                    <a:pt x="66" y="108"/>
                    <a:pt x="66" y="108"/>
                  </a:cubicBezTo>
                  <a:cubicBezTo>
                    <a:pt x="51" y="96"/>
                    <a:pt x="40" y="79"/>
                    <a:pt x="40" y="79"/>
                  </a:cubicBezTo>
                  <a:cubicBezTo>
                    <a:pt x="28" y="62"/>
                    <a:pt x="0" y="37"/>
                    <a:pt x="0" y="37"/>
                  </a:cubicBezTo>
                </a:path>
              </a:pathLst>
            </a:cu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44" name="Freeform 11"/>
            <p:cNvSpPr>
              <a:spLocks/>
            </p:cNvSpPr>
            <p:nvPr/>
          </p:nvSpPr>
          <p:spPr bwMode="auto">
            <a:xfrm>
              <a:off x="3819" y="1761"/>
              <a:ext cx="45" cy="35"/>
            </a:xfrm>
            <a:custGeom>
              <a:avLst/>
              <a:gdLst>
                <a:gd name="T0" fmla="*/ 0 w 22"/>
                <a:gd name="T1" fmla="*/ 68 h 18"/>
                <a:gd name="T2" fmla="*/ 55 w 22"/>
                <a:gd name="T3" fmla="*/ 19 h 18"/>
                <a:gd name="T4" fmla="*/ 92 w 22"/>
                <a:gd name="T5" fmla="*/ 0 h 18"/>
                <a:gd name="T6" fmla="*/ 0 60000 65536"/>
                <a:gd name="T7" fmla="*/ 0 60000 65536"/>
                <a:gd name="T8" fmla="*/ 0 60000 65536"/>
                <a:gd name="T9" fmla="*/ 0 w 22"/>
                <a:gd name="T10" fmla="*/ 0 h 18"/>
                <a:gd name="T11" fmla="*/ 22 w 22"/>
                <a:gd name="T12" fmla="*/ 18 h 18"/>
              </a:gdLst>
              <a:ahLst/>
              <a:cxnLst>
                <a:cxn ang="T6">
                  <a:pos x="T0" y="T1"/>
                </a:cxn>
                <a:cxn ang="T7">
                  <a:pos x="T2" y="T3"/>
                </a:cxn>
                <a:cxn ang="T8">
                  <a:pos x="T4" y="T5"/>
                </a:cxn>
              </a:cxnLst>
              <a:rect l="T9" t="T10" r="T11" b="T12"/>
              <a:pathLst>
                <a:path w="22" h="18">
                  <a:moveTo>
                    <a:pt x="0" y="18"/>
                  </a:moveTo>
                  <a:cubicBezTo>
                    <a:pt x="13" y="5"/>
                    <a:pt x="13" y="5"/>
                    <a:pt x="13" y="5"/>
                  </a:cubicBezTo>
                  <a:cubicBezTo>
                    <a:pt x="13" y="5"/>
                    <a:pt x="19" y="0"/>
                    <a:pt x="22" y="0"/>
                  </a:cubicBezTo>
                </a:path>
              </a:pathLst>
            </a:custGeom>
            <a:solidFill>
              <a:srgbClr val="FFFFFF"/>
            </a:solidFill>
            <a:ln w="1588">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45" name="Freeform 12"/>
            <p:cNvSpPr>
              <a:spLocks/>
            </p:cNvSpPr>
            <p:nvPr/>
          </p:nvSpPr>
          <p:spPr bwMode="auto">
            <a:xfrm>
              <a:off x="3819" y="1761"/>
              <a:ext cx="45" cy="35"/>
            </a:xfrm>
            <a:custGeom>
              <a:avLst/>
              <a:gdLst>
                <a:gd name="T0" fmla="*/ 0 w 22"/>
                <a:gd name="T1" fmla="*/ 68 h 18"/>
                <a:gd name="T2" fmla="*/ 55 w 22"/>
                <a:gd name="T3" fmla="*/ 19 h 18"/>
                <a:gd name="T4" fmla="*/ 92 w 22"/>
                <a:gd name="T5" fmla="*/ 0 h 18"/>
                <a:gd name="T6" fmla="*/ 0 60000 65536"/>
                <a:gd name="T7" fmla="*/ 0 60000 65536"/>
                <a:gd name="T8" fmla="*/ 0 60000 65536"/>
                <a:gd name="T9" fmla="*/ 0 w 22"/>
                <a:gd name="T10" fmla="*/ 0 h 18"/>
                <a:gd name="T11" fmla="*/ 22 w 22"/>
                <a:gd name="T12" fmla="*/ 18 h 18"/>
              </a:gdLst>
              <a:ahLst/>
              <a:cxnLst>
                <a:cxn ang="T6">
                  <a:pos x="T0" y="T1"/>
                </a:cxn>
                <a:cxn ang="T7">
                  <a:pos x="T2" y="T3"/>
                </a:cxn>
                <a:cxn ang="T8">
                  <a:pos x="T4" y="T5"/>
                </a:cxn>
              </a:cxnLst>
              <a:rect l="T9" t="T10" r="T11" b="T12"/>
              <a:pathLst>
                <a:path w="22" h="18">
                  <a:moveTo>
                    <a:pt x="0" y="18"/>
                  </a:moveTo>
                  <a:cubicBezTo>
                    <a:pt x="13" y="5"/>
                    <a:pt x="13" y="5"/>
                    <a:pt x="13" y="5"/>
                  </a:cubicBezTo>
                  <a:cubicBezTo>
                    <a:pt x="13" y="5"/>
                    <a:pt x="19" y="0"/>
                    <a:pt x="22" y="0"/>
                  </a:cubicBezTo>
                </a:path>
              </a:pathLst>
            </a:cu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46" name="Freeform 13"/>
            <p:cNvSpPr>
              <a:spLocks/>
            </p:cNvSpPr>
            <p:nvPr/>
          </p:nvSpPr>
          <p:spPr bwMode="auto">
            <a:xfrm>
              <a:off x="3850" y="1773"/>
              <a:ext cx="22" cy="15"/>
            </a:xfrm>
            <a:custGeom>
              <a:avLst/>
              <a:gdLst>
                <a:gd name="T0" fmla="*/ 0 w 10"/>
                <a:gd name="T1" fmla="*/ 28 h 8"/>
                <a:gd name="T2" fmla="*/ 48 w 10"/>
                <a:gd name="T3" fmla="*/ 0 h 8"/>
                <a:gd name="T4" fmla="*/ 0 60000 65536"/>
                <a:gd name="T5" fmla="*/ 0 60000 65536"/>
                <a:gd name="T6" fmla="*/ 0 w 10"/>
                <a:gd name="T7" fmla="*/ 0 h 8"/>
                <a:gd name="T8" fmla="*/ 10 w 10"/>
                <a:gd name="T9" fmla="*/ 8 h 8"/>
              </a:gdLst>
              <a:ahLst/>
              <a:cxnLst>
                <a:cxn ang="T4">
                  <a:pos x="T0" y="T1"/>
                </a:cxn>
                <a:cxn ang="T5">
                  <a:pos x="T2" y="T3"/>
                </a:cxn>
              </a:cxnLst>
              <a:rect l="T6" t="T7" r="T8" b="T9"/>
              <a:pathLst>
                <a:path w="10" h="8">
                  <a:moveTo>
                    <a:pt x="0" y="8"/>
                  </a:moveTo>
                  <a:cubicBezTo>
                    <a:pt x="0" y="8"/>
                    <a:pt x="4" y="2"/>
                    <a:pt x="10" y="0"/>
                  </a:cubicBezTo>
                </a:path>
              </a:pathLst>
            </a:custGeom>
            <a:solidFill>
              <a:srgbClr val="FFFFFF"/>
            </a:solidFill>
            <a:ln w="1588">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47" name="Freeform 14"/>
            <p:cNvSpPr>
              <a:spLocks/>
            </p:cNvSpPr>
            <p:nvPr/>
          </p:nvSpPr>
          <p:spPr bwMode="auto">
            <a:xfrm>
              <a:off x="3850" y="1773"/>
              <a:ext cx="22" cy="15"/>
            </a:xfrm>
            <a:custGeom>
              <a:avLst/>
              <a:gdLst>
                <a:gd name="T0" fmla="*/ 0 w 10"/>
                <a:gd name="T1" fmla="*/ 28 h 8"/>
                <a:gd name="T2" fmla="*/ 48 w 10"/>
                <a:gd name="T3" fmla="*/ 0 h 8"/>
                <a:gd name="T4" fmla="*/ 0 60000 65536"/>
                <a:gd name="T5" fmla="*/ 0 60000 65536"/>
                <a:gd name="T6" fmla="*/ 0 w 10"/>
                <a:gd name="T7" fmla="*/ 0 h 8"/>
                <a:gd name="T8" fmla="*/ 10 w 10"/>
                <a:gd name="T9" fmla="*/ 8 h 8"/>
              </a:gdLst>
              <a:ahLst/>
              <a:cxnLst>
                <a:cxn ang="T4">
                  <a:pos x="T0" y="T1"/>
                </a:cxn>
                <a:cxn ang="T5">
                  <a:pos x="T2" y="T3"/>
                </a:cxn>
              </a:cxnLst>
              <a:rect l="T6" t="T7" r="T8" b="T9"/>
              <a:pathLst>
                <a:path w="10" h="8">
                  <a:moveTo>
                    <a:pt x="0" y="8"/>
                  </a:moveTo>
                  <a:cubicBezTo>
                    <a:pt x="0" y="8"/>
                    <a:pt x="4" y="2"/>
                    <a:pt x="10" y="0"/>
                  </a:cubicBezTo>
                </a:path>
              </a:pathLst>
            </a:cu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48" name="Freeform 15"/>
            <p:cNvSpPr>
              <a:spLocks/>
            </p:cNvSpPr>
            <p:nvPr/>
          </p:nvSpPr>
          <p:spPr bwMode="auto">
            <a:xfrm>
              <a:off x="3840" y="1783"/>
              <a:ext cx="35" cy="16"/>
            </a:xfrm>
            <a:custGeom>
              <a:avLst/>
              <a:gdLst>
                <a:gd name="T0" fmla="*/ 0 w 17"/>
                <a:gd name="T1" fmla="*/ 28 h 9"/>
                <a:gd name="T2" fmla="*/ 72 w 17"/>
                <a:gd name="T3" fmla="*/ 0 h 9"/>
                <a:gd name="T4" fmla="*/ 0 60000 65536"/>
                <a:gd name="T5" fmla="*/ 0 60000 65536"/>
                <a:gd name="T6" fmla="*/ 0 w 17"/>
                <a:gd name="T7" fmla="*/ 0 h 9"/>
                <a:gd name="T8" fmla="*/ 17 w 17"/>
                <a:gd name="T9" fmla="*/ 9 h 9"/>
              </a:gdLst>
              <a:ahLst/>
              <a:cxnLst>
                <a:cxn ang="T4">
                  <a:pos x="T0" y="T1"/>
                </a:cxn>
                <a:cxn ang="T5">
                  <a:pos x="T2" y="T3"/>
                </a:cxn>
              </a:cxnLst>
              <a:rect l="T6" t="T7" r="T8" b="T9"/>
              <a:pathLst>
                <a:path w="17" h="9">
                  <a:moveTo>
                    <a:pt x="0" y="9"/>
                  </a:moveTo>
                  <a:cubicBezTo>
                    <a:pt x="0" y="9"/>
                    <a:pt x="11" y="6"/>
                    <a:pt x="17" y="0"/>
                  </a:cubicBezTo>
                </a:path>
              </a:pathLst>
            </a:custGeom>
            <a:solidFill>
              <a:srgbClr val="FFFFFF"/>
            </a:solidFill>
            <a:ln w="1588">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49" name="Freeform 16"/>
            <p:cNvSpPr>
              <a:spLocks/>
            </p:cNvSpPr>
            <p:nvPr/>
          </p:nvSpPr>
          <p:spPr bwMode="auto">
            <a:xfrm>
              <a:off x="3840" y="1783"/>
              <a:ext cx="35" cy="16"/>
            </a:xfrm>
            <a:custGeom>
              <a:avLst/>
              <a:gdLst>
                <a:gd name="T0" fmla="*/ 0 w 17"/>
                <a:gd name="T1" fmla="*/ 28 h 9"/>
                <a:gd name="T2" fmla="*/ 72 w 17"/>
                <a:gd name="T3" fmla="*/ 0 h 9"/>
                <a:gd name="T4" fmla="*/ 0 60000 65536"/>
                <a:gd name="T5" fmla="*/ 0 60000 65536"/>
                <a:gd name="T6" fmla="*/ 0 w 17"/>
                <a:gd name="T7" fmla="*/ 0 h 9"/>
                <a:gd name="T8" fmla="*/ 17 w 17"/>
                <a:gd name="T9" fmla="*/ 9 h 9"/>
              </a:gdLst>
              <a:ahLst/>
              <a:cxnLst>
                <a:cxn ang="T4">
                  <a:pos x="T0" y="T1"/>
                </a:cxn>
                <a:cxn ang="T5">
                  <a:pos x="T2" y="T3"/>
                </a:cxn>
              </a:cxnLst>
              <a:rect l="T6" t="T7" r="T8" b="T9"/>
              <a:pathLst>
                <a:path w="17" h="9">
                  <a:moveTo>
                    <a:pt x="0" y="9"/>
                  </a:moveTo>
                  <a:cubicBezTo>
                    <a:pt x="0" y="9"/>
                    <a:pt x="11" y="6"/>
                    <a:pt x="17" y="0"/>
                  </a:cubicBezTo>
                </a:path>
              </a:pathLst>
            </a:cu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50" name="Freeform 17"/>
            <p:cNvSpPr>
              <a:spLocks/>
            </p:cNvSpPr>
            <p:nvPr/>
          </p:nvSpPr>
          <p:spPr bwMode="auto">
            <a:xfrm>
              <a:off x="3830" y="1788"/>
              <a:ext cx="54" cy="25"/>
            </a:xfrm>
            <a:custGeom>
              <a:avLst/>
              <a:gdLst>
                <a:gd name="T0" fmla="*/ 0 w 45"/>
                <a:gd name="T1" fmla="*/ 28 h 22"/>
                <a:gd name="T2" fmla="*/ 24 w 45"/>
                <a:gd name="T3" fmla="*/ 22 h 22"/>
                <a:gd name="T4" fmla="*/ 65 w 45"/>
                <a:gd name="T5" fmla="*/ 0 h 22"/>
                <a:gd name="T6" fmla="*/ 0 w 45"/>
                <a:gd name="T7" fmla="*/ 28 h 22"/>
                <a:gd name="T8" fmla="*/ 0 60000 65536"/>
                <a:gd name="T9" fmla="*/ 0 60000 65536"/>
                <a:gd name="T10" fmla="*/ 0 60000 65536"/>
                <a:gd name="T11" fmla="*/ 0 60000 65536"/>
                <a:gd name="T12" fmla="*/ 0 w 45"/>
                <a:gd name="T13" fmla="*/ 0 h 22"/>
                <a:gd name="T14" fmla="*/ 45 w 45"/>
                <a:gd name="T15" fmla="*/ 22 h 22"/>
              </a:gdLst>
              <a:ahLst/>
              <a:cxnLst>
                <a:cxn ang="T8">
                  <a:pos x="T0" y="T1"/>
                </a:cxn>
                <a:cxn ang="T9">
                  <a:pos x="T2" y="T3"/>
                </a:cxn>
                <a:cxn ang="T10">
                  <a:pos x="T4" y="T5"/>
                </a:cxn>
                <a:cxn ang="T11">
                  <a:pos x="T6" y="T7"/>
                </a:cxn>
              </a:cxnLst>
              <a:rect l="T12" t="T13" r="T14" b="T15"/>
              <a:pathLst>
                <a:path w="45" h="22">
                  <a:moveTo>
                    <a:pt x="0" y="22"/>
                  </a:moveTo>
                  <a:lnTo>
                    <a:pt x="17" y="17"/>
                  </a:lnTo>
                  <a:lnTo>
                    <a:pt x="45"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51" name="Freeform 18"/>
            <p:cNvSpPr>
              <a:spLocks/>
            </p:cNvSpPr>
            <p:nvPr/>
          </p:nvSpPr>
          <p:spPr bwMode="auto">
            <a:xfrm>
              <a:off x="3830" y="1788"/>
              <a:ext cx="54" cy="25"/>
            </a:xfrm>
            <a:custGeom>
              <a:avLst/>
              <a:gdLst>
                <a:gd name="T0" fmla="*/ 0 w 45"/>
                <a:gd name="T1" fmla="*/ 28 h 22"/>
                <a:gd name="T2" fmla="*/ 24 w 45"/>
                <a:gd name="T3" fmla="*/ 22 h 22"/>
                <a:gd name="T4" fmla="*/ 65 w 45"/>
                <a:gd name="T5" fmla="*/ 0 h 22"/>
                <a:gd name="T6" fmla="*/ 0 60000 65536"/>
                <a:gd name="T7" fmla="*/ 0 60000 65536"/>
                <a:gd name="T8" fmla="*/ 0 60000 65536"/>
                <a:gd name="T9" fmla="*/ 0 w 45"/>
                <a:gd name="T10" fmla="*/ 0 h 22"/>
                <a:gd name="T11" fmla="*/ 45 w 45"/>
                <a:gd name="T12" fmla="*/ 22 h 22"/>
              </a:gdLst>
              <a:ahLst/>
              <a:cxnLst>
                <a:cxn ang="T6">
                  <a:pos x="T0" y="T1"/>
                </a:cxn>
                <a:cxn ang="T7">
                  <a:pos x="T2" y="T3"/>
                </a:cxn>
                <a:cxn ang="T8">
                  <a:pos x="T4" y="T5"/>
                </a:cxn>
              </a:cxnLst>
              <a:rect l="T9" t="T10" r="T11" b="T12"/>
              <a:pathLst>
                <a:path w="45" h="22">
                  <a:moveTo>
                    <a:pt x="0" y="22"/>
                  </a:moveTo>
                  <a:lnTo>
                    <a:pt x="17" y="17"/>
                  </a:lnTo>
                  <a:lnTo>
                    <a:pt x="45" y="0"/>
                  </a:lnTo>
                </a:path>
              </a:pathLst>
            </a:cu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52" name="Freeform 19"/>
            <p:cNvSpPr>
              <a:spLocks/>
            </p:cNvSpPr>
            <p:nvPr/>
          </p:nvSpPr>
          <p:spPr bwMode="auto">
            <a:xfrm>
              <a:off x="3869" y="1848"/>
              <a:ext cx="90" cy="48"/>
            </a:xfrm>
            <a:custGeom>
              <a:avLst/>
              <a:gdLst>
                <a:gd name="T0" fmla="*/ 172 w 43"/>
                <a:gd name="T1" fmla="*/ 15 h 25"/>
                <a:gd name="T2" fmla="*/ 136 w 43"/>
                <a:gd name="T3" fmla="*/ 44 h 25"/>
                <a:gd name="T4" fmla="*/ 92 w 43"/>
                <a:gd name="T5" fmla="*/ 69 h 25"/>
                <a:gd name="T6" fmla="*/ 36 w 43"/>
                <a:gd name="T7" fmla="*/ 69 h 25"/>
                <a:gd name="T8" fmla="*/ 0 w 43"/>
                <a:gd name="T9" fmla="*/ 0 h 25"/>
                <a:gd name="T10" fmla="*/ 0 60000 65536"/>
                <a:gd name="T11" fmla="*/ 0 60000 65536"/>
                <a:gd name="T12" fmla="*/ 0 60000 65536"/>
                <a:gd name="T13" fmla="*/ 0 60000 65536"/>
                <a:gd name="T14" fmla="*/ 0 60000 65536"/>
                <a:gd name="T15" fmla="*/ 0 w 43"/>
                <a:gd name="T16" fmla="*/ 0 h 25"/>
                <a:gd name="T17" fmla="*/ 43 w 43"/>
                <a:gd name="T18" fmla="*/ 25 h 25"/>
              </a:gdLst>
              <a:ahLst/>
              <a:cxnLst>
                <a:cxn ang="T10">
                  <a:pos x="T0" y="T1"/>
                </a:cxn>
                <a:cxn ang="T11">
                  <a:pos x="T2" y="T3"/>
                </a:cxn>
                <a:cxn ang="T12">
                  <a:pos x="T4" y="T5"/>
                </a:cxn>
                <a:cxn ang="T13">
                  <a:pos x="T6" y="T7"/>
                </a:cxn>
                <a:cxn ang="T14">
                  <a:pos x="T8" y="T9"/>
                </a:cxn>
              </a:cxnLst>
              <a:rect l="T15" t="T16" r="T17" b="T18"/>
              <a:pathLst>
                <a:path w="43" h="25">
                  <a:moveTo>
                    <a:pt x="39" y="4"/>
                  </a:moveTo>
                  <a:cubicBezTo>
                    <a:pt x="39" y="4"/>
                    <a:pt x="43" y="5"/>
                    <a:pt x="31" y="12"/>
                  </a:cubicBezTo>
                  <a:cubicBezTo>
                    <a:pt x="31" y="12"/>
                    <a:pt x="28" y="14"/>
                    <a:pt x="21" y="19"/>
                  </a:cubicBezTo>
                  <a:cubicBezTo>
                    <a:pt x="21" y="19"/>
                    <a:pt x="13" y="25"/>
                    <a:pt x="8" y="19"/>
                  </a:cubicBezTo>
                  <a:cubicBezTo>
                    <a:pt x="8" y="19"/>
                    <a:pt x="1" y="8"/>
                    <a:pt x="0" y="0"/>
                  </a:cubicBezTo>
                </a:path>
              </a:pathLst>
            </a:custGeom>
            <a:solidFill>
              <a:srgbClr val="FFFFFF"/>
            </a:solidFill>
            <a:ln w="4763">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53" name="Freeform 20"/>
            <p:cNvSpPr>
              <a:spLocks/>
            </p:cNvSpPr>
            <p:nvPr/>
          </p:nvSpPr>
          <p:spPr bwMode="auto">
            <a:xfrm>
              <a:off x="3869" y="1848"/>
              <a:ext cx="90" cy="48"/>
            </a:xfrm>
            <a:custGeom>
              <a:avLst/>
              <a:gdLst>
                <a:gd name="T0" fmla="*/ 172 w 43"/>
                <a:gd name="T1" fmla="*/ 15 h 25"/>
                <a:gd name="T2" fmla="*/ 136 w 43"/>
                <a:gd name="T3" fmla="*/ 44 h 25"/>
                <a:gd name="T4" fmla="*/ 92 w 43"/>
                <a:gd name="T5" fmla="*/ 69 h 25"/>
                <a:gd name="T6" fmla="*/ 36 w 43"/>
                <a:gd name="T7" fmla="*/ 69 h 25"/>
                <a:gd name="T8" fmla="*/ 0 w 43"/>
                <a:gd name="T9" fmla="*/ 0 h 25"/>
                <a:gd name="T10" fmla="*/ 0 60000 65536"/>
                <a:gd name="T11" fmla="*/ 0 60000 65536"/>
                <a:gd name="T12" fmla="*/ 0 60000 65536"/>
                <a:gd name="T13" fmla="*/ 0 60000 65536"/>
                <a:gd name="T14" fmla="*/ 0 60000 65536"/>
                <a:gd name="T15" fmla="*/ 0 w 43"/>
                <a:gd name="T16" fmla="*/ 0 h 25"/>
                <a:gd name="T17" fmla="*/ 43 w 43"/>
                <a:gd name="T18" fmla="*/ 25 h 25"/>
              </a:gdLst>
              <a:ahLst/>
              <a:cxnLst>
                <a:cxn ang="T10">
                  <a:pos x="T0" y="T1"/>
                </a:cxn>
                <a:cxn ang="T11">
                  <a:pos x="T2" y="T3"/>
                </a:cxn>
                <a:cxn ang="T12">
                  <a:pos x="T4" y="T5"/>
                </a:cxn>
                <a:cxn ang="T13">
                  <a:pos x="T6" y="T7"/>
                </a:cxn>
                <a:cxn ang="T14">
                  <a:pos x="T8" y="T9"/>
                </a:cxn>
              </a:cxnLst>
              <a:rect l="T15" t="T16" r="T17" b="T18"/>
              <a:pathLst>
                <a:path w="43" h="25">
                  <a:moveTo>
                    <a:pt x="39" y="4"/>
                  </a:moveTo>
                  <a:cubicBezTo>
                    <a:pt x="39" y="4"/>
                    <a:pt x="43" y="5"/>
                    <a:pt x="31" y="12"/>
                  </a:cubicBezTo>
                  <a:cubicBezTo>
                    <a:pt x="31" y="12"/>
                    <a:pt x="28" y="14"/>
                    <a:pt x="21" y="19"/>
                  </a:cubicBezTo>
                  <a:cubicBezTo>
                    <a:pt x="21" y="19"/>
                    <a:pt x="13" y="25"/>
                    <a:pt x="8" y="19"/>
                  </a:cubicBezTo>
                  <a:cubicBezTo>
                    <a:pt x="8" y="19"/>
                    <a:pt x="1" y="8"/>
                    <a:pt x="0" y="0"/>
                  </a:cubicBezTo>
                </a:path>
              </a:pathLst>
            </a:cu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54" name="Freeform 21"/>
            <p:cNvSpPr>
              <a:spLocks/>
            </p:cNvSpPr>
            <p:nvPr/>
          </p:nvSpPr>
          <p:spPr bwMode="auto">
            <a:xfrm>
              <a:off x="3869" y="1813"/>
              <a:ext cx="51" cy="28"/>
            </a:xfrm>
            <a:custGeom>
              <a:avLst/>
              <a:gdLst>
                <a:gd name="T0" fmla="*/ 0 w 24"/>
                <a:gd name="T1" fmla="*/ 52 h 15"/>
                <a:gd name="T2" fmla="*/ 108 w 24"/>
                <a:gd name="T3" fmla="*/ 11 h 15"/>
                <a:gd name="T4" fmla="*/ 0 60000 65536"/>
                <a:gd name="T5" fmla="*/ 0 60000 65536"/>
                <a:gd name="T6" fmla="*/ 0 w 24"/>
                <a:gd name="T7" fmla="*/ 0 h 15"/>
                <a:gd name="T8" fmla="*/ 24 w 24"/>
                <a:gd name="T9" fmla="*/ 15 h 15"/>
              </a:gdLst>
              <a:ahLst/>
              <a:cxnLst>
                <a:cxn ang="T4">
                  <a:pos x="T0" y="T1"/>
                </a:cxn>
                <a:cxn ang="T5">
                  <a:pos x="T2" y="T3"/>
                </a:cxn>
              </a:cxnLst>
              <a:rect l="T6" t="T7" r="T8" b="T9"/>
              <a:pathLst>
                <a:path w="24" h="15">
                  <a:moveTo>
                    <a:pt x="0" y="15"/>
                  </a:moveTo>
                  <a:cubicBezTo>
                    <a:pt x="0" y="15"/>
                    <a:pt x="13" y="0"/>
                    <a:pt x="24" y="3"/>
                  </a:cubicBezTo>
                </a:path>
              </a:pathLst>
            </a:custGeom>
            <a:solidFill>
              <a:srgbClr val="FFFFFF"/>
            </a:solidFill>
            <a:ln w="4763">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8155" name="Freeform 22"/>
            <p:cNvSpPr>
              <a:spLocks/>
            </p:cNvSpPr>
            <p:nvPr/>
          </p:nvSpPr>
          <p:spPr bwMode="auto">
            <a:xfrm>
              <a:off x="3869" y="1813"/>
              <a:ext cx="51" cy="28"/>
            </a:xfrm>
            <a:custGeom>
              <a:avLst/>
              <a:gdLst>
                <a:gd name="T0" fmla="*/ 0 w 24"/>
                <a:gd name="T1" fmla="*/ 52 h 15"/>
                <a:gd name="T2" fmla="*/ 108 w 24"/>
                <a:gd name="T3" fmla="*/ 11 h 15"/>
                <a:gd name="T4" fmla="*/ 0 60000 65536"/>
                <a:gd name="T5" fmla="*/ 0 60000 65536"/>
                <a:gd name="T6" fmla="*/ 0 w 24"/>
                <a:gd name="T7" fmla="*/ 0 h 15"/>
                <a:gd name="T8" fmla="*/ 24 w 24"/>
                <a:gd name="T9" fmla="*/ 15 h 15"/>
              </a:gdLst>
              <a:ahLst/>
              <a:cxnLst>
                <a:cxn ang="T4">
                  <a:pos x="T0" y="T1"/>
                </a:cxn>
                <a:cxn ang="T5">
                  <a:pos x="T2" y="T3"/>
                </a:cxn>
              </a:cxnLst>
              <a:rect l="T6" t="T7" r="T8" b="T9"/>
              <a:pathLst>
                <a:path w="24" h="15">
                  <a:moveTo>
                    <a:pt x="0" y="15"/>
                  </a:moveTo>
                  <a:cubicBezTo>
                    <a:pt x="0" y="15"/>
                    <a:pt x="13" y="0"/>
                    <a:pt x="24" y="3"/>
                  </a:cubicBezTo>
                </a:path>
              </a:pathLst>
            </a:cu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grpSp>
      <p:sp>
        <p:nvSpPr>
          <p:cNvPr id="48136" name="Line 23"/>
          <p:cNvSpPr>
            <a:spLocks noChangeShapeType="1"/>
          </p:cNvSpPr>
          <p:nvPr/>
        </p:nvSpPr>
        <p:spPr bwMode="auto">
          <a:xfrm>
            <a:off x="1143000" y="2819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8137" name="Rectangle 24"/>
          <p:cNvSpPr>
            <a:spLocks noChangeArrowheads="1"/>
          </p:cNvSpPr>
          <p:nvPr/>
        </p:nvSpPr>
        <p:spPr bwMode="auto">
          <a:xfrm>
            <a:off x="1524000" y="2286000"/>
            <a:ext cx="1143000" cy="91440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chemeClr val="tx1"/>
                </a:solidFill>
                <a:effectLst/>
                <a:uLnTx/>
                <a:uFillTx/>
                <a:latin typeface="Arial" panose="020B0604020202020204" pitchFamily="34" charset="0"/>
              </a:rPr>
              <a:t>Button press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chemeClr val="tx1"/>
                </a:solidFill>
                <a:effectLst/>
                <a:uLnTx/>
                <a:uFillTx/>
                <a:latin typeface="Arial" panose="020B0604020202020204" pitchFamily="34" charset="0"/>
              </a:rPr>
              <a:t>synchronizer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chemeClr val="tx1"/>
                </a:solidFill>
                <a:effectLst/>
                <a:uLnTx/>
                <a:uFillTx/>
                <a:latin typeface="Arial" panose="020B0604020202020204" pitchFamily="34" charset="0"/>
              </a:rPr>
              <a:t>controller</a:t>
            </a:r>
          </a:p>
        </p:txBody>
      </p:sp>
      <p:sp>
        <p:nvSpPr>
          <p:cNvPr id="48138" name="Line 25"/>
          <p:cNvSpPr>
            <a:spLocks noChangeShapeType="1"/>
          </p:cNvSpPr>
          <p:nvPr/>
        </p:nvSpPr>
        <p:spPr bwMode="auto">
          <a:xfrm>
            <a:off x="2667000" y="2819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8139" name="Text Box 26"/>
          <p:cNvSpPr txBox="1">
            <a:spLocks noChangeArrowheads="1"/>
          </p:cNvSpPr>
          <p:nvPr/>
        </p:nvSpPr>
        <p:spPr bwMode="auto">
          <a:xfrm>
            <a:off x="1143000" y="2408238"/>
            <a:ext cx="382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2000" b="0" i="0" u="none" strike="noStrike" kern="0" cap="none" spc="0" normalizeH="0" baseline="0" noProof="0">
                <a:ln>
                  <a:noFill/>
                </a:ln>
                <a:solidFill>
                  <a:schemeClr val="accent2"/>
                </a:solidFill>
                <a:effectLst/>
                <a:uLnTx/>
                <a:uFillTx/>
                <a:latin typeface="Arial" panose="020B0604020202020204" pitchFamily="34" charset="0"/>
              </a:rPr>
              <a:t>bi</a:t>
            </a:r>
          </a:p>
        </p:txBody>
      </p:sp>
      <p:sp>
        <p:nvSpPr>
          <p:cNvPr id="48140" name="Text Box 27"/>
          <p:cNvSpPr txBox="1">
            <a:spLocks noChangeArrowheads="1"/>
          </p:cNvSpPr>
          <p:nvPr/>
        </p:nvSpPr>
        <p:spPr bwMode="auto">
          <a:xfrm>
            <a:off x="2743200" y="240823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2000" b="0" i="0" u="none" strike="noStrike" kern="0" cap="none" spc="0" normalizeH="0" baseline="0" noProof="0">
                <a:ln>
                  <a:noFill/>
                </a:ln>
                <a:solidFill>
                  <a:schemeClr val="accent2"/>
                </a:solidFill>
                <a:effectLst/>
                <a:uLnTx/>
                <a:uFillTx/>
                <a:latin typeface="Arial" panose="020B0604020202020204" pitchFamily="34" charset="0"/>
              </a:rPr>
              <a:t>bo</a:t>
            </a:r>
          </a:p>
        </p:txBody>
      </p:sp>
      <p:sp>
        <p:nvSpPr>
          <p:cNvPr id="48141" name="Oval 76"/>
          <p:cNvSpPr>
            <a:spLocks noChangeArrowheads="1"/>
          </p:cNvSpPr>
          <p:nvPr/>
        </p:nvSpPr>
        <p:spPr bwMode="auto">
          <a:xfrm>
            <a:off x="5638800" y="2743200"/>
            <a:ext cx="1295400" cy="381000"/>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Tree>
    <p:extLst>
      <p:ext uri="{BB962C8B-B14F-4D97-AF65-F5344CB8AC3E}">
        <p14:creationId xmlns:p14="http://schemas.microsoft.com/office/powerpoint/2010/main" val="2253800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5D8893DE-C06D-4BF0-9034-10670140EEDE}" type="slidenum">
              <a:rPr kumimoji="0" lang="en-US" altLang="tr-TR" sz="1400" b="0" i="0" u="none" strike="noStrike" kern="0" cap="none" spc="0" normalizeH="0" baseline="0" noProof="0" smtClean="0">
                <a:ln>
                  <a:noFill/>
                </a:ln>
                <a:solidFill>
                  <a:schemeClr val="tx1"/>
                </a:solidFill>
                <a:effectLst/>
                <a:uLnTx/>
                <a:uFillTx/>
                <a:latin typeface="Times New Roman" panose="02020603050405020304" pitchFamily="18" charset="0"/>
              </a:rPr>
              <a:pPr marL="0" marR="0" lvl="0" indent="0" defTabSz="914400" eaLnBrk="1" fontAlgn="auto" latinLnBrk="0" hangingPunct="1">
                <a:lnSpc>
                  <a:spcPct val="100000"/>
                </a:lnSpc>
                <a:spcBef>
                  <a:spcPts val="0"/>
                </a:spcBef>
                <a:spcAft>
                  <a:spcPts val="0"/>
                </a:spcAft>
                <a:buClrTx/>
                <a:buSzTx/>
                <a:buFontTx/>
                <a:buNone/>
                <a:tabLst/>
                <a:defRPr/>
              </a:pPr>
              <a:t>68</a:t>
            </a:fld>
            <a:endParaRPr kumimoji="0" lang="en-US" altLang="tr-TR" sz="1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55" name="Rectangle 2"/>
          <p:cNvSpPr>
            <a:spLocks noGrp="1" noChangeArrowheads="1"/>
          </p:cNvSpPr>
          <p:nvPr>
            <p:ph type="title"/>
          </p:nvPr>
        </p:nvSpPr>
        <p:spPr/>
        <p:txBody>
          <a:bodyPr/>
          <a:lstStyle/>
          <a:p>
            <a:pPr eaLnBrk="1" hangingPunct="1"/>
            <a:r>
              <a:rPr lang="en-US" altLang="tr-TR"/>
              <a:t>Controller Example: </a:t>
            </a:r>
            <a:br>
              <a:rPr lang="en-US" altLang="tr-TR"/>
            </a:br>
            <a:r>
              <a:rPr lang="en-US" altLang="tr-TR" sz="3200"/>
              <a:t>Button Press Synchronizer (cont)</a:t>
            </a:r>
          </a:p>
        </p:txBody>
      </p:sp>
      <p:grpSp>
        <p:nvGrpSpPr>
          <p:cNvPr id="2" name="Group 240"/>
          <p:cNvGrpSpPr>
            <a:grpSpLocks/>
          </p:cNvGrpSpPr>
          <p:nvPr/>
        </p:nvGrpSpPr>
        <p:grpSpPr bwMode="auto">
          <a:xfrm>
            <a:off x="3505200" y="3276600"/>
            <a:ext cx="2770188" cy="2590800"/>
            <a:chOff x="2208" y="2064"/>
            <a:chExt cx="1745" cy="1632"/>
          </a:xfrm>
        </p:grpSpPr>
        <p:pic>
          <p:nvPicPr>
            <p:cNvPr id="4932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2064"/>
              <a:ext cx="1242" cy="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25" name="Text Box 15"/>
            <p:cNvSpPr txBox="1">
              <a:spLocks noChangeArrowheads="1"/>
            </p:cNvSpPr>
            <p:nvPr/>
          </p:nvSpPr>
          <p:spPr bwMode="auto">
            <a:xfrm>
              <a:off x="2400" y="3484"/>
              <a:ext cx="15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Step 2C: Fill in truth table</a:t>
              </a:r>
            </a:p>
          </p:txBody>
        </p:sp>
      </p:grpSp>
      <p:sp>
        <p:nvSpPr>
          <p:cNvPr id="49157" name="Text Box 19"/>
          <p:cNvSpPr txBox="1">
            <a:spLocks noChangeArrowheads="1"/>
          </p:cNvSpPr>
          <p:nvPr/>
        </p:nvSpPr>
        <p:spPr bwMode="auto">
          <a:xfrm>
            <a:off x="8610600" y="2209800"/>
            <a:ext cx="234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800" b="0" i="1" u="none" strike="noStrike" kern="0" cap="none" spc="0" normalizeH="0" baseline="0" noProof="0">
                <a:ln>
                  <a:noFill/>
                </a:ln>
                <a:solidFill>
                  <a:schemeClr val="accent2"/>
                </a:solidFill>
                <a:effectLst/>
                <a:uLnTx/>
                <a:uFillTx/>
                <a:latin typeface="Times New Roman" panose="02020603050405020304" pitchFamily="18" charset="0"/>
              </a:rPr>
              <a:t>a</a:t>
            </a:r>
          </a:p>
        </p:txBody>
      </p:sp>
      <p:grpSp>
        <p:nvGrpSpPr>
          <p:cNvPr id="3" name="Group 60"/>
          <p:cNvGrpSpPr>
            <a:grpSpLocks/>
          </p:cNvGrpSpPr>
          <p:nvPr/>
        </p:nvGrpSpPr>
        <p:grpSpPr bwMode="auto">
          <a:xfrm>
            <a:off x="457200" y="1447800"/>
            <a:ext cx="3008313" cy="1768475"/>
            <a:chOff x="288" y="912"/>
            <a:chExt cx="1895" cy="1114"/>
          </a:xfrm>
        </p:grpSpPr>
        <p:sp>
          <p:nvSpPr>
            <p:cNvPr id="49287" name="Text Box 9"/>
            <p:cNvSpPr txBox="1">
              <a:spLocks noChangeArrowheads="1"/>
            </p:cNvSpPr>
            <p:nvPr/>
          </p:nvSpPr>
          <p:spPr bwMode="auto">
            <a:xfrm>
              <a:off x="864" y="1814"/>
              <a:ext cx="13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Step 1: Capture FSM</a:t>
              </a:r>
            </a:p>
          </p:txBody>
        </p:sp>
        <p:grpSp>
          <p:nvGrpSpPr>
            <p:cNvPr id="49288" name="Group 59"/>
            <p:cNvGrpSpPr>
              <a:grpSpLocks/>
            </p:cNvGrpSpPr>
            <p:nvPr/>
          </p:nvGrpSpPr>
          <p:grpSpPr bwMode="auto">
            <a:xfrm>
              <a:off x="288" y="912"/>
              <a:ext cx="1861" cy="795"/>
              <a:chOff x="288" y="912"/>
              <a:chExt cx="1861" cy="795"/>
            </a:xfrm>
          </p:grpSpPr>
          <p:sp>
            <p:nvSpPr>
              <p:cNvPr id="49289" name="AutoShape 20"/>
              <p:cNvSpPr>
                <a:spLocks noChangeAspect="1" noChangeArrowheads="1" noTextEdit="1"/>
              </p:cNvSpPr>
              <p:nvPr/>
            </p:nvSpPr>
            <p:spPr bwMode="auto">
              <a:xfrm>
                <a:off x="288" y="912"/>
                <a:ext cx="1837"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90" name="Freeform 22"/>
              <p:cNvSpPr>
                <a:spLocks/>
              </p:cNvSpPr>
              <p:nvPr/>
            </p:nvSpPr>
            <p:spPr bwMode="auto">
              <a:xfrm>
                <a:off x="525" y="1222"/>
                <a:ext cx="62" cy="110"/>
              </a:xfrm>
              <a:custGeom>
                <a:avLst/>
                <a:gdLst>
                  <a:gd name="T0" fmla="*/ 0 w 62"/>
                  <a:gd name="T1" fmla="*/ 110 h 110"/>
                  <a:gd name="T2" fmla="*/ 62 w 62"/>
                  <a:gd name="T3" fmla="*/ 17 h 110"/>
                  <a:gd name="T4" fmla="*/ 11 w 62"/>
                  <a:gd name="T5" fmla="*/ 0 h 110"/>
                  <a:gd name="T6" fmla="*/ 0 w 62"/>
                  <a:gd name="T7" fmla="*/ 110 h 110"/>
                  <a:gd name="T8" fmla="*/ 0 60000 65536"/>
                  <a:gd name="T9" fmla="*/ 0 60000 65536"/>
                  <a:gd name="T10" fmla="*/ 0 60000 65536"/>
                  <a:gd name="T11" fmla="*/ 0 60000 65536"/>
                  <a:gd name="T12" fmla="*/ 0 w 62"/>
                  <a:gd name="T13" fmla="*/ 0 h 110"/>
                  <a:gd name="T14" fmla="*/ 62 w 62"/>
                  <a:gd name="T15" fmla="*/ 110 h 110"/>
                </a:gdLst>
                <a:ahLst/>
                <a:cxnLst>
                  <a:cxn ang="T8">
                    <a:pos x="T0" y="T1"/>
                  </a:cxn>
                  <a:cxn ang="T9">
                    <a:pos x="T2" y="T3"/>
                  </a:cxn>
                  <a:cxn ang="T10">
                    <a:pos x="T4" y="T5"/>
                  </a:cxn>
                  <a:cxn ang="T11">
                    <a:pos x="T6" y="T7"/>
                  </a:cxn>
                </a:cxnLst>
                <a:rect l="T12" t="T13" r="T14" b="T15"/>
                <a:pathLst>
                  <a:path w="62" h="110">
                    <a:moveTo>
                      <a:pt x="0" y="110"/>
                    </a:moveTo>
                    <a:lnTo>
                      <a:pt x="62" y="17"/>
                    </a:lnTo>
                    <a:lnTo>
                      <a:pt x="11" y="0"/>
                    </a:lnTo>
                    <a:lnTo>
                      <a:pt x="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91" name="Freeform 23"/>
              <p:cNvSpPr>
                <a:spLocks/>
              </p:cNvSpPr>
              <p:nvPr/>
            </p:nvSpPr>
            <p:spPr bwMode="auto">
              <a:xfrm>
                <a:off x="1709" y="1225"/>
                <a:ext cx="51" cy="114"/>
              </a:xfrm>
              <a:custGeom>
                <a:avLst/>
                <a:gdLst>
                  <a:gd name="T0" fmla="*/ 3 w 51"/>
                  <a:gd name="T1" fmla="*/ 114 h 114"/>
                  <a:gd name="T2" fmla="*/ 51 w 51"/>
                  <a:gd name="T3" fmla="*/ 11 h 114"/>
                  <a:gd name="T4" fmla="*/ 0 w 51"/>
                  <a:gd name="T5" fmla="*/ 0 h 114"/>
                  <a:gd name="T6" fmla="*/ 3 w 51"/>
                  <a:gd name="T7" fmla="*/ 114 h 114"/>
                  <a:gd name="T8" fmla="*/ 0 60000 65536"/>
                  <a:gd name="T9" fmla="*/ 0 60000 65536"/>
                  <a:gd name="T10" fmla="*/ 0 60000 65536"/>
                  <a:gd name="T11" fmla="*/ 0 60000 65536"/>
                  <a:gd name="T12" fmla="*/ 0 w 51"/>
                  <a:gd name="T13" fmla="*/ 0 h 114"/>
                  <a:gd name="T14" fmla="*/ 51 w 51"/>
                  <a:gd name="T15" fmla="*/ 114 h 114"/>
                </a:gdLst>
                <a:ahLst/>
                <a:cxnLst>
                  <a:cxn ang="T8">
                    <a:pos x="T0" y="T1"/>
                  </a:cxn>
                  <a:cxn ang="T9">
                    <a:pos x="T2" y="T3"/>
                  </a:cxn>
                  <a:cxn ang="T10">
                    <a:pos x="T4" y="T5"/>
                  </a:cxn>
                  <a:cxn ang="T11">
                    <a:pos x="T6" y="T7"/>
                  </a:cxn>
                </a:cxnLst>
                <a:rect l="T12" t="T13" r="T14" b="T15"/>
                <a:pathLst>
                  <a:path w="51" h="114">
                    <a:moveTo>
                      <a:pt x="3" y="114"/>
                    </a:moveTo>
                    <a:lnTo>
                      <a:pt x="51" y="11"/>
                    </a:lnTo>
                    <a:lnTo>
                      <a:pt x="0" y="0"/>
                    </a:lnTo>
                    <a:lnTo>
                      <a:pt x="3"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92" name="Freeform 24"/>
              <p:cNvSpPr>
                <a:spLocks/>
              </p:cNvSpPr>
              <p:nvPr/>
            </p:nvSpPr>
            <p:spPr bwMode="auto">
              <a:xfrm>
                <a:off x="1533" y="1532"/>
                <a:ext cx="114" cy="58"/>
              </a:xfrm>
              <a:custGeom>
                <a:avLst/>
                <a:gdLst>
                  <a:gd name="T0" fmla="*/ 114 w 114"/>
                  <a:gd name="T1" fmla="*/ 0 h 58"/>
                  <a:gd name="T2" fmla="*/ 0 w 114"/>
                  <a:gd name="T3" fmla="*/ 3 h 58"/>
                  <a:gd name="T4" fmla="*/ 14 w 114"/>
                  <a:gd name="T5" fmla="*/ 58 h 58"/>
                  <a:gd name="T6" fmla="*/ 114 w 114"/>
                  <a:gd name="T7" fmla="*/ 0 h 58"/>
                  <a:gd name="T8" fmla="*/ 0 60000 65536"/>
                  <a:gd name="T9" fmla="*/ 0 60000 65536"/>
                  <a:gd name="T10" fmla="*/ 0 60000 65536"/>
                  <a:gd name="T11" fmla="*/ 0 60000 65536"/>
                  <a:gd name="T12" fmla="*/ 0 w 114"/>
                  <a:gd name="T13" fmla="*/ 0 h 58"/>
                  <a:gd name="T14" fmla="*/ 114 w 114"/>
                  <a:gd name="T15" fmla="*/ 58 h 58"/>
                </a:gdLst>
                <a:ahLst/>
                <a:cxnLst>
                  <a:cxn ang="T8">
                    <a:pos x="T0" y="T1"/>
                  </a:cxn>
                  <a:cxn ang="T9">
                    <a:pos x="T2" y="T3"/>
                  </a:cxn>
                  <a:cxn ang="T10">
                    <a:pos x="T4" y="T5"/>
                  </a:cxn>
                  <a:cxn ang="T11">
                    <a:pos x="T6" y="T7"/>
                  </a:cxn>
                </a:cxnLst>
                <a:rect l="T12" t="T13" r="T14" b="T15"/>
                <a:pathLst>
                  <a:path w="114" h="58">
                    <a:moveTo>
                      <a:pt x="114" y="0"/>
                    </a:moveTo>
                    <a:lnTo>
                      <a:pt x="0" y="3"/>
                    </a:lnTo>
                    <a:lnTo>
                      <a:pt x="14" y="58"/>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93" name="Freeform 25"/>
              <p:cNvSpPr>
                <a:spLocks/>
              </p:cNvSpPr>
              <p:nvPr/>
            </p:nvSpPr>
            <p:spPr bwMode="auto">
              <a:xfrm>
                <a:off x="921" y="1532"/>
                <a:ext cx="113" cy="58"/>
              </a:xfrm>
              <a:custGeom>
                <a:avLst/>
                <a:gdLst>
                  <a:gd name="T0" fmla="*/ 113 w 113"/>
                  <a:gd name="T1" fmla="*/ 0 h 58"/>
                  <a:gd name="T2" fmla="*/ 0 w 113"/>
                  <a:gd name="T3" fmla="*/ 3 h 58"/>
                  <a:gd name="T4" fmla="*/ 14 w 113"/>
                  <a:gd name="T5" fmla="*/ 58 h 58"/>
                  <a:gd name="T6" fmla="*/ 113 w 113"/>
                  <a:gd name="T7" fmla="*/ 0 h 58"/>
                  <a:gd name="T8" fmla="*/ 0 60000 65536"/>
                  <a:gd name="T9" fmla="*/ 0 60000 65536"/>
                  <a:gd name="T10" fmla="*/ 0 60000 65536"/>
                  <a:gd name="T11" fmla="*/ 0 60000 65536"/>
                  <a:gd name="T12" fmla="*/ 0 w 113"/>
                  <a:gd name="T13" fmla="*/ 0 h 58"/>
                  <a:gd name="T14" fmla="*/ 113 w 113"/>
                  <a:gd name="T15" fmla="*/ 58 h 58"/>
                </a:gdLst>
                <a:ahLst/>
                <a:cxnLst>
                  <a:cxn ang="T8">
                    <a:pos x="T0" y="T1"/>
                  </a:cxn>
                  <a:cxn ang="T9">
                    <a:pos x="T2" y="T3"/>
                  </a:cxn>
                  <a:cxn ang="T10">
                    <a:pos x="T4" y="T5"/>
                  </a:cxn>
                  <a:cxn ang="T11">
                    <a:pos x="T6" y="T7"/>
                  </a:cxn>
                </a:cxnLst>
                <a:rect l="T12" t="T13" r="T14" b="T15"/>
                <a:pathLst>
                  <a:path w="113" h="58">
                    <a:moveTo>
                      <a:pt x="113" y="0"/>
                    </a:moveTo>
                    <a:lnTo>
                      <a:pt x="0" y="3"/>
                    </a:lnTo>
                    <a:lnTo>
                      <a:pt x="14" y="58"/>
                    </a:lnTo>
                    <a:lnTo>
                      <a:pt x="1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94" name="Freeform 26"/>
              <p:cNvSpPr>
                <a:spLocks/>
              </p:cNvSpPr>
              <p:nvPr/>
            </p:nvSpPr>
            <p:spPr bwMode="auto">
              <a:xfrm>
                <a:off x="625" y="1342"/>
                <a:ext cx="110" cy="69"/>
              </a:xfrm>
              <a:custGeom>
                <a:avLst/>
                <a:gdLst>
                  <a:gd name="T0" fmla="*/ 0 w 110"/>
                  <a:gd name="T1" fmla="*/ 69 h 69"/>
                  <a:gd name="T2" fmla="*/ 110 w 110"/>
                  <a:gd name="T3" fmla="*/ 52 h 69"/>
                  <a:gd name="T4" fmla="*/ 89 w 110"/>
                  <a:gd name="T5" fmla="*/ 0 h 69"/>
                  <a:gd name="T6" fmla="*/ 0 w 110"/>
                  <a:gd name="T7" fmla="*/ 69 h 69"/>
                  <a:gd name="T8" fmla="*/ 0 60000 65536"/>
                  <a:gd name="T9" fmla="*/ 0 60000 65536"/>
                  <a:gd name="T10" fmla="*/ 0 60000 65536"/>
                  <a:gd name="T11" fmla="*/ 0 60000 65536"/>
                  <a:gd name="T12" fmla="*/ 0 w 110"/>
                  <a:gd name="T13" fmla="*/ 0 h 69"/>
                  <a:gd name="T14" fmla="*/ 110 w 110"/>
                  <a:gd name="T15" fmla="*/ 69 h 69"/>
                </a:gdLst>
                <a:ahLst/>
                <a:cxnLst>
                  <a:cxn ang="T8">
                    <a:pos x="T0" y="T1"/>
                  </a:cxn>
                  <a:cxn ang="T9">
                    <a:pos x="T2" y="T3"/>
                  </a:cxn>
                  <a:cxn ang="T10">
                    <a:pos x="T4" y="T5"/>
                  </a:cxn>
                  <a:cxn ang="T11">
                    <a:pos x="T6" y="T7"/>
                  </a:cxn>
                </a:cxnLst>
                <a:rect l="T12" t="T13" r="T14" b="T15"/>
                <a:pathLst>
                  <a:path w="110" h="69">
                    <a:moveTo>
                      <a:pt x="0" y="69"/>
                    </a:moveTo>
                    <a:lnTo>
                      <a:pt x="110" y="52"/>
                    </a:lnTo>
                    <a:lnTo>
                      <a:pt x="8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95" name="Freeform 27"/>
              <p:cNvSpPr>
                <a:spLocks/>
              </p:cNvSpPr>
              <p:nvPr/>
            </p:nvSpPr>
            <p:spPr bwMode="auto">
              <a:xfrm>
                <a:off x="632" y="1401"/>
                <a:ext cx="113" cy="51"/>
              </a:xfrm>
              <a:custGeom>
                <a:avLst/>
                <a:gdLst>
                  <a:gd name="T0" fmla="*/ 0 w 113"/>
                  <a:gd name="T1" fmla="*/ 51 h 51"/>
                  <a:gd name="T2" fmla="*/ 113 w 113"/>
                  <a:gd name="T3" fmla="*/ 51 h 51"/>
                  <a:gd name="T4" fmla="*/ 100 w 113"/>
                  <a:gd name="T5" fmla="*/ 0 h 51"/>
                  <a:gd name="T6" fmla="*/ 0 w 113"/>
                  <a:gd name="T7" fmla="*/ 51 h 51"/>
                  <a:gd name="T8" fmla="*/ 0 60000 65536"/>
                  <a:gd name="T9" fmla="*/ 0 60000 65536"/>
                  <a:gd name="T10" fmla="*/ 0 60000 65536"/>
                  <a:gd name="T11" fmla="*/ 0 60000 65536"/>
                  <a:gd name="T12" fmla="*/ 0 w 113"/>
                  <a:gd name="T13" fmla="*/ 0 h 51"/>
                  <a:gd name="T14" fmla="*/ 113 w 113"/>
                  <a:gd name="T15" fmla="*/ 51 h 51"/>
                </a:gdLst>
                <a:ahLst/>
                <a:cxnLst>
                  <a:cxn ang="T8">
                    <a:pos x="T0" y="T1"/>
                  </a:cxn>
                  <a:cxn ang="T9">
                    <a:pos x="T2" y="T3"/>
                  </a:cxn>
                  <a:cxn ang="T10">
                    <a:pos x="T4" y="T5"/>
                  </a:cxn>
                  <a:cxn ang="T11">
                    <a:pos x="T6" y="T7"/>
                  </a:cxn>
                </a:cxnLst>
                <a:rect l="T12" t="T13" r="T14" b="T15"/>
                <a:pathLst>
                  <a:path w="113" h="51">
                    <a:moveTo>
                      <a:pt x="0" y="51"/>
                    </a:moveTo>
                    <a:lnTo>
                      <a:pt x="113" y="51"/>
                    </a:lnTo>
                    <a:lnTo>
                      <a:pt x="100" y="0"/>
                    </a:ln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96" name="Line 28"/>
              <p:cNvSpPr>
                <a:spLocks noChangeShapeType="1"/>
              </p:cNvSpPr>
              <p:nvPr/>
            </p:nvSpPr>
            <p:spPr bwMode="auto">
              <a:xfrm>
                <a:off x="288" y="1239"/>
                <a:ext cx="62" cy="65"/>
              </a:xfrm>
              <a:prstGeom prst="line">
                <a:avLst/>
              </a:prstGeom>
              <a:noFill/>
              <a:ln w="22225">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97" name="Freeform 29"/>
              <p:cNvSpPr>
                <a:spLocks/>
              </p:cNvSpPr>
              <p:nvPr/>
            </p:nvSpPr>
            <p:spPr bwMode="auto">
              <a:xfrm>
                <a:off x="315" y="1273"/>
                <a:ext cx="97" cy="97"/>
              </a:xfrm>
              <a:custGeom>
                <a:avLst/>
                <a:gdLst>
                  <a:gd name="T0" fmla="*/ 97 w 97"/>
                  <a:gd name="T1" fmla="*/ 97 h 97"/>
                  <a:gd name="T2" fmla="*/ 42 w 97"/>
                  <a:gd name="T3" fmla="*/ 0 h 97"/>
                  <a:gd name="T4" fmla="*/ 0 w 97"/>
                  <a:gd name="T5" fmla="*/ 38 h 97"/>
                  <a:gd name="T6" fmla="*/ 97 w 97"/>
                  <a:gd name="T7" fmla="*/ 97 h 97"/>
                  <a:gd name="T8" fmla="*/ 0 60000 65536"/>
                  <a:gd name="T9" fmla="*/ 0 60000 65536"/>
                  <a:gd name="T10" fmla="*/ 0 60000 65536"/>
                  <a:gd name="T11" fmla="*/ 0 60000 65536"/>
                  <a:gd name="T12" fmla="*/ 0 w 97"/>
                  <a:gd name="T13" fmla="*/ 0 h 97"/>
                  <a:gd name="T14" fmla="*/ 97 w 97"/>
                  <a:gd name="T15" fmla="*/ 97 h 97"/>
                </a:gdLst>
                <a:ahLst/>
                <a:cxnLst>
                  <a:cxn ang="T8">
                    <a:pos x="T0" y="T1"/>
                  </a:cxn>
                  <a:cxn ang="T9">
                    <a:pos x="T2" y="T3"/>
                  </a:cxn>
                  <a:cxn ang="T10">
                    <a:pos x="T4" y="T5"/>
                  </a:cxn>
                  <a:cxn ang="T11">
                    <a:pos x="T6" y="T7"/>
                  </a:cxn>
                </a:cxnLst>
                <a:rect l="T12" t="T13" r="T14" b="T15"/>
                <a:pathLst>
                  <a:path w="97" h="97">
                    <a:moveTo>
                      <a:pt x="97" y="97"/>
                    </a:moveTo>
                    <a:lnTo>
                      <a:pt x="42" y="0"/>
                    </a:lnTo>
                    <a:lnTo>
                      <a:pt x="0" y="38"/>
                    </a:lnTo>
                    <a:lnTo>
                      <a:pt x="97"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98" name="Rectangle 30"/>
              <p:cNvSpPr>
                <a:spLocks noChangeArrowheads="1"/>
              </p:cNvSpPr>
              <p:nvPr/>
            </p:nvSpPr>
            <p:spPr bwMode="auto">
              <a:xfrm>
                <a:off x="474" y="1388"/>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A</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99" name="Rectangle 31"/>
              <p:cNvSpPr>
                <a:spLocks noChangeArrowheads="1"/>
              </p:cNvSpPr>
              <p:nvPr/>
            </p:nvSpPr>
            <p:spPr bwMode="auto">
              <a:xfrm>
                <a:off x="1093" y="1388"/>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0" name="Oval 32"/>
              <p:cNvSpPr>
                <a:spLocks noChangeArrowheads="1"/>
              </p:cNvSpPr>
              <p:nvPr/>
            </p:nvSpPr>
            <p:spPr bwMode="auto">
              <a:xfrm>
                <a:off x="391" y="1332"/>
                <a:ext cx="234" cy="231"/>
              </a:xfrm>
              <a:prstGeom prst="ellipse">
                <a:avLst/>
              </a:prstGeom>
              <a:noFill/>
              <a:ln w="17463">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1" name="Oval 33"/>
              <p:cNvSpPr>
                <a:spLocks noChangeArrowheads="1"/>
              </p:cNvSpPr>
              <p:nvPr/>
            </p:nvSpPr>
            <p:spPr bwMode="auto">
              <a:xfrm>
                <a:off x="1003" y="1332"/>
                <a:ext cx="234" cy="231"/>
              </a:xfrm>
              <a:prstGeom prst="ellipse">
                <a:avLst/>
              </a:prstGeom>
              <a:noFill/>
              <a:ln w="17463">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2" name="Oval 34"/>
              <p:cNvSpPr>
                <a:spLocks noChangeArrowheads="1"/>
              </p:cNvSpPr>
              <p:nvPr/>
            </p:nvSpPr>
            <p:spPr bwMode="auto">
              <a:xfrm>
                <a:off x="1616" y="1332"/>
                <a:ext cx="234" cy="231"/>
              </a:xfrm>
              <a:prstGeom prst="ellipse">
                <a:avLst/>
              </a:prstGeom>
              <a:noFill/>
              <a:ln w="17463">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3" name="Rectangle 35"/>
              <p:cNvSpPr>
                <a:spLocks noChangeArrowheads="1"/>
              </p:cNvSpPr>
              <p:nvPr/>
            </p:nvSpPr>
            <p:spPr bwMode="auto">
              <a:xfrm>
                <a:off x="1699" y="1387"/>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C</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4" name="Freeform 36"/>
              <p:cNvSpPr>
                <a:spLocks/>
              </p:cNvSpPr>
              <p:nvPr/>
            </p:nvSpPr>
            <p:spPr bwMode="auto">
              <a:xfrm>
                <a:off x="591" y="1528"/>
                <a:ext cx="416" cy="90"/>
              </a:xfrm>
              <a:custGeom>
                <a:avLst/>
                <a:gdLst>
                  <a:gd name="T0" fmla="*/ 0 w 121"/>
                  <a:gd name="T1" fmla="*/ 0 h 26"/>
                  <a:gd name="T2" fmla="*/ 1430 w 121"/>
                  <a:gd name="T3" fmla="*/ 35 h 26"/>
                  <a:gd name="T4" fmla="*/ 0 60000 65536"/>
                  <a:gd name="T5" fmla="*/ 0 60000 65536"/>
                  <a:gd name="T6" fmla="*/ 0 w 121"/>
                  <a:gd name="T7" fmla="*/ 0 h 26"/>
                  <a:gd name="T8" fmla="*/ 121 w 121"/>
                  <a:gd name="T9" fmla="*/ 26 h 26"/>
                </a:gdLst>
                <a:ahLst/>
                <a:cxnLst>
                  <a:cxn ang="T4">
                    <a:pos x="T0" y="T1"/>
                  </a:cxn>
                  <a:cxn ang="T5">
                    <a:pos x="T2" y="T3"/>
                  </a:cxn>
                </a:cxnLst>
                <a:rect l="T6" t="T7" r="T8" b="T9"/>
                <a:pathLst>
                  <a:path w="121" h="26">
                    <a:moveTo>
                      <a:pt x="0" y="0"/>
                    </a:moveTo>
                    <a:cubicBezTo>
                      <a:pt x="0" y="0"/>
                      <a:pt x="49" y="26"/>
                      <a:pt x="121" y="3"/>
                    </a:cubicBezTo>
                  </a:path>
                </a:pathLst>
              </a:cu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5" name="Freeform 37"/>
              <p:cNvSpPr>
                <a:spLocks/>
              </p:cNvSpPr>
              <p:nvPr/>
            </p:nvSpPr>
            <p:spPr bwMode="auto">
              <a:xfrm>
                <a:off x="1203" y="1528"/>
                <a:ext cx="416" cy="90"/>
              </a:xfrm>
              <a:custGeom>
                <a:avLst/>
                <a:gdLst>
                  <a:gd name="T0" fmla="*/ 0 w 121"/>
                  <a:gd name="T1" fmla="*/ 0 h 26"/>
                  <a:gd name="T2" fmla="*/ 1430 w 121"/>
                  <a:gd name="T3" fmla="*/ 35 h 26"/>
                  <a:gd name="T4" fmla="*/ 0 60000 65536"/>
                  <a:gd name="T5" fmla="*/ 0 60000 65536"/>
                  <a:gd name="T6" fmla="*/ 0 w 121"/>
                  <a:gd name="T7" fmla="*/ 0 h 26"/>
                  <a:gd name="T8" fmla="*/ 121 w 121"/>
                  <a:gd name="T9" fmla="*/ 26 h 26"/>
                </a:gdLst>
                <a:ahLst/>
                <a:cxnLst>
                  <a:cxn ang="T4">
                    <a:pos x="T0" y="T1"/>
                  </a:cxn>
                  <a:cxn ang="T5">
                    <a:pos x="T2" y="T3"/>
                  </a:cxn>
                </a:cxnLst>
                <a:rect l="T6" t="T7" r="T8" b="T9"/>
                <a:pathLst>
                  <a:path w="121" h="26">
                    <a:moveTo>
                      <a:pt x="0" y="0"/>
                    </a:moveTo>
                    <a:cubicBezTo>
                      <a:pt x="0" y="0"/>
                      <a:pt x="49" y="26"/>
                      <a:pt x="121" y="3"/>
                    </a:cubicBezTo>
                  </a:path>
                </a:pathLst>
              </a:cu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6" name="Freeform 38"/>
              <p:cNvSpPr>
                <a:spLocks/>
              </p:cNvSpPr>
              <p:nvPr/>
            </p:nvSpPr>
            <p:spPr bwMode="auto">
              <a:xfrm>
                <a:off x="539" y="1184"/>
                <a:ext cx="213" cy="193"/>
              </a:xfrm>
              <a:custGeom>
                <a:avLst/>
                <a:gdLst>
                  <a:gd name="T0" fmla="*/ 0 w 62"/>
                  <a:gd name="T1" fmla="*/ 379 h 56"/>
                  <a:gd name="T2" fmla="*/ 295 w 62"/>
                  <a:gd name="T3" fmla="*/ 155 h 56"/>
                  <a:gd name="T4" fmla="*/ 223 w 62"/>
                  <a:gd name="T5" fmla="*/ 665 h 56"/>
                  <a:gd name="T6" fmla="*/ 0 60000 65536"/>
                  <a:gd name="T7" fmla="*/ 0 60000 65536"/>
                  <a:gd name="T8" fmla="*/ 0 60000 65536"/>
                  <a:gd name="T9" fmla="*/ 0 w 62"/>
                  <a:gd name="T10" fmla="*/ 0 h 56"/>
                  <a:gd name="T11" fmla="*/ 62 w 62"/>
                  <a:gd name="T12" fmla="*/ 56 h 56"/>
                </a:gdLst>
                <a:ahLst/>
                <a:cxnLst>
                  <a:cxn ang="T6">
                    <a:pos x="T0" y="T1"/>
                  </a:cxn>
                  <a:cxn ang="T7">
                    <a:pos x="T2" y="T3"/>
                  </a:cxn>
                  <a:cxn ang="T8">
                    <a:pos x="T4" y="T5"/>
                  </a:cxn>
                </a:cxnLst>
                <a:rect l="T9" t="T10" r="T11" b="T12"/>
                <a:pathLst>
                  <a:path w="62" h="56">
                    <a:moveTo>
                      <a:pt x="0" y="32"/>
                    </a:moveTo>
                    <a:cubicBezTo>
                      <a:pt x="0" y="32"/>
                      <a:pt x="2" y="0"/>
                      <a:pt x="25" y="13"/>
                    </a:cubicBezTo>
                    <a:cubicBezTo>
                      <a:pt x="25" y="13"/>
                      <a:pt x="62" y="35"/>
                      <a:pt x="19" y="56"/>
                    </a:cubicBezTo>
                  </a:path>
                </a:pathLst>
              </a:cu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7" name="Freeform 39"/>
              <p:cNvSpPr>
                <a:spLocks/>
              </p:cNvSpPr>
              <p:nvPr/>
            </p:nvSpPr>
            <p:spPr bwMode="auto">
              <a:xfrm>
                <a:off x="1726" y="1201"/>
                <a:ext cx="210" cy="162"/>
              </a:xfrm>
              <a:custGeom>
                <a:avLst/>
                <a:gdLst>
                  <a:gd name="T0" fmla="*/ 0 w 61"/>
                  <a:gd name="T1" fmla="*/ 214 h 47"/>
                  <a:gd name="T2" fmla="*/ 224 w 61"/>
                  <a:gd name="T3" fmla="*/ 48 h 47"/>
                  <a:gd name="T4" fmla="*/ 310 w 61"/>
                  <a:gd name="T5" fmla="*/ 558 h 47"/>
                  <a:gd name="T6" fmla="*/ 0 60000 65536"/>
                  <a:gd name="T7" fmla="*/ 0 60000 65536"/>
                  <a:gd name="T8" fmla="*/ 0 60000 65536"/>
                  <a:gd name="T9" fmla="*/ 0 w 61"/>
                  <a:gd name="T10" fmla="*/ 0 h 47"/>
                  <a:gd name="T11" fmla="*/ 61 w 61"/>
                  <a:gd name="T12" fmla="*/ 47 h 47"/>
                </a:gdLst>
                <a:ahLst/>
                <a:cxnLst>
                  <a:cxn ang="T6">
                    <a:pos x="T0" y="T1"/>
                  </a:cxn>
                  <a:cxn ang="T7">
                    <a:pos x="T2" y="T3"/>
                  </a:cxn>
                  <a:cxn ang="T8">
                    <a:pos x="T4" y="T5"/>
                  </a:cxn>
                </a:cxnLst>
                <a:rect l="T9" t="T10" r="T11" b="T12"/>
                <a:pathLst>
                  <a:path w="61" h="47">
                    <a:moveTo>
                      <a:pt x="0" y="18"/>
                    </a:moveTo>
                    <a:cubicBezTo>
                      <a:pt x="0" y="10"/>
                      <a:pt x="4" y="0"/>
                      <a:pt x="19" y="4"/>
                    </a:cubicBezTo>
                    <a:cubicBezTo>
                      <a:pt x="19" y="4"/>
                      <a:pt x="61" y="14"/>
                      <a:pt x="26" y="47"/>
                    </a:cubicBezTo>
                  </a:path>
                </a:pathLst>
              </a:cu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8" name="Freeform 40"/>
              <p:cNvSpPr>
                <a:spLocks/>
              </p:cNvSpPr>
              <p:nvPr/>
            </p:nvSpPr>
            <p:spPr bwMode="auto">
              <a:xfrm>
                <a:off x="652" y="1087"/>
                <a:ext cx="1497" cy="403"/>
              </a:xfrm>
              <a:custGeom>
                <a:avLst/>
                <a:gdLst>
                  <a:gd name="T0" fmla="*/ 0 w 435"/>
                  <a:gd name="T1" fmla="*/ 1078 h 117"/>
                  <a:gd name="T2" fmla="*/ 3672 w 435"/>
                  <a:gd name="T3" fmla="*/ 189 h 117"/>
                  <a:gd name="T4" fmla="*/ 5055 w 435"/>
                  <a:gd name="T5" fmla="*/ 878 h 117"/>
                  <a:gd name="T6" fmla="*/ 4123 w 435"/>
                  <a:gd name="T7" fmla="*/ 1271 h 117"/>
                  <a:gd name="T8" fmla="*/ 0 60000 65536"/>
                  <a:gd name="T9" fmla="*/ 0 60000 65536"/>
                  <a:gd name="T10" fmla="*/ 0 60000 65536"/>
                  <a:gd name="T11" fmla="*/ 0 60000 65536"/>
                  <a:gd name="T12" fmla="*/ 0 w 435"/>
                  <a:gd name="T13" fmla="*/ 0 h 117"/>
                  <a:gd name="T14" fmla="*/ 435 w 435"/>
                  <a:gd name="T15" fmla="*/ 117 h 117"/>
                </a:gdLst>
                <a:ahLst/>
                <a:cxnLst>
                  <a:cxn ang="T8">
                    <a:pos x="T0" y="T1"/>
                  </a:cxn>
                  <a:cxn ang="T9">
                    <a:pos x="T2" y="T3"/>
                  </a:cxn>
                  <a:cxn ang="T10">
                    <a:pos x="T4" y="T5"/>
                  </a:cxn>
                  <a:cxn ang="T11">
                    <a:pos x="T6" y="T7"/>
                  </a:cxn>
                </a:cxnLst>
                <a:rect l="T12" t="T13" r="T14" b="T15"/>
                <a:pathLst>
                  <a:path w="435" h="117">
                    <a:moveTo>
                      <a:pt x="0" y="91"/>
                    </a:moveTo>
                    <a:cubicBezTo>
                      <a:pt x="0" y="91"/>
                      <a:pt x="181" y="0"/>
                      <a:pt x="310" y="16"/>
                    </a:cubicBezTo>
                    <a:cubicBezTo>
                      <a:pt x="310" y="16"/>
                      <a:pt x="425" y="26"/>
                      <a:pt x="427" y="74"/>
                    </a:cubicBezTo>
                    <a:cubicBezTo>
                      <a:pt x="427" y="74"/>
                      <a:pt x="435" y="117"/>
                      <a:pt x="348" y="107"/>
                    </a:cubicBezTo>
                  </a:path>
                </a:pathLst>
              </a:cu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09" name="Freeform 41"/>
              <p:cNvSpPr>
                <a:spLocks/>
              </p:cNvSpPr>
              <p:nvPr/>
            </p:nvSpPr>
            <p:spPr bwMode="auto">
              <a:xfrm>
                <a:off x="663" y="1232"/>
                <a:ext cx="671" cy="214"/>
              </a:xfrm>
              <a:custGeom>
                <a:avLst/>
                <a:gdLst>
                  <a:gd name="T0" fmla="*/ 0 w 195"/>
                  <a:gd name="T1" fmla="*/ 739 h 62"/>
                  <a:gd name="T2" fmla="*/ 1373 w 195"/>
                  <a:gd name="T3" fmla="*/ 204 h 62"/>
                  <a:gd name="T4" fmla="*/ 1941 w 195"/>
                  <a:gd name="T5" fmla="*/ 155 h 62"/>
                  <a:gd name="T6" fmla="*/ 1979 w 195"/>
                  <a:gd name="T7" fmla="*/ 680 h 62"/>
                  <a:gd name="T8" fmla="*/ 0 60000 65536"/>
                  <a:gd name="T9" fmla="*/ 0 60000 65536"/>
                  <a:gd name="T10" fmla="*/ 0 60000 65536"/>
                  <a:gd name="T11" fmla="*/ 0 60000 65536"/>
                  <a:gd name="T12" fmla="*/ 0 w 195"/>
                  <a:gd name="T13" fmla="*/ 0 h 62"/>
                  <a:gd name="T14" fmla="*/ 195 w 195"/>
                  <a:gd name="T15" fmla="*/ 62 h 62"/>
                </a:gdLst>
                <a:ahLst/>
                <a:cxnLst>
                  <a:cxn ang="T8">
                    <a:pos x="T0" y="T1"/>
                  </a:cxn>
                  <a:cxn ang="T9">
                    <a:pos x="T2" y="T3"/>
                  </a:cxn>
                  <a:cxn ang="T10">
                    <a:pos x="T4" y="T5"/>
                  </a:cxn>
                  <a:cxn ang="T11">
                    <a:pos x="T6" y="T7"/>
                  </a:cxn>
                </a:cxnLst>
                <a:rect l="T12" t="T13" r="T14" b="T15"/>
                <a:pathLst>
                  <a:path w="195" h="62">
                    <a:moveTo>
                      <a:pt x="0" y="62"/>
                    </a:moveTo>
                    <a:cubicBezTo>
                      <a:pt x="0" y="62"/>
                      <a:pt x="78" y="40"/>
                      <a:pt x="116" y="17"/>
                    </a:cubicBezTo>
                    <a:cubicBezTo>
                      <a:pt x="116" y="17"/>
                      <a:pt x="144" y="0"/>
                      <a:pt x="164" y="13"/>
                    </a:cubicBezTo>
                    <a:cubicBezTo>
                      <a:pt x="164" y="13"/>
                      <a:pt x="195" y="36"/>
                      <a:pt x="167" y="57"/>
                    </a:cubicBezTo>
                  </a:path>
                </a:pathLst>
              </a:cu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0" name="Rectangle 42"/>
              <p:cNvSpPr>
                <a:spLocks noChangeArrowheads="1"/>
              </p:cNvSpPr>
              <p:nvPr/>
            </p:nvSpPr>
            <p:spPr bwMode="auto">
              <a:xfrm>
                <a:off x="996" y="1573"/>
                <a:ext cx="25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bo=1</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1" name="Rectangle 43"/>
              <p:cNvSpPr>
                <a:spLocks noChangeArrowheads="1"/>
              </p:cNvSpPr>
              <p:nvPr/>
            </p:nvSpPr>
            <p:spPr bwMode="auto">
              <a:xfrm>
                <a:off x="383" y="1573"/>
                <a:ext cx="25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bo=0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2" name="Rectangle 44"/>
              <p:cNvSpPr>
                <a:spLocks noChangeArrowheads="1"/>
              </p:cNvSpPr>
              <p:nvPr/>
            </p:nvSpPr>
            <p:spPr bwMode="auto">
              <a:xfrm>
                <a:off x="1615" y="1573"/>
                <a:ext cx="25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bo=0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3" name="Rectangle 45"/>
              <p:cNvSpPr>
                <a:spLocks noChangeArrowheads="1"/>
              </p:cNvSpPr>
              <p:nvPr/>
            </p:nvSpPr>
            <p:spPr bwMode="auto">
              <a:xfrm>
                <a:off x="1368" y="1440"/>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4" name="Rectangle 46"/>
              <p:cNvSpPr>
                <a:spLocks noChangeArrowheads="1"/>
              </p:cNvSpPr>
              <p:nvPr/>
            </p:nvSpPr>
            <p:spPr bwMode="auto">
              <a:xfrm>
                <a:off x="1884" y="1207"/>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5" name="Rectangle 47"/>
              <p:cNvSpPr>
                <a:spLocks noChangeArrowheads="1"/>
              </p:cNvSpPr>
              <p:nvPr/>
            </p:nvSpPr>
            <p:spPr bwMode="auto">
              <a:xfrm>
                <a:off x="1315" y="1279"/>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6" name="Rectangle 48"/>
              <p:cNvSpPr>
                <a:spLocks noChangeArrowheads="1"/>
              </p:cNvSpPr>
              <p:nvPr/>
            </p:nvSpPr>
            <p:spPr bwMode="auto">
              <a:xfrm>
                <a:off x="1377" y="1279"/>
                <a:ext cx="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7" name="Rectangle 49"/>
              <p:cNvSpPr>
                <a:spLocks noChangeArrowheads="1"/>
              </p:cNvSpPr>
              <p:nvPr/>
            </p:nvSpPr>
            <p:spPr bwMode="auto">
              <a:xfrm>
                <a:off x="1404" y="1279"/>
                <a:ext cx="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8" name="Rectangle 50"/>
              <p:cNvSpPr>
                <a:spLocks noChangeArrowheads="1"/>
              </p:cNvSpPr>
              <p:nvPr/>
            </p:nvSpPr>
            <p:spPr bwMode="auto">
              <a:xfrm>
                <a:off x="673" y="1134"/>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19" name="Rectangle 51"/>
              <p:cNvSpPr>
                <a:spLocks noChangeArrowheads="1"/>
              </p:cNvSpPr>
              <p:nvPr/>
            </p:nvSpPr>
            <p:spPr bwMode="auto">
              <a:xfrm>
                <a:off x="761" y="1134"/>
                <a:ext cx="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20" name="Rectangle 52"/>
              <p:cNvSpPr>
                <a:spLocks noChangeArrowheads="1"/>
              </p:cNvSpPr>
              <p:nvPr/>
            </p:nvSpPr>
            <p:spPr bwMode="auto">
              <a:xfrm>
                <a:off x="1937" y="1334"/>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21" name="Rectangle 53"/>
              <p:cNvSpPr>
                <a:spLocks noChangeArrowheads="1"/>
              </p:cNvSpPr>
              <p:nvPr/>
            </p:nvSpPr>
            <p:spPr bwMode="auto">
              <a:xfrm>
                <a:off x="2025" y="1334"/>
                <a:ext cx="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22" name="Rectangle 54"/>
              <p:cNvSpPr>
                <a:spLocks noChangeArrowheads="1"/>
              </p:cNvSpPr>
              <p:nvPr/>
            </p:nvSpPr>
            <p:spPr bwMode="auto">
              <a:xfrm>
                <a:off x="760" y="1440"/>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323" name="Rectangle 55"/>
              <p:cNvSpPr>
                <a:spLocks noChangeArrowheads="1"/>
              </p:cNvSpPr>
              <p:nvPr/>
            </p:nvSpPr>
            <p:spPr bwMode="auto">
              <a:xfrm>
                <a:off x="469" y="920"/>
                <a:ext cx="159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400" b="0" i="0" u="none" strike="noStrike" kern="0" cap="none" spc="0" normalizeH="0" baseline="0" noProof="0">
                    <a:ln>
                      <a:noFill/>
                    </a:ln>
                    <a:solidFill>
                      <a:srgbClr val="000000"/>
                    </a:solidFill>
                    <a:effectLst/>
                    <a:uLnTx/>
                    <a:uFillTx/>
                    <a:latin typeface="Myriad Roman" charset="0"/>
                  </a:rPr>
                  <a:t>FSM inputs: bi; FSM outputs: bo</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grpSp>
      </p:grpSp>
      <p:grpSp>
        <p:nvGrpSpPr>
          <p:cNvPr id="5" name="Group 100"/>
          <p:cNvGrpSpPr>
            <a:grpSpLocks/>
          </p:cNvGrpSpPr>
          <p:nvPr/>
        </p:nvGrpSpPr>
        <p:grpSpPr bwMode="auto">
          <a:xfrm>
            <a:off x="457200" y="3886200"/>
            <a:ext cx="2800350" cy="1616075"/>
            <a:chOff x="288" y="2448"/>
            <a:chExt cx="1764" cy="1018"/>
          </a:xfrm>
        </p:grpSpPr>
        <p:sp>
          <p:nvSpPr>
            <p:cNvPr id="49251" name="Text Box 13"/>
            <p:cNvSpPr txBox="1">
              <a:spLocks noChangeArrowheads="1"/>
            </p:cNvSpPr>
            <p:nvPr/>
          </p:nvSpPr>
          <p:spPr bwMode="auto">
            <a:xfrm>
              <a:off x="470" y="3254"/>
              <a:ext cx="14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Step 2B: Encode states</a:t>
              </a:r>
            </a:p>
          </p:txBody>
        </p:sp>
        <p:grpSp>
          <p:nvGrpSpPr>
            <p:cNvPr id="49252" name="Group 99"/>
            <p:cNvGrpSpPr>
              <a:grpSpLocks/>
            </p:cNvGrpSpPr>
            <p:nvPr/>
          </p:nvGrpSpPr>
          <p:grpSpPr bwMode="auto">
            <a:xfrm>
              <a:off x="288" y="2448"/>
              <a:ext cx="1764" cy="752"/>
              <a:chOff x="288" y="2448"/>
              <a:chExt cx="1764" cy="752"/>
            </a:xfrm>
          </p:grpSpPr>
          <p:sp>
            <p:nvSpPr>
              <p:cNvPr id="49253" name="AutoShape 61"/>
              <p:cNvSpPr>
                <a:spLocks noChangeAspect="1" noChangeArrowheads="1" noTextEdit="1"/>
              </p:cNvSpPr>
              <p:nvPr/>
            </p:nvSpPr>
            <p:spPr bwMode="auto">
              <a:xfrm>
                <a:off x="288" y="2448"/>
                <a:ext cx="1741"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54" name="Freeform 63"/>
              <p:cNvSpPr>
                <a:spLocks/>
              </p:cNvSpPr>
              <p:nvPr/>
            </p:nvSpPr>
            <p:spPr bwMode="auto">
              <a:xfrm>
                <a:off x="513" y="2742"/>
                <a:ext cx="59" cy="108"/>
              </a:xfrm>
              <a:custGeom>
                <a:avLst/>
                <a:gdLst>
                  <a:gd name="T0" fmla="*/ 0 w 59"/>
                  <a:gd name="T1" fmla="*/ 108 h 108"/>
                  <a:gd name="T2" fmla="*/ 59 w 59"/>
                  <a:gd name="T3" fmla="*/ 16 h 108"/>
                  <a:gd name="T4" fmla="*/ 10 w 59"/>
                  <a:gd name="T5" fmla="*/ 0 h 108"/>
                  <a:gd name="T6" fmla="*/ 0 w 59"/>
                  <a:gd name="T7" fmla="*/ 108 h 108"/>
                  <a:gd name="T8" fmla="*/ 0 60000 65536"/>
                  <a:gd name="T9" fmla="*/ 0 60000 65536"/>
                  <a:gd name="T10" fmla="*/ 0 60000 65536"/>
                  <a:gd name="T11" fmla="*/ 0 60000 65536"/>
                  <a:gd name="T12" fmla="*/ 0 w 59"/>
                  <a:gd name="T13" fmla="*/ 0 h 108"/>
                  <a:gd name="T14" fmla="*/ 59 w 59"/>
                  <a:gd name="T15" fmla="*/ 108 h 108"/>
                </a:gdLst>
                <a:ahLst/>
                <a:cxnLst>
                  <a:cxn ang="T8">
                    <a:pos x="T0" y="T1"/>
                  </a:cxn>
                  <a:cxn ang="T9">
                    <a:pos x="T2" y="T3"/>
                  </a:cxn>
                  <a:cxn ang="T10">
                    <a:pos x="T4" y="T5"/>
                  </a:cxn>
                  <a:cxn ang="T11">
                    <a:pos x="T6" y="T7"/>
                  </a:cxn>
                </a:cxnLst>
                <a:rect l="T12" t="T13" r="T14" b="T15"/>
                <a:pathLst>
                  <a:path w="59" h="108">
                    <a:moveTo>
                      <a:pt x="0" y="108"/>
                    </a:moveTo>
                    <a:lnTo>
                      <a:pt x="59" y="16"/>
                    </a:lnTo>
                    <a:lnTo>
                      <a:pt x="10" y="0"/>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55" name="Freeform 64"/>
              <p:cNvSpPr>
                <a:spLocks/>
              </p:cNvSpPr>
              <p:nvPr/>
            </p:nvSpPr>
            <p:spPr bwMode="auto">
              <a:xfrm>
                <a:off x="1634" y="2745"/>
                <a:ext cx="49" cy="108"/>
              </a:xfrm>
              <a:custGeom>
                <a:avLst/>
                <a:gdLst>
                  <a:gd name="T0" fmla="*/ 4 w 49"/>
                  <a:gd name="T1" fmla="*/ 108 h 108"/>
                  <a:gd name="T2" fmla="*/ 49 w 49"/>
                  <a:gd name="T3" fmla="*/ 13 h 108"/>
                  <a:gd name="T4" fmla="*/ 0 w 49"/>
                  <a:gd name="T5" fmla="*/ 0 h 108"/>
                  <a:gd name="T6" fmla="*/ 4 w 49"/>
                  <a:gd name="T7" fmla="*/ 108 h 108"/>
                  <a:gd name="T8" fmla="*/ 0 60000 65536"/>
                  <a:gd name="T9" fmla="*/ 0 60000 65536"/>
                  <a:gd name="T10" fmla="*/ 0 60000 65536"/>
                  <a:gd name="T11" fmla="*/ 0 60000 65536"/>
                  <a:gd name="T12" fmla="*/ 0 w 49"/>
                  <a:gd name="T13" fmla="*/ 0 h 108"/>
                  <a:gd name="T14" fmla="*/ 49 w 49"/>
                  <a:gd name="T15" fmla="*/ 108 h 108"/>
                </a:gdLst>
                <a:ahLst/>
                <a:cxnLst>
                  <a:cxn ang="T8">
                    <a:pos x="T0" y="T1"/>
                  </a:cxn>
                  <a:cxn ang="T9">
                    <a:pos x="T2" y="T3"/>
                  </a:cxn>
                  <a:cxn ang="T10">
                    <a:pos x="T4" y="T5"/>
                  </a:cxn>
                  <a:cxn ang="T11">
                    <a:pos x="T6" y="T7"/>
                  </a:cxn>
                </a:cxnLst>
                <a:rect l="T12" t="T13" r="T14" b="T15"/>
                <a:pathLst>
                  <a:path w="49" h="108">
                    <a:moveTo>
                      <a:pt x="4" y="108"/>
                    </a:moveTo>
                    <a:lnTo>
                      <a:pt x="49" y="13"/>
                    </a:lnTo>
                    <a:lnTo>
                      <a:pt x="0" y="0"/>
                    </a:lnTo>
                    <a:lnTo>
                      <a:pt x="4"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56" name="Freeform 65"/>
              <p:cNvSpPr>
                <a:spLocks/>
              </p:cNvSpPr>
              <p:nvPr/>
            </p:nvSpPr>
            <p:spPr bwMode="auto">
              <a:xfrm>
                <a:off x="1468" y="3036"/>
                <a:ext cx="108" cy="55"/>
              </a:xfrm>
              <a:custGeom>
                <a:avLst/>
                <a:gdLst>
                  <a:gd name="T0" fmla="*/ 108 w 108"/>
                  <a:gd name="T1" fmla="*/ 0 h 55"/>
                  <a:gd name="T2" fmla="*/ 0 w 108"/>
                  <a:gd name="T3" fmla="*/ 6 h 55"/>
                  <a:gd name="T4" fmla="*/ 13 w 108"/>
                  <a:gd name="T5" fmla="*/ 55 h 55"/>
                  <a:gd name="T6" fmla="*/ 108 w 108"/>
                  <a:gd name="T7" fmla="*/ 0 h 55"/>
                  <a:gd name="T8" fmla="*/ 0 60000 65536"/>
                  <a:gd name="T9" fmla="*/ 0 60000 65536"/>
                  <a:gd name="T10" fmla="*/ 0 60000 65536"/>
                  <a:gd name="T11" fmla="*/ 0 60000 65536"/>
                  <a:gd name="T12" fmla="*/ 0 w 108"/>
                  <a:gd name="T13" fmla="*/ 0 h 55"/>
                  <a:gd name="T14" fmla="*/ 108 w 108"/>
                  <a:gd name="T15" fmla="*/ 55 h 55"/>
                </a:gdLst>
                <a:ahLst/>
                <a:cxnLst>
                  <a:cxn ang="T8">
                    <a:pos x="T0" y="T1"/>
                  </a:cxn>
                  <a:cxn ang="T9">
                    <a:pos x="T2" y="T3"/>
                  </a:cxn>
                  <a:cxn ang="T10">
                    <a:pos x="T4" y="T5"/>
                  </a:cxn>
                  <a:cxn ang="T11">
                    <a:pos x="T6" y="T7"/>
                  </a:cxn>
                </a:cxnLst>
                <a:rect l="T12" t="T13" r="T14" b="T15"/>
                <a:pathLst>
                  <a:path w="108" h="55">
                    <a:moveTo>
                      <a:pt x="108" y="0"/>
                    </a:moveTo>
                    <a:lnTo>
                      <a:pt x="0" y="6"/>
                    </a:lnTo>
                    <a:lnTo>
                      <a:pt x="13" y="55"/>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57" name="Freeform 66"/>
              <p:cNvSpPr>
                <a:spLocks/>
              </p:cNvSpPr>
              <p:nvPr/>
            </p:nvSpPr>
            <p:spPr bwMode="auto">
              <a:xfrm>
                <a:off x="888" y="3036"/>
                <a:ext cx="107" cy="55"/>
              </a:xfrm>
              <a:custGeom>
                <a:avLst/>
                <a:gdLst>
                  <a:gd name="T0" fmla="*/ 107 w 107"/>
                  <a:gd name="T1" fmla="*/ 0 h 55"/>
                  <a:gd name="T2" fmla="*/ 0 w 107"/>
                  <a:gd name="T3" fmla="*/ 6 h 55"/>
                  <a:gd name="T4" fmla="*/ 13 w 107"/>
                  <a:gd name="T5" fmla="*/ 55 h 55"/>
                  <a:gd name="T6" fmla="*/ 107 w 107"/>
                  <a:gd name="T7" fmla="*/ 0 h 55"/>
                  <a:gd name="T8" fmla="*/ 0 60000 65536"/>
                  <a:gd name="T9" fmla="*/ 0 60000 65536"/>
                  <a:gd name="T10" fmla="*/ 0 60000 65536"/>
                  <a:gd name="T11" fmla="*/ 0 60000 65536"/>
                  <a:gd name="T12" fmla="*/ 0 w 107"/>
                  <a:gd name="T13" fmla="*/ 0 h 55"/>
                  <a:gd name="T14" fmla="*/ 107 w 107"/>
                  <a:gd name="T15" fmla="*/ 55 h 55"/>
                </a:gdLst>
                <a:ahLst/>
                <a:cxnLst>
                  <a:cxn ang="T8">
                    <a:pos x="T0" y="T1"/>
                  </a:cxn>
                  <a:cxn ang="T9">
                    <a:pos x="T2" y="T3"/>
                  </a:cxn>
                  <a:cxn ang="T10">
                    <a:pos x="T4" y="T5"/>
                  </a:cxn>
                  <a:cxn ang="T11">
                    <a:pos x="T6" y="T7"/>
                  </a:cxn>
                </a:cxnLst>
                <a:rect l="T12" t="T13" r="T14" b="T15"/>
                <a:pathLst>
                  <a:path w="107" h="55">
                    <a:moveTo>
                      <a:pt x="107" y="0"/>
                    </a:moveTo>
                    <a:lnTo>
                      <a:pt x="0" y="6"/>
                    </a:lnTo>
                    <a:lnTo>
                      <a:pt x="13" y="55"/>
                    </a:lnTo>
                    <a:lnTo>
                      <a:pt x="1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58" name="Freeform 67"/>
              <p:cNvSpPr>
                <a:spLocks/>
              </p:cNvSpPr>
              <p:nvPr/>
            </p:nvSpPr>
            <p:spPr bwMode="auto">
              <a:xfrm>
                <a:off x="607" y="2856"/>
                <a:ext cx="105" cy="65"/>
              </a:xfrm>
              <a:custGeom>
                <a:avLst/>
                <a:gdLst>
                  <a:gd name="T0" fmla="*/ 0 w 105"/>
                  <a:gd name="T1" fmla="*/ 65 h 65"/>
                  <a:gd name="T2" fmla="*/ 105 w 105"/>
                  <a:gd name="T3" fmla="*/ 49 h 65"/>
                  <a:gd name="T4" fmla="*/ 85 w 105"/>
                  <a:gd name="T5" fmla="*/ 0 h 65"/>
                  <a:gd name="T6" fmla="*/ 0 w 105"/>
                  <a:gd name="T7" fmla="*/ 65 h 65"/>
                  <a:gd name="T8" fmla="*/ 0 60000 65536"/>
                  <a:gd name="T9" fmla="*/ 0 60000 65536"/>
                  <a:gd name="T10" fmla="*/ 0 60000 65536"/>
                  <a:gd name="T11" fmla="*/ 0 60000 65536"/>
                  <a:gd name="T12" fmla="*/ 0 w 105"/>
                  <a:gd name="T13" fmla="*/ 0 h 65"/>
                  <a:gd name="T14" fmla="*/ 105 w 105"/>
                  <a:gd name="T15" fmla="*/ 65 h 65"/>
                </a:gdLst>
                <a:ahLst/>
                <a:cxnLst>
                  <a:cxn ang="T8">
                    <a:pos x="T0" y="T1"/>
                  </a:cxn>
                  <a:cxn ang="T9">
                    <a:pos x="T2" y="T3"/>
                  </a:cxn>
                  <a:cxn ang="T10">
                    <a:pos x="T4" y="T5"/>
                  </a:cxn>
                  <a:cxn ang="T11">
                    <a:pos x="T6" y="T7"/>
                  </a:cxn>
                </a:cxnLst>
                <a:rect l="T12" t="T13" r="T14" b="T15"/>
                <a:pathLst>
                  <a:path w="105" h="65">
                    <a:moveTo>
                      <a:pt x="0" y="65"/>
                    </a:moveTo>
                    <a:lnTo>
                      <a:pt x="105" y="49"/>
                    </a:lnTo>
                    <a:lnTo>
                      <a:pt x="85" y="0"/>
                    </a:lnTo>
                    <a:lnTo>
                      <a:pt x="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59" name="Freeform 68"/>
              <p:cNvSpPr>
                <a:spLocks/>
              </p:cNvSpPr>
              <p:nvPr/>
            </p:nvSpPr>
            <p:spPr bwMode="auto">
              <a:xfrm>
                <a:off x="614" y="2912"/>
                <a:ext cx="108" cy="52"/>
              </a:xfrm>
              <a:custGeom>
                <a:avLst/>
                <a:gdLst>
                  <a:gd name="T0" fmla="*/ 0 w 108"/>
                  <a:gd name="T1" fmla="*/ 52 h 52"/>
                  <a:gd name="T2" fmla="*/ 108 w 108"/>
                  <a:gd name="T3" fmla="*/ 48 h 52"/>
                  <a:gd name="T4" fmla="*/ 94 w 108"/>
                  <a:gd name="T5" fmla="*/ 0 h 52"/>
                  <a:gd name="T6" fmla="*/ 0 w 108"/>
                  <a:gd name="T7" fmla="*/ 52 h 52"/>
                  <a:gd name="T8" fmla="*/ 0 60000 65536"/>
                  <a:gd name="T9" fmla="*/ 0 60000 65536"/>
                  <a:gd name="T10" fmla="*/ 0 60000 65536"/>
                  <a:gd name="T11" fmla="*/ 0 60000 65536"/>
                  <a:gd name="T12" fmla="*/ 0 w 108"/>
                  <a:gd name="T13" fmla="*/ 0 h 52"/>
                  <a:gd name="T14" fmla="*/ 108 w 108"/>
                  <a:gd name="T15" fmla="*/ 52 h 52"/>
                </a:gdLst>
                <a:ahLst/>
                <a:cxnLst>
                  <a:cxn ang="T8">
                    <a:pos x="T0" y="T1"/>
                  </a:cxn>
                  <a:cxn ang="T9">
                    <a:pos x="T2" y="T3"/>
                  </a:cxn>
                  <a:cxn ang="T10">
                    <a:pos x="T4" y="T5"/>
                  </a:cxn>
                  <a:cxn ang="T11">
                    <a:pos x="T6" y="T7"/>
                  </a:cxn>
                </a:cxnLst>
                <a:rect l="T12" t="T13" r="T14" b="T15"/>
                <a:pathLst>
                  <a:path w="108" h="52">
                    <a:moveTo>
                      <a:pt x="0" y="52"/>
                    </a:moveTo>
                    <a:lnTo>
                      <a:pt x="108" y="48"/>
                    </a:lnTo>
                    <a:lnTo>
                      <a:pt x="94" y="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0" name="Line 69"/>
              <p:cNvSpPr>
                <a:spLocks noChangeShapeType="1"/>
              </p:cNvSpPr>
              <p:nvPr/>
            </p:nvSpPr>
            <p:spPr bwMode="auto">
              <a:xfrm>
                <a:off x="288" y="2761"/>
                <a:ext cx="59" cy="6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61" name="Freeform 70"/>
              <p:cNvSpPr>
                <a:spLocks/>
              </p:cNvSpPr>
              <p:nvPr/>
            </p:nvSpPr>
            <p:spPr bwMode="auto">
              <a:xfrm>
                <a:off x="314" y="2791"/>
                <a:ext cx="91" cy="94"/>
              </a:xfrm>
              <a:custGeom>
                <a:avLst/>
                <a:gdLst>
                  <a:gd name="T0" fmla="*/ 91 w 91"/>
                  <a:gd name="T1" fmla="*/ 94 h 94"/>
                  <a:gd name="T2" fmla="*/ 39 w 91"/>
                  <a:gd name="T3" fmla="*/ 0 h 94"/>
                  <a:gd name="T4" fmla="*/ 0 w 91"/>
                  <a:gd name="T5" fmla="*/ 36 h 94"/>
                  <a:gd name="T6" fmla="*/ 91 w 91"/>
                  <a:gd name="T7" fmla="*/ 94 h 94"/>
                  <a:gd name="T8" fmla="*/ 0 60000 65536"/>
                  <a:gd name="T9" fmla="*/ 0 60000 65536"/>
                  <a:gd name="T10" fmla="*/ 0 60000 65536"/>
                  <a:gd name="T11" fmla="*/ 0 60000 65536"/>
                  <a:gd name="T12" fmla="*/ 0 w 91"/>
                  <a:gd name="T13" fmla="*/ 0 h 94"/>
                  <a:gd name="T14" fmla="*/ 91 w 91"/>
                  <a:gd name="T15" fmla="*/ 94 h 94"/>
                </a:gdLst>
                <a:ahLst/>
                <a:cxnLst>
                  <a:cxn ang="T8">
                    <a:pos x="T0" y="T1"/>
                  </a:cxn>
                  <a:cxn ang="T9">
                    <a:pos x="T2" y="T3"/>
                  </a:cxn>
                  <a:cxn ang="T10">
                    <a:pos x="T4" y="T5"/>
                  </a:cxn>
                  <a:cxn ang="T11">
                    <a:pos x="T6" y="T7"/>
                  </a:cxn>
                </a:cxnLst>
                <a:rect l="T12" t="T13" r="T14" b="T15"/>
                <a:pathLst>
                  <a:path w="91" h="94">
                    <a:moveTo>
                      <a:pt x="91" y="94"/>
                    </a:moveTo>
                    <a:lnTo>
                      <a:pt x="39" y="0"/>
                    </a:lnTo>
                    <a:lnTo>
                      <a:pt x="0" y="36"/>
                    </a:lnTo>
                    <a:lnTo>
                      <a:pt x="91"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2" name="Rectangle 71"/>
              <p:cNvSpPr>
                <a:spLocks noChangeArrowheads="1"/>
              </p:cNvSpPr>
              <p:nvPr/>
            </p:nvSpPr>
            <p:spPr bwMode="auto">
              <a:xfrm>
                <a:off x="442" y="2900"/>
                <a:ext cx="1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00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3" name="Rectangle 72"/>
              <p:cNvSpPr>
                <a:spLocks noChangeArrowheads="1"/>
              </p:cNvSpPr>
              <p:nvPr/>
            </p:nvSpPr>
            <p:spPr bwMode="auto">
              <a:xfrm>
                <a:off x="1026" y="2900"/>
                <a:ext cx="1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01</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4" name="Oval 73"/>
              <p:cNvSpPr>
                <a:spLocks noChangeArrowheads="1"/>
              </p:cNvSpPr>
              <p:nvPr/>
            </p:nvSpPr>
            <p:spPr bwMode="auto">
              <a:xfrm>
                <a:off x="386" y="2846"/>
                <a:ext cx="221" cy="222"/>
              </a:xfrm>
              <a:prstGeom prst="ellipse">
                <a:avLst/>
              </a:prstGeom>
              <a:noFill/>
              <a:ln w="14288">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5" name="Oval 74"/>
              <p:cNvSpPr>
                <a:spLocks noChangeArrowheads="1"/>
              </p:cNvSpPr>
              <p:nvPr/>
            </p:nvSpPr>
            <p:spPr bwMode="auto">
              <a:xfrm>
                <a:off x="966" y="2846"/>
                <a:ext cx="222" cy="222"/>
              </a:xfrm>
              <a:prstGeom prst="ellipse">
                <a:avLst/>
              </a:prstGeom>
              <a:noFill/>
              <a:ln w="14288">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6" name="Oval 75"/>
              <p:cNvSpPr>
                <a:spLocks noChangeArrowheads="1"/>
              </p:cNvSpPr>
              <p:nvPr/>
            </p:nvSpPr>
            <p:spPr bwMode="auto">
              <a:xfrm>
                <a:off x="1546" y="2846"/>
                <a:ext cx="222" cy="222"/>
              </a:xfrm>
              <a:prstGeom prst="ellipse">
                <a:avLst/>
              </a:prstGeom>
              <a:noFill/>
              <a:ln w="14288">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7" name="Rectangle 76"/>
              <p:cNvSpPr>
                <a:spLocks noChangeArrowheads="1"/>
              </p:cNvSpPr>
              <p:nvPr/>
            </p:nvSpPr>
            <p:spPr bwMode="auto">
              <a:xfrm>
                <a:off x="1602" y="2899"/>
                <a:ext cx="1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10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8" name="Freeform 77"/>
              <p:cNvSpPr>
                <a:spLocks/>
              </p:cNvSpPr>
              <p:nvPr/>
            </p:nvSpPr>
            <p:spPr bwMode="auto">
              <a:xfrm>
                <a:off x="575" y="3032"/>
                <a:ext cx="394" cy="85"/>
              </a:xfrm>
              <a:custGeom>
                <a:avLst/>
                <a:gdLst>
                  <a:gd name="T0" fmla="*/ 0 w 121"/>
                  <a:gd name="T1" fmla="*/ 0 h 26"/>
                  <a:gd name="T2" fmla="*/ 1283 w 121"/>
                  <a:gd name="T3" fmla="*/ 33 h 26"/>
                  <a:gd name="T4" fmla="*/ 0 60000 65536"/>
                  <a:gd name="T5" fmla="*/ 0 60000 65536"/>
                  <a:gd name="T6" fmla="*/ 0 w 121"/>
                  <a:gd name="T7" fmla="*/ 0 h 26"/>
                  <a:gd name="T8" fmla="*/ 121 w 121"/>
                  <a:gd name="T9" fmla="*/ 26 h 26"/>
                </a:gdLst>
                <a:ahLst/>
                <a:cxnLst>
                  <a:cxn ang="T4">
                    <a:pos x="T0" y="T1"/>
                  </a:cxn>
                  <a:cxn ang="T5">
                    <a:pos x="T2" y="T3"/>
                  </a:cxn>
                </a:cxnLst>
                <a:rect l="T6" t="T7" r="T8" b="T9"/>
                <a:pathLst>
                  <a:path w="121" h="26">
                    <a:moveTo>
                      <a:pt x="0" y="0"/>
                    </a:moveTo>
                    <a:cubicBezTo>
                      <a:pt x="0" y="0"/>
                      <a:pt x="49" y="26"/>
                      <a:pt x="121" y="3"/>
                    </a:cubicBezTo>
                  </a:path>
                </a:pathLst>
              </a:cu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69" name="Freeform 78"/>
              <p:cNvSpPr>
                <a:spLocks/>
              </p:cNvSpPr>
              <p:nvPr/>
            </p:nvSpPr>
            <p:spPr bwMode="auto">
              <a:xfrm>
                <a:off x="1155" y="3032"/>
                <a:ext cx="395" cy="85"/>
              </a:xfrm>
              <a:custGeom>
                <a:avLst/>
                <a:gdLst>
                  <a:gd name="T0" fmla="*/ 0 w 121"/>
                  <a:gd name="T1" fmla="*/ 0 h 26"/>
                  <a:gd name="T2" fmla="*/ 1289 w 121"/>
                  <a:gd name="T3" fmla="*/ 33 h 26"/>
                  <a:gd name="T4" fmla="*/ 0 60000 65536"/>
                  <a:gd name="T5" fmla="*/ 0 60000 65536"/>
                  <a:gd name="T6" fmla="*/ 0 w 121"/>
                  <a:gd name="T7" fmla="*/ 0 h 26"/>
                  <a:gd name="T8" fmla="*/ 121 w 121"/>
                  <a:gd name="T9" fmla="*/ 26 h 26"/>
                </a:gdLst>
                <a:ahLst/>
                <a:cxnLst>
                  <a:cxn ang="T4">
                    <a:pos x="T0" y="T1"/>
                  </a:cxn>
                  <a:cxn ang="T5">
                    <a:pos x="T2" y="T3"/>
                  </a:cxn>
                </a:cxnLst>
                <a:rect l="T6" t="T7" r="T8" b="T9"/>
                <a:pathLst>
                  <a:path w="121" h="26">
                    <a:moveTo>
                      <a:pt x="0" y="0"/>
                    </a:moveTo>
                    <a:cubicBezTo>
                      <a:pt x="0" y="0"/>
                      <a:pt x="49" y="26"/>
                      <a:pt x="121" y="3"/>
                    </a:cubicBezTo>
                  </a:path>
                </a:pathLst>
              </a:cu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0" name="Freeform 79"/>
              <p:cNvSpPr>
                <a:spLocks/>
              </p:cNvSpPr>
              <p:nvPr/>
            </p:nvSpPr>
            <p:spPr bwMode="auto">
              <a:xfrm>
                <a:off x="526" y="2706"/>
                <a:ext cx="202" cy="183"/>
              </a:xfrm>
              <a:custGeom>
                <a:avLst/>
                <a:gdLst>
                  <a:gd name="T0" fmla="*/ 0 w 62"/>
                  <a:gd name="T1" fmla="*/ 343 h 56"/>
                  <a:gd name="T2" fmla="*/ 264 w 62"/>
                  <a:gd name="T3" fmla="*/ 137 h 56"/>
                  <a:gd name="T4" fmla="*/ 202 w 62"/>
                  <a:gd name="T5" fmla="*/ 598 h 56"/>
                  <a:gd name="T6" fmla="*/ 0 60000 65536"/>
                  <a:gd name="T7" fmla="*/ 0 60000 65536"/>
                  <a:gd name="T8" fmla="*/ 0 60000 65536"/>
                  <a:gd name="T9" fmla="*/ 0 w 62"/>
                  <a:gd name="T10" fmla="*/ 0 h 56"/>
                  <a:gd name="T11" fmla="*/ 62 w 62"/>
                  <a:gd name="T12" fmla="*/ 56 h 56"/>
                </a:gdLst>
                <a:ahLst/>
                <a:cxnLst>
                  <a:cxn ang="T6">
                    <a:pos x="T0" y="T1"/>
                  </a:cxn>
                  <a:cxn ang="T7">
                    <a:pos x="T2" y="T3"/>
                  </a:cxn>
                  <a:cxn ang="T8">
                    <a:pos x="T4" y="T5"/>
                  </a:cxn>
                </a:cxnLst>
                <a:rect l="T9" t="T10" r="T11" b="T12"/>
                <a:pathLst>
                  <a:path w="62" h="56">
                    <a:moveTo>
                      <a:pt x="0" y="32"/>
                    </a:moveTo>
                    <a:cubicBezTo>
                      <a:pt x="0" y="32"/>
                      <a:pt x="2" y="0"/>
                      <a:pt x="25" y="13"/>
                    </a:cubicBezTo>
                    <a:cubicBezTo>
                      <a:pt x="25" y="13"/>
                      <a:pt x="62" y="35"/>
                      <a:pt x="19" y="56"/>
                    </a:cubicBezTo>
                  </a:path>
                </a:pathLst>
              </a:cu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1" name="Freeform 80"/>
              <p:cNvSpPr>
                <a:spLocks/>
              </p:cNvSpPr>
              <p:nvPr/>
            </p:nvSpPr>
            <p:spPr bwMode="auto">
              <a:xfrm>
                <a:off x="1651" y="2726"/>
                <a:ext cx="199" cy="150"/>
              </a:xfrm>
              <a:custGeom>
                <a:avLst/>
                <a:gdLst>
                  <a:gd name="T0" fmla="*/ 0 w 61"/>
                  <a:gd name="T1" fmla="*/ 179 h 46"/>
                  <a:gd name="T2" fmla="*/ 202 w 61"/>
                  <a:gd name="T3" fmla="*/ 33 h 46"/>
                  <a:gd name="T4" fmla="*/ 277 w 61"/>
                  <a:gd name="T5" fmla="*/ 489 h 46"/>
                  <a:gd name="T6" fmla="*/ 0 60000 65536"/>
                  <a:gd name="T7" fmla="*/ 0 60000 65536"/>
                  <a:gd name="T8" fmla="*/ 0 60000 65536"/>
                  <a:gd name="T9" fmla="*/ 0 w 61"/>
                  <a:gd name="T10" fmla="*/ 0 h 46"/>
                  <a:gd name="T11" fmla="*/ 61 w 61"/>
                  <a:gd name="T12" fmla="*/ 46 h 46"/>
                </a:gdLst>
                <a:ahLst/>
                <a:cxnLst>
                  <a:cxn ang="T6">
                    <a:pos x="T0" y="T1"/>
                  </a:cxn>
                  <a:cxn ang="T7">
                    <a:pos x="T2" y="T3"/>
                  </a:cxn>
                  <a:cxn ang="T8">
                    <a:pos x="T4" y="T5"/>
                  </a:cxn>
                </a:cxnLst>
                <a:rect l="T9" t="T10" r="T11" b="T12"/>
                <a:pathLst>
                  <a:path w="61" h="46">
                    <a:moveTo>
                      <a:pt x="0" y="17"/>
                    </a:moveTo>
                    <a:cubicBezTo>
                      <a:pt x="0" y="9"/>
                      <a:pt x="4" y="0"/>
                      <a:pt x="19" y="3"/>
                    </a:cubicBezTo>
                    <a:cubicBezTo>
                      <a:pt x="19" y="3"/>
                      <a:pt x="61" y="13"/>
                      <a:pt x="26" y="46"/>
                    </a:cubicBezTo>
                  </a:path>
                </a:pathLst>
              </a:cu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2" name="Freeform 81"/>
              <p:cNvSpPr>
                <a:spLocks/>
              </p:cNvSpPr>
              <p:nvPr/>
            </p:nvSpPr>
            <p:spPr bwMode="auto">
              <a:xfrm>
                <a:off x="633" y="2615"/>
                <a:ext cx="1419" cy="381"/>
              </a:xfrm>
              <a:custGeom>
                <a:avLst/>
                <a:gdLst>
                  <a:gd name="T0" fmla="*/ 0 w 435"/>
                  <a:gd name="T1" fmla="*/ 964 h 117"/>
                  <a:gd name="T2" fmla="*/ 3298 w 435"/>
                  <a:gd name="T3" fmla="*/ 169 h 117"/>
                  <a:gd name="T4" fmla="*/ 4544 w 435"/>
                  <a:gd name="T5" fmla="*/ 785 h 117"/>
                  <a:gd name="T6" fmla="*/ 3702 w 435"/>
                  <a:gd name="T7" fmla="*/ 1133 h 117"/>
                  <a:gd name="T8" fmla="*/ 0 60000 65536"/>
                  <a:gd name="T9" fmla="*/ 0 60000 65536"/>
                  <a:gd name="T10" fmla="*/ 0 60000 65536"/>
                  <a:gd name="T11" fmla="*/ 0 60000 65536"/>
                  <a:gd name="T12" fmla="*/ 0 w 435"/>
                  <a:gd name="T13" fmla="*/ 0 h 117"/>
                  <a:gd name="T14" fmla="*/ 435 w 435"/>
                  <a:gd name="T15" fmla="*/ 117 h 117"/>
                </a:gdLst>
                <a:ahLst/>
                <a:cxnLst>
                  <a:cxn ang="T8">
                    <a:pos x="T0" y="T1"/>
                  </a:cxn>
                  <a:cxn ang="T9">
                    <a:pos x="T2" y="T3"/>
                  </a:cxn>
                  <a:cxn ang="T10">
                    <a:pos x="T4" y="T5"/>
                  </a:cxn>
                  <a:cxn ang="T11">
                    <a:pos x="T6" y="T7"/>
                  </a:cxn>
                </a:cxnLst>
                <a:rect l="T12" t="T13" r="T14" b="T15"/>
                <a:pathLst>
                  <a:path w="435" h="117">
                    <a:moveTo>
                      <a:pt x="0" y="91"/>
                    </a:moveTo>
                    <a:cubicBezTo>
                      <a:pt x="0" y="91"/>
                      <a:pt x="181" y="0"/>
                      <a:pt x="310" y="16"/>
                    </a:cubicBezTo>
                    <a:cubicBezTo>
                      <a:pt x="310" y="16"/>
                      <a:pt x="425" y="26"/>
                      <a:pt x="427" y="74"/>
                    </a:cubicBezTo>
                    <a:cubicBezTo>
                      <a:pt x="427" y="74"/>
                      <a:pt x="435" y="117"/>
                      <a:pt x="348" y="107"/>
                    </a:cubicBezTo>
                  </a:path>
                </a:pathLst>
              </a:cu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3" name="Freeform 82"/>
              <p:cNvSpPr>
                <a:spLocks/>
              </p:cNvSpPr>
              <p:nvPr/>
            </p:nvSpPr>
            <p:spPr bwMode="auto">
              <a:xfrm>
                <a:off x="643" y="2755"/>
                <a:ext cx="636" cy="202"/>
              </a:xfrm>
              <a:custGeom>
                <a:avLst/>
                <a:gdLst>
                  <a:gd name="T0" fmla="*/ 0 w 195"/>
                  <a:gd name="T1" fmla="*/ 658 h 62"/>
                  <a:gd name="T2" fmla="*/ 1233 w 195"/>
                  <a:gd name="T3" fmla="*/ 169 h 62"/>
                  <a:gd name="T4" fmla="*/ 1745 w 195"/>
                  <a:gd name="T5" fmla="*/ 137 h 62"/>
                  <a:gd name="T6" fmla="*/ 1778 w 195"/>
                  <a:gd name="T7" fmla="*/ 593 h 62"/>
                  <a:gd name="T8" fmla="*/ 0 60000 65536"/>
                  <a:gd name="T9" fmla="*/ 0 60000 65536"/>
                  <a:gd name="T10" fmla="*/ 0 60000 65536"/>
                  <a:gd name="T11" fmla="*/ 0 60000 65536"/>
                  <a:gd name="T12" fmla="*/ 0 w 195"/>
                  <a:gd name="T13" fmla="*/ 0 h 62"/>
                  <a:gd name="T14" fmla="*/ 195 w 195"/>
                  <a:gd name="T15" fmla="*/ 62 h 62"/>
                </a:gdLst>
                <a:ahLst/>
                <a:cxnLst>
                  <a:cxn ang="T8">
                    <a:pos x="T0" y="T1"/>
                  </a:cxn>
                  <a:cxn ang="T9">
                    <a:pos x="T2" y="T3"/>
                  </a:cxn>
                  <a:cxn ang="T10">
                    <a:pos x="T4" y="T5"/>
                  </a:cxn>
                  <a:cxn ang="T11">
                    <a:pos x="T6" y="T7"/>
                  </a:cxn>
                </a:cxnLst>
                <a:rect l="T12" t="T13" r="T14" b="T15"/>
                <a:pathLst>
                  <a:path w="195" h="62">
                    <a:moveTo>
                      <a:pt x="0" y="62"/>
                    </a:moveTo>
                    <a:cubicBezTo>
                      <a:pt x="0" y="62"/>
                      <a:pt x="78" y="39"/>
                      <a:pt x="116" y="16"/>
                    </a:cubicBezTo>
                    <a:cubicBezTo>
                      <a:pt x="116" y="16"/>
                      <a:pt x="144" y="0"/>
                      <a:pt x="164" y="13"/>
                    </a:cubicBezTo>
                    <a:cubicBezTo>
                      <a:pt x="164" y="13"/>
                      <a:pt x="195" y="35"/>
                      <a:pt x="167" y="56"/>
                    </a:cubicBezTo>
                  </a:path>
                </a:pathLst>
              </a:cu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4" name="Rectangle 83"/>
              <p:cNvSpPr>
                <a:spLocks noChangeArrowheads="1"/>
              </p:cNvSpPr>
              <p:nvPr/>
            </p:nvSpPr>
            <p:spPr bwMode="auto">
              <a:xfrm>
                <a:off x="959" y="3075"/>
                <a:ext cx="2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bo=1</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5" name="Rectangle 84"/>
              <p:cNvSpPr>
                <a:spLocks noChangeArrowheads="1"/>
              </p:cNvSpPr>
              <p:nvPr/>
            </p:nvSpPr>
            <p:spPr bwMode="auto">
              <a:xfrm>
                <a:off x="378" y="3075"/>
                <a:ext cx="2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bo=0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6" name="Rectangle 85"/>
              <p:cNvSpPr>
                <a:spLocks noChangeArrowheads="1"/>
              </p:cNvSpPr>
              <p:nvPr/>
            </p:nvSpPr>
            <p:spPr bwMode="auto">
              <a:xfrm>
                <a:off x="1545" y="3075"/>
                <a:ext cx="2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bo=0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7" name="Rectangle 86"/>
              <p:cNvSpPr>
                <a:spLocks noChangeArrowheads="1"/>
              </p:cNvSpPr>
              <p:nvPr/>
            </p:nvSpPr>
            <p:spPr bwMode="auto">
              <a:xfrm>
                <a:off x="1311" y="2949"/>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8" name="Rectangle 87"/>
              <p:cNvSpPr>
                <a:spLocks noChangeArrowheads="1"/>
              </p:cNvSpPr>
              <p:nvPr/>
            </p:nvSpPr>
            <p:spPr bwMode="auto">
              <a:xfrm>
                <a:off x="1800" y="2727"/>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79" name="Rectangle 88"/>
              <p:cNvSpPr>
                <a:spLocks noChangeArrowheads="1"/>
              </p:cNvSpPr>
              <p:nvPr/>
            </p:nvSpPr>
            <p:spPr bwMode="auto">
              <a:xfrm>
                <a:off x="1261" y="2797"/>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80" name="Rectangle 89"/>
              <p:cNvSpPr>
                <a:spLocks noChangeArrowheads="1"/>
              </p:cNvSpPr>
              <p:nvPr/>
            </p:nvSpPr>
            <p:spPr bwMode="auto">
              <a:xfrm>
                <a:off x="1345" y="2797"/>
                <a:ext cx="2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81" name="Rectangle 90"/>
              <p:cNvSpPr>
                <a:spLocks noChangeArrowheads="1"/>
              </p:cNvSpPr>
              <p:nvPr/>
            </p:nvSpPr>
            <p:spPr bwMode="auto">
              <a:xfrm>
                <a:off x="653" y="2660"/>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82" name="Rectangle 91"/>
              <p:cNvSpPr>
                <a:spLocks noChangeArrowheads="1"/>
              </p:cNvSpPr>
              <p:nvPr/>
            </p:nvSpPr>
            <p:spPr bwMode="auto">
              <a:xfrm>
                <a:off x="736" y="2660"/>
                <a:ext cx="2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83" name="Rectangle 92"/>
              <p:cNvSpPr>
                <a:spLocks noChangeArrowheads="1"/>
              </p:cNvSpPr>
              <p:nvPr/>
            </p:nvSpPr>
            <p:spPr bwMode="auto">
              <a:xfrm>
                <a:off x="1850" y="2849"/>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84" name="Rectangle 93"/>
              <p:cNvSpPr>
                <a:spLocks noChangeArrowheads="1"/>
              </p:cNvSpPr>
              <p:nvPr/>
            </p:nvSpPr>
            <p:spPr bwMode="auto">
              <a:xfrm>
                <a:off x="1934" y="2849"/>
                <a:ext cx="2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85" name="Rectangle 94"/>
              <p:cNvSpPr>
                <a:spLocks noChangeArrowheads="1"/>
              </p:cNvSpPr>
              <p:nvPr/>
            </p:nvSpPr>
            <p:spPr bwMode="auto">
              <a:xfrm>
                <a:off x="735" y="2949"/>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86" name="Rectangle 95"/>
              <p:cNvSpPr>
                <a:spLocks noChangeArrowheads="1"/>
              </p:cNvSpPr>
              <p:nvPr/>
            </p:nvSpPr>
            <p:spPr bwMode="auto">
              <a:xfrm>
                <a:off x="479" y="2455"/>
                <a:ext cx="148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300" b="0" i="0" u="none" strike="noStrike" kern="0" cap="none" spc="0" normalizeH="0" baseline="0" noProof="0">
                    <a:ln>
                      <a:noFill/>
                    </a:ln>
                    <a:solidFill>
                      <a:srgbClr val="000000"/>
                    </a:solidFill>
                    <a:effectLst/>
                    <a:uLnTx/>
                    <a:uFillTx/>
                    <a:latin typeface="Myriad Roman" charset="0"/>
                  </a:rPr>
                  <a:t>FSM inputs: bi; FSM outputs: bo</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grpSp>
      </p:grpSp>
      <p:grpSp>
        <p:nvGrpSpPr>
          <p:cNvPr id="7" name="Group 337"/>
          <p:cNvGrpSpPr>
            <a:grpSpLocks/>
          </p:cNvGrpSpPr>
          <p:nvPr/>
        </p:nvGrpSpPr>
        <p:grpSpPr bwMode="auto">
          <a:xfrm>
            <a:off x="6167438" y="2209800"/>
            <a:ext cx="2519362" cy="3979863"/>
            <a:chOff x="3885" y="1506"/>
            <a:chExt cx="1587" cy="2507"/>
          </a:xfrm>
        </p:grpSpPr>
        <p:sp>
          <p:nvSpPr>
            <p:cNvPr id="49193" name="Text Box 17"/>
            <p:cNvSpPr txBox="1">
              <a:spLocks noChangeArrowheads="1"/>
            </p:cNvSpPr>
            <p:nvPr/>
          </p:nvSpPr>
          <p:spPr bwMode="auto">
            <a:xfrm>
              <a:off x="3888" y="3647"/>
              <a:ext cx="158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Step 2D: Implement combinational logic</a:t>
              </a:r>
            </a:p>
          </p:txBody>
        </p:sp>
        <p:grpSp>
          <p:nvGrpSpPr>
            <p:cNvPr id="49194" name="Group 336"/>
            <p:cNvGrpSpPr>
              <a:grpSpLocks/>
            </p:cNvGrpSpPr>
            <p:nvPr/>
          </p:nvGrpSpPr>
          <p:grpSpPr bwMode="auto">
            <a:xfrm>
              <a:off x="3885" y="1506"/>
              <a:ext cx="1576" cy="2103"/>
              <a:chOff x="3885" y="1506"/>
              <a:chExt cx="1576" cy="2103"/>
            </a:xfrm>
          </p:grpSpPr>
          <p:sp>
            <p:nvSpPr>
              <p:cNvPr id="49195" name="Oval 243"/>
              <p:cNvSpPr>
                <a:spLocks noChangeArrowheads="1"/>
              </p:cNvSpPr>
              <p:nvPr/>
            </p:nvSpPr>
            <p:spPr bwMode="auto">
              <a:xfrm>
                <a:off x="4609" y="2066"/>
                <a:ext cx="34" cy="31"/>
              </a:xfrm>
              <a:prstGeom prst="ellipse">
                <a:avLst/>
              </a:prstGeom>
              <a:solidFill>
                <a:srgbClr val="FFFFFF"/>
              </a:solidFill>
              <a:ln w="9525">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96" name="Line 244"/>
              <p:cNvSpPr>
                <a:spLocks noChangeShapeType="1"/>
              </p:cNvSpPr>
              <p:nvPr/>
            </p:nvSpPr>
            <p:spPr bwMode="auto">
              <a:xfrm>
                <a:off x="4280" y="2390"/>
                <a:ext cx="346"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197" name="Line 245"/>
              <p:cNvSpPr>
                <a:spLocks noChangeShapeType="1"/>
              </p:cNvSpPr>
              <p:nvPr/>
            </p:nvSpPr>
            <p:spPr bwMode="auto">
              <a:xfrm>
                <a:off x="4353" y="2446"/>
                <a:ext cx="287"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198" name="Oval 246"/>
              <p:cNvSpPr>
                <a:spLocks noChangeArrowheads="1"/>
              </p:cNvSpPr>
              <p:nvPr/>
            </p:nvSpPr>
            <p:spPr bwMode="auto">
              <a:xfrm>
                <a:off x="4609" y="2373"/>
                <a:ext cx="34" cy="34"/>
              </a:xfrm>
              <a:prstGeom prst="ellipse">
                <a:avLst/>
              </a:prstGeom>
              <a:solidFill>
                <a:srgbClr val="FFFFFF"/>
              </a:solidFill>
              <a:ln w="9525">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99" name="Freeform 247"/>
              <p:cNvSpPr>
                <a:spLocks/>
              </p:cNvSpPr>
              <p:nvPr/>
            </p:nvSpPr>
            <p:spPr bwMode="auto">
              <a:xfrm>
                <a:off x="4902" y="2390"/>
                <a:ext cx="102" cy="67"/>
              </a:xfrm>
              <a:custGeom>
                <a:avLst/>
                <a:gdLst>
                  <a:gd name="T0" fmla="*/ 0 w 102"/>
                  <a:gd name="T1" fmla="*/ 0 h 67"/>
                  <a:gd name="T2" fmla="*/ 45 w 102"/>
                  <a:gd name="T3" fmla="*/ 0 h 67"/>
                  <a:gd name="T4" fmla="*/ 45 w 102"/>
                  <a:gd name="T5" fmla="*/ 67 h 67"/>
                  <a:gd name="T6" fmla="*/ 102 w 102"/>
                  <a:gd name="T7" fmla="*/ 67 h 67"/>
                  <a:gd name="T8" fmla="*/ 0 60000 65536"/>
                  <a:gd name="T9" fmla="*/ 0 60000 65536"/>
                  <a:gd name="T10" fmla="*/ 0 60000 65536"/>
                  <a:gd name="T11" fmla="*/ 0 60000 65536"/>
                  <a:gd name="T12" fmla="*/ 0 w 102"/>
                  <a:gd name="T13" fmla="*/ 0 h 67"/>
                  <a:gd name="T14" fmla="*/ 102 w 102"/>
                  <a:gd name="T15" fmla="*/ 67 h 67"/>
                </a:gdLst>
                <a:ahLst/>
                <a:cxnLst>
                  <a:cxn ang="T8">
                    <a:pos x="T0" y="T1"/>
                  </a:cxn>
                  <a:cxn ang="T9">
                    <a:pos x="T2" y="T3"/>
                  </a:cxn>
                  <a:cxn ang="T10">
                    <a:pos x="T4" y="T5"/>
                  </a:cxn>
                  <a:cxn ang="T11">
                    <a:pos x="T6" y="T7"/>
                  </a:cxn>
                </a:cxnLst>
                <a:rect l="T12" t="T13" r="T14" b="T15"/>
                <a:pathLst>
                  <a:path w="102" h="67">
                    <a:moveTo>
                      <a:pt x="0" y="0"/>
                    </a:moveTo>
                    <a:lnTo>
                      <a:pt x="45" y="0"/>
                    </a:lnTo>
                    <a:lnTo>
                      <a:pt x="45" y="67"/>
                    </a:lnTo>
                    <a:lnTo>
                      <a:pt x="102" y="67"/>
                    </a:lnTo>
                  </a:path>
                </a:pathLst>
              </a:cu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00" name="Freeform 248"/>
              <p:cNvSpPr>
                <a:spLocks/>
              </p:cNvSpPr>
              <p:nvPr/>
            </p:nvSpPr>
            <p:spPr bwMode="auto">
              <a:xfrm>
                <a:off x="4902" y="2570"/>
                <a:ext cx="102" cy="68"/>
              </a:xfrm>
              <a:custGeom>
                <a:avLst/>
                <a:gdLst>
                  <a:gd name="T0" fmla="*/ 0 w 102"/>
                  <a:gd name="T1" fmla="*/ 68 h 68"/>
                  <a:gd name="T2" fmla="*/ 45 w 102"/>
                  <a:gd name="T3" fmla="*/ 68 h 68"/>
                  <a:gd name="T4" fmla="*/ 45 w 102"/>
                  <a:gd name="T5" fmla="*/ 0 h 68"/>
                  <a:gd name="T6" fmla="*/ 102 w 102"/>
                  <a:gd name="T7" fmla="*/ 0 h 68"/>
                  <a:gd name="T8" fmla="*/ 0 60000 65536"/>
                  <a:gd name="T9" fmla="*/ 0 60000 65536"/>
                  <a:gd name="T10" fmla="*/ 0 60000 65536"/>
                  <a:gd name="T11" fmla="*/ 0 60000 65536"/>
                  <a:gd name="T12" fmla="*/ 0 w 102"/>
                  <a:gd name="T13" fmla="*/ 0 h 68"/>
                  <a:gd name="T14" fmla="*/ 102 w 102"/>
                  <a:gd name="T15" fmla="*/ 68 h 68"/>
                </a:gdLst>
                <a:ahLst/>
                <a:cxnLst>
                  <a:cxn ang="T8">
                    <a:pos x="T0" y="T1"/>
                  </a:cxn>
                  <a:cxn ang="T9">
                    <a:pos x="T2" y="T3"/>
                  </a:cxn>
                  <a:cxn ang="T10">
                    <a:pos x="T4" y="T5"/>
                  </a:cxn>
                  <a:cxn ang="T11">
                    <a:pos x="T6" y="T7"/>
                  </a:cxn>
                </a:cxnLst>
                <a:rect l="T12" t="T13" r="T14" b="T15"/>
                <a:pathLst>
                  <a:path w="102" h="68">
                    <a:moveTo>
                      <a:pt x="0" y="68"/>
                    </a:moveTo>
                    <a:lnTo>
                      <a:pt x="45" y="68"/>
                    </a:lnTo>
                    <a:lnTo>
                      <a:pt x="45" y="0"/>
                    </a:lnTo>
                    <a:lnTo>
                      <a:pt x="102" y="0"/>
                    </a:lnTo>
                  </a:path>
                </a:pathLst>
              </a:cu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01" name="Line 249"/>
              <p:cNvSpPr>
                <a:spLocks noChangeShapeType="1"/>
              </p:cNvSpPr>
              <p:nvPr/>
            </p:nvSpPr>
            <p:spPr bwMode="auto">
              <a:xfrm>
                <a:off x="4477" y="2581"/>
                <a:ext cx="166"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02" name="Line 250"/>
              <p:cNvSpPr>
                <a:spLocks noChangeShapeType="1"/>
              </p:cNvSpPr>
              <p:nvPr/>
            </p:nvSpPr>
            <p:spPr bwMode="auto">
              <a:xfrm>
                <a:off x="4353" y="2638"/>
                <a:ext cx="273"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03" name="Line 251"/>
              <p:cNvSpPr>
                <a:spLocks noChangeShapeType="1"/>
              </p:cNvSpPr>
              <p:nvPr/>
            </p:nvSpPr>
            <p:spPr bwMode="auto">
              <a:xfrm>
                <a:off x="4280" y="2694"/>
                <a:ext cx="360"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04" name="Oval 252"/>
              <p:cNvSpPr>
                <a:spLocks noChangeArrowheads="1"/>
              </p:cNvSpPr>
              <p:nvPr/>
            </p:nvSpPr>
            <p:spPr bwMode="auto">
              <a:xfrm>
                <a:off x="4609" y="2623"/>
                <a:ext cx="34" cy="31"/>
              </a:xfrm>
              <a:prstGeom prst="ellipse">
                <a:avLst/>
              </a:prstGeom>
              <a:solidFill>
                <a:srgbClr val="FFFFFF"/>
              </a:solidFill>
              <a:ln w="9525">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05" name="Line 253"/>
              <p:cNvSpPr>
                <a:spLocks noChangeShapeType="1"/>
              </p:cNvSpPr>
              <p:nvPr/>
            </p:nvSpPr>
            <p:spPr bwMode="auto">
              <a:xfrm>
                <a:off x="4280" y="2897"/>
                <a:ext cx="346"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06" name="Oval 254"/>
              <p:cNvSpPr>
                <a:spLocks noChangeArrowheads="1"/>
              </p:cNvSpPr>
              <p:nvPr/>
            </p:nvSpPr>
            <p:spPr bwMode="auto">
              <a:xfrm>
                <a:off x="4609" y="2880"/>
                <a:ext cx="34" cy="34"/>
              </a:xfrm>
              <a:prstGeom prst="ellipse">
                <a:avLst/>
              </a:prstGeom>
              <a:solidFill>
                <a:srgbClr val="FFFFFF"/>
              </a:solidFill>
              <a:ln w="9525">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07" name="Freeform 255"/>
              <p:cNvSpPr>
                <a:spLocks/>
              </p:cNvSpPr>
              <p:nvPr/>
            </p:nvSpPr>
            <p:spPr bwMode="auto">
              <a:xfrm>
                <a:off x="4477" y="2331"/>
                <a:ext cx="166" cy="509"/>
              </a:xfrm>
              <a:custGeom>
                <a:avLst/>
                <a:gdLst>
                  <a:gd name="T0" fmla="*/ 166 w 166"/>
                  <a:gd name="T1" fmla="*/ 509 h 509"/>
                  <a:gd name="T2" fmla="*/ 0 w 166"/>
                  <a:gd name="T3" fmla="*/ 509 h 509"/>
                  <a:gd name="T4" fmla="*/ 0 w 166"/>
                  <a:gd name="T5" fmla="*/ 0 h 509"/>
                  <a:gd name="T6" fmla="*/ 0 60000 65536"/>
                  <a:gd name="T7" fmla="*/ 0 60000 65536"/>
                  <a:gd name="T8" fmla="*/ 0 60000 65536"/>
                  <a:gd name="T9" fmla="*/ 0 w 166"/>
                  <a:gd name="T10" fmla="*/ 0 h 509"/>
                  <a:gd name="T11" fmla="*/ 166 w 166"/>
                  <a:gd name="T12" fmla="*/ 509 h 509"/>
                </a:gdLst>
                <a:ahLst/>
                <a:cxnLst>
                  <a:cxn ang="T6">
                    <a:pos x="T0" y="T1"/>
                  </a:cxn>
                  <a:cxn ang="T7">
                    <a:pos x="T2" y="T3"/>
                  </a:cxn>
                  <a:cxn ang="T8">
                    <a:pos x="T4" y="T5"/>
                  </a:cxn>
                </a:cxnLst>
                <a:rect l="T9" t="T10" r="T11" b="T12"/>
                <a:pathLst>
                  <a:path w="166" h="509">
                    <a:moveTo>
                      <a:pt x="166" y="509"/>
                    </a:moveTo>
                    <a:lnTo>
                      <a:pt x="0" y="509"/>
                    </a:lnTo>
                    <a:lnTo>
                      <a:pt x="0" y="0"/>
                    </a:lnTo>
                  </a:path>
                </a:pathLst>
              </a:cu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08" name="Line 256"/>
              <p:cNvSpPr>
                <a:spLocks noChangeShapeType="1"/>
              </p:cNvSpPr>
              <p:nvPr/>
            </p:nvSpPr>
            <p:spPr bwMode="auto">
              <a:xfrm>
                <a:off x="4353" y="2953"/>
                <a:ext cx="270"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09" name="Freeform 257"/>
              <p:cNvSpPr>
                <a:spLocks/>
              </p:cNvSpPr>
              <p:nvPr/>
            </p:nvSpPr>
            <p:spPr bwMode="auto">
              <a:xfrm>
                <a:off x="4327" y="3080"/>
                <a:ext cx="46" cy="90"/>
              </a:xfrm>
              <a:custGeom>
                <a:avLst/>
                <a:gdLst>
                  <a:gd name="T0" fmla="*/ 23 w 46"/>
                  <a:gd name="T1" fmla="*/ 0 h 90"/>
                  <a:gd name="T2" fmla="*/ 0 w 46"/>
                  <a:gd name="T3" fmla="*/ 90 h 90"/>
                  <a:gd name="T4" fmla="*/ 46 w 46"/>
                  <a:gd name="T5" fmla="*/ 90 h 90"/>
                  <a:gd name="T6" fmla="*/ 23 w 46"/>
                  <a:gd name="T7" fmla="*/ 0 h 90"/>
                  <a:gd name="T8" fmla="*/ 0 60000 65536"/>
                  <a:gd name="T9" fmla="*/ 0 60000 65536"/>
                  <a:gd name="T10" fmla="*/ 0 60000 65536"/>
                  <a:gd name="T11" fmla="*/ 0 60000 65536"/>
                  <a:gd name="T12" fmla="*/ 0 w 46"/>
                  <a:gd name="T13" fmla="*/ 0 h 90"/>
                  <a:gd name="T14" fmla="*/ 46 w 46"/>
                  <a:gd name="T15" fmla="*/ 90 h 90"/>
                </a:gdLst>
                <a:ahLst/>
                <a:cxnLst>
                  <a:cxn ang="T8">
                    <a:pos x="T0" y="T1"/>
                  </a:cxn>
                  <a:cxn ang="T9">
                    <a:pos x="T2" y="T3"/>
                  </a:cxn>
                  <a:cxn ang="T10">
                    <a:pos x="T4" y="T5"/>
                  </a:cxn>
                  <a:cxn ang="T11">
                    <a:pos x="T6" y="T7"/>
                  </a:cxn>
                </a:cxnLst>
                <a:rect l="T12" t="T13" r="T14" b="T15"/>
                <a:pathLst>
                  <a:path w="46" h="90">
                    <a:moveTo>
                      <a:pt x="23" y="0"/>
                    </a:moveTo>
                    <a:lnTo>
                      <a:pt x="0" y="90"/>
                    </a:lnTo>
                    <a:lnTo>
                      <a:pt x="46" y="9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0" name="Freeform 258"/>
              <p:cNvSpPr>
                <a:spLocks/>
              </p:cNvSpPr>
              <p:nvPr/>
            </p:nvSpPr>
            <p:spPr bwMode="auto">
              <a:xfrm>
                <a:off x="4251" y="3080"/>
                <a:ext cx="45" cy="90"/>
              </a:xfrm>
              <a:custGeom>
                <a:avLst/>
                <a:gdLst>
                  <a:gd name="T0" fmla="*/ 23 w 45"/>
                  <a:gd name="T1" fmla="*/ 0 h 90"/>
                  <a:gd name="T2" fmla="*/ 0 w 45"/>
                  <a:gd name="T3" fmla="*/ 90 h 90"/>
                  <a:gd name="T4" fmla="*/ 45 w 45"/>
                  <a:gd name="T5" fmla="*/ 90 h 90"/>
                  <a:gd name="T6" fmla="*/ 23 w 45"/>
                  <a:gd name="T7" fmla="*/ 0 h 90"/>
                  <a:gd name="T8" fmla="*/ 0 60000 65536"/>
                  <a:gd name="T9" fmla="*/ 0 60000 65536"/>
                  <a:gd name="T10" fmla="*/ 0 60000 65536"/>
                  <a:gd name="T11" fmla="*/ 0 60000 65536"/>
                  <a:gd name="T12" fmla="*/ 0 w 45"/>
                  <a:gd name="T13" fmla="*/ 0 h 90"/>
                  <a:gd name="T14" fmla="*/ 45 w 45"/>
                  <a:gd name="T15" fmla="*/ 90 h 90"/>
                </a:gdLst>
                <a:ahLst/>
                <a:cxnLst>
                  <a:cxn ang="T8">
                    <a:pos x="T0" y="T1"/>
                  </a:cxn>
                  <a:cxn ang="T9">
                    <a:pos x="T2" y="T3"/>
                  </a:cxn>
                  <a:cxn ang="T10">
                    <a:pos x="T4" y="T5"/>
                  </a:cxn>
                  <a:cxn ang="T11">
                    <a:pos x="T6" y="T7"/>
                  </a:cxn>
                </a:cxnLst>
                <a:rect l="T12" t="T13" r="T14" b="T15"/>
                <a:pathLst>
                  <a:path w="45" h="90">
                    <a:moveTo>
                      <a:pt x="23" y="0"/>
                    </a:moveTo>
                    <a:lnTo>
                      <a:pt x="0" y="90"/>
                    </a:lnTo>
                    <a:lnTo>
                      <a:pt x="45" y="9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1" name="Line 259"/>
              <p:cNvSpPr>
                <a:spLocks noChangeShapeType="1"/>
              </p:cNvSpPr>
              <p:nvPr/>
            </p:nvSpPr>
            <p:spPr bwMode="auto">
              <a:xfrm>
                <a:off x="3998" y="3373"/>
                <a:ext cx="98"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12" name="Freeform 260"/>
              <p:cNvSpPr>
                <a:spLocks/>
              </p:cNvSpPr>
              <p:nvPr/>
            </p:nvSpPr>
            <p:spPr bwMode="auto">
              <a:xfrm>
                <a:off x="4079" y="3350"/>
                <a:ext cx="91" cy="45"/>
              </a:xfrm>
              <a:custGeom>
                <a:avLst/>
                <a:gdLst>
                  <a:gd name="T0" fmla="*/ 91 w 91"/>
                  <a:gd name="T1" fmla="*/ 23 h 45"/>
                  <a:gd name="T2" fmla="*/ 0 w 91"/>
                  <a:gd name="T3" fmla="*/ 0 h 45"/>
                  <a:gd name="T4" fmla="*/ 0 w 91"/>
                  <a:gd name="T5" fmla="*/ 45 h 45"/>
                  <a:gd name="T6" fmla="*/ 91 w 91"/>
                  <a:gd name="T7" fmla="*/ 23 h 45"/>
                  <a:gd name="T8" fmla="*/ 0 60000 65536"/>
                  <a:gd name="T9" fmla="*/ 0 60000 65536"/>
                  <a:gd name="T10" fmla="*/ 0 60000 65536"/>
                  <a:gd name="T11" fmla="*/ 0 60000 65536"/>
                  <a:gd name="T12" fmla="*/ 0 w 91"/>
                  <a:gd name="T13" fmla="*/ 0 h 45"/>
                  <a:gd name="T14" fmla="*/ 91 w 91"/>
                  <a:gd name="T15" fmla="*/ 45 h 45"/>
                </a:gdLst>
                <a:ahLst/>
                <a:cxnLst>
                  <a:cxn ang="T8">
                    <a:pos x="T0" y="T1"/>
                  </a:cxn>
                  <a:cxn ang="T9">
                    <a:pos x="T2" y="T3"/>
                  </a:cxn>
                  <a:cxn ang="T10">
                    <a:pos x="T4" y="T5"/>
                  </a:cxn>
                  <a:cxn ang="T11">
                    <a:pos x="T6" y="T7"/>
                  </a:cxn>
                </a:cxnLst>
                <a:rect l="T12" t="T13" r="T14" b="T15"/>
                <a:pathLst>
                  <a:path w="91" h="45">
                    <a:moveTo>
                      <a:pt x="91" y="23"/>
                    </a:moveTo>
                    <a:lnTo>
                      <a:pt x="0" y="0"/>
                    </a:lnTo>
                    <a:lnTo>
                      <a:pt x="0" y="45"/>
                    </a:lnTo>
                    <a:lnTo>
                      <a:pt x="9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3" name="Freeform 261"/>
              <p:cNvSpPr>
                <a:spLocks/>
              </p:cNvSpPr>
              <p:nvPr/>
            </p:nvSpPr>
            <p:spPr bwMode="auto">
              <a:xfrm>
                <a:off x="4085" y="2311"/>
                <a:ext cx="90" cy="45"/>
              </a:xfrm>
              <a:custGeom>
                <a:avLst/>
                <a:gdLst>
                  <a:gd name="T0" fmla="*/ 90 w 90"/>
                  <a:gd name="T1" fmla="*/ 22 h 45"/>
                  <a:gd name="T2" fmla="*/ 0 w 90"/>
                  <a:gd name="T3" fmla="*/ 0 h 45"/>
                  <a:gd name="T4" fmla="*/ 0 w 90"/>
                  <a:gd name="T5" fmla="*/ 45 h 45"/>
                  <a:gd name="T6" fmla="*/ 90 w 90"/>
                  <a:gd name="T7" fmla="*/ 22 h 45"/>
                  <a:gd name="T8" fmla="*/ 0 60000 65536"/>
                  <a:gd name="T9" fmla="*/ 0 60000 65536"/>
                  <a:gd name="T10" fmla="*/ 0 60000 65536"/>
                  <a:gd name="T11" fmla="*/ 0 60000 65536"/>
                  <a:gd name="T12" fmla="*/ 0 w 90"/>
                  <a:gd name="T13" fmla="*/ 0 h 45"/>
                  <a:gd name="T14" fmla="*/ 90 w 90"/>
                  <a:gd name="T15" fmla="*/ 45 h 45"/>
                </a:gdLst>
                <a:ahLst/>
                <a:cxnLst>
                  <a:cxn ang="T8">
                    <a:pos x="T0" y="T1"/>
                  </a:cxn>
                  <a:cxn ang="T9">
                    <a:pos x="T2" y="T3"/>
                  </a:cxn>
                  <a:cxn ang="T10">
                    <a:pos x="T4" y="T5"/>
                  </a:cxn>
                  <a:cxn ang="T11">
                    <a:pos x="T6" y="T7"/>
                  </a:cxn>
                </a:cxnLst>
                <a:rect l="T12" t="T13" r="T14" b="T15"/>
                <a:pathLst>
                  <a:path w="90" h="45">
                    <a:moveTo>
                      <a:pt x="90" y="22"/>
                    </a:moveTo>
                    <a:lnTo>
                      <a:pt x="0" y="0"/>
                    </a:lnTo>
                    <a:lnTo>
                      <a:pt x="0" y="45"/>
                    </a:lnTo>
                    <a:lnTo>
                      <a:pt x="9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4" name="Freeform 262"/>
              <p:cNvSpPr>
                <a:spLocks/>
              </p:cNvSpPr>
              <p:nvPr/>
            </p:nvSpPr>
            <p:spPr bwMode="auto">
              <a:xfrm>
                <a:off x="5334" y="2116"/>
                <a:ext cx="90" cy="46"/>
              </a:xfrm>
              <a:custGeom>
                <a:avLst/>
                <a:gdLst>
                  <a:gd name="T0" fmla="*/ 90 w 90"/>
                  <a:gd name="T1" fmla="*/ 23 h 46"/>
                  <a:gd name="T2" fmla="*/ 0 w 90"/>
                  <a:gd name="T3" fmla="*/ 0 h 46"/>
                  <a:gd name="T4" fmla="*/ 0 w 90"/>
                  <a:gd name="T5" fmla="*/ 46 h 46"/>
                  <a:gd name="T6" fmla="*/ 90 w 90"/>
                  <a:gd name="T7" fmla="*/ 23 h 46"/>
                  <a:gd name="T8" fmla="*/ 0 60000 65536"/>
                  <a:gd name="T9" fmla="*/ 0 60000 65536"/>
                  <a:gd name="T10" fmla="*/ 0 60000 65536"/>
                  <a:gd name="T11" fmla="*/ 0 60000 65536"/>
                  <a:gd name="T12" fmla="*/ 0 w 90"/>
                  <a:gd name="T13" fmla="*/ 0 h 46"/>
                  <a:gd name="T14" fmla="*/ 90 w 90"/>
                  <a:gd name="T15" fmla="*/ 46 h 46"/>
                </a:gdLst>
                <a:ahLst/>
                <a:cxnLst>
                  <a:cxn ang="T8">
                    <a:pos x="T0" y="T1"/>
                  </a:cxn>
                  <a:cxn ang="T9">
                    <a:pos x="T2" y="T3"/>
                  </a:cxn>
                  <a:cxn ang="T10">
                    <a:pos x="T4" y="T5"/>
                  </a:cxn>
                  <a:cxn ang="T11">
                    <a:pos x="T6" y="T7"/>
                  </a:cxn>
                </a:cxnLst>
                <a:rect l="T12" t="T13" r="T14" b="T15"/>
                <a:pathLst>
                  <a:path w="90" h="46">
                    <a:moveTo>
                      <a:pt x="90" y="23"/>
                    </a:moveTo>
                    <a:lnTo>
                      <a:pt x="0" y="0"/>
                    </a:lnTo>
                    <a:lnTo>
                      <a:pt x="0" y="46"/>
                    </a:lnTo>
                    <a:lnTo>
                      <a:pt x="9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5" name="Freeform 263"/>
              <p:cNvSpPr>
                <a:spLocks/>
              </p:cNvSpPr>
              <p:nvPr/>
            </p:nvSpPr>
            <p:spPr bwMode="auto">
              <a:xfrm>
                <a:off x="4178" y="3325"/>
                <a:ext cx="93" cy="93"/>
              </a:xfrm>
              <a:custGeom>
                <a:avLst/>
                <a:gdLst>
                  <a:gd name="T0" fmla="*/ 0 w 93"/>
                  <a:gd name="T1" fmla="*/ 93 h 93"/>
                  <a:gd name="T2" fmla="*/ 93 w 93"/>
                  <a:gd name="T3" fmla="*/ 48 h 93"/>
                  <a:gd name="T4" fmla="*/ 0 w 93"/>
                  <a:gd name="T5" fmla="*/ 0 h 93"/>
                  <a:gd name="T6" fmla="*/ 0 60000 65536"/>
                  <a:gd name="T7" fmla="*/ 0 60000 65536"/>
                  <a:gd name="T8" fmla="*/ 0 60000 65536"/>
                  <a:gd name="T9" fmla="*/ 0 w 93"/>
                  <a:gd name="T10" fmla="*/ 0 h 93"/>
                  <a:gd name="T11" fmla="*/ 93 w 93"/>
                  <a:gd name="T12" fmla="*/ 93 h 93"/>
                </a:gdLst>
                <a:ahLst/>
                <a:cxnLst>
                  <a:cxn ang="T6">
                    <a:pos x="T0" y="T1"/>
                  </a:cxn>
                  <a:cxn ang="T7">
                    <a:pos x="T2" y="T3"/>
                  </a:cxn>
                  <a:cxn ang="T8">
                    <a:pos x="T4" y="T5"/>
                  </a:cxn>
                </a:cxnLst>
                <a:rect l="T9" t="T10" r="T11" b="T12"/>
                <a:pathLst>
                  <a:path w="93" h="93">
                    <a:moveTo>
                      <a:pt x="0" y="93"/>
                    </a:moveTo>
                    <a:lnTo>
                      <a:pt x="93" y="48"/>
                    </a:lnTo>
                    <a:lnTo>
                      <a:pt x="0" y="0"/>
                    </a:lnTo>
                  </a:path>
                </a:pathLst>
              </a:custGeom>
              <a:noFill/>
              <a:ln w="952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6" name="Rectangle 264"/>
              <p:cNvSpPr>
                <a:spLocks noChangeArrowheads="1"/>
              </p:cNvSpPr>
              <p:nvPr/>
            </p:nvSpPr>
            <p:spPr bwMode="auto">
              <a:xfrm>
                <a:off x="3885" y="3320"/>
                <a:ext cx="10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clk</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7" name="Rectangle 265"/>
              <p:cNvSpPr>
                <a:spLocks noChangeArrowheads="1"/>
              </p:cNvSpPr>
              <p:nvPr/>
            </p:nvSpPr>
            <p:spPr bwMode="auto">
              <a:xfrm>
                <a:off x="4271" y="3261"/>
                <a:ext cx="5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State register</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8" name="Rectangle 279"/>
              <p:cNvSpPr>
                <a:spLocks noChangeArrowheads="1"/>
              </p:cNvSpPr>
              <p:nvPr/>
            </p:nvSpPr>
            <p:spPr bwMode="auto">
              <a:xfrm>
                <a:off x="5461" y="1967"/>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19" name="Oval 280"/>
              <p:cNvSpPr>
                <a:spLocks noChangeArrowheads="1"/>
              </p:cNvSpPr>
              <p:nvPr/>
            </p:nvSpPr>
            <p:spPr bwMode="auto">
              <a:xfrm>
                <a:off x="4609" y="2939"/>
                <a:ext cx="34" cy="31"/>
              </a:xfrm>
              <a:prstGeom prst="ellipse">
                <a:avLst/>
              </a:prstGeom>
              <a:solidFill>
                <a:srgbClr val="FFFFFF"/>
              </a:solidFill>
              <a:ln w="9525">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0" name="Rectangle 281"/>
              <p:cNvSpPr>
                <a:spLocks noChangeArrowheads="1"/>
              </p:cNvSpPr>
              <p:nvPr/>
            </p:nvSpPr>
            <p:spPr bwMode="auto">
              <a:xfrm>
                <a:off x="4178" y="1871"/>
                <a:ext cx="1088" cy="1203"/>
              </a:xfrm>
              <a:prstGeom prst="rect">
                <a:avLst/>
              </a:prstGeom>
              <a:noFill/>
              <a:ln w="14288">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1" name="Oval 282"/>
              <p:cNvSpPr>
                <a:spLocks noChangeArrowheads="1"/>
              </p:cNvSpPr>
              <p:nvPr/>
            </p:nvSpPr>
            <p:spPr bwMode="auto">
              <a:xfrm>
                <a:off x="4454" y="2311"/>
                <a:ext cx="43" cy="45"/>
              </a:xfrm>
              <a:prstGeom prst="ellipse">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2" name="Oval 283"/>
              <p:cNvSpPr>
                <a:spLocks noChangeArrowheads="1"/>
              </p:cNvSpPr>
              <p:nvPr/>
            </p:nvSpPr>
            <p:spPr bwMode="auto">
              <a:xfrm>
                <a:off x="4454" y="2559"/>
                <a:ext cx="43" cy="45"/>
              </a:xfrm>
              <a:prstGeom prst="ellipse">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3" name="Oval 284"/>
              <p:cNvSpPr>
                <a:spLocks noChangeArrowheads="1"/>
              </p:cNvSpPr>
              <p:nvPr/>
            </p:nvSpPr>
            <p:spPr bwMode="auto">
              <a:xfrm>
                <a:off x="4330" y="2426"/>
                <a:ext cx="43" cy="43"/>
              </a:xfrm>
              <a:prstGeom prst="ellipse">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4" name="Oval 285"/>
              <p:cNvSpPr>
                <a:spLocks noChangeArrowheads="1"/>
              </p:cNvSpPr>
              <p:nvPr/>
            </p:nvSpPr>
            <p:spPr bwMode="auto">
              <a:xfrm>
                <a:off x="4254" y="2370"/>
                <a:ext cx="45" cy="42"/>
              </a:xfrm>
              <a:prstGeom prst="ellipse">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5" name="Oval 286"/>
              <p:cNvSpPr>
                <a:spLocks noChangeArrowheads="1"/>
              </p:cNvSpPr>
              <p:nvPr/>
            </p:nvSpPr>
            <p:spPr bwMode="auto">
              <a:xfrm>
                <a:off x="4330" y="2618"/>
                <a:ext cx="43" cy="42"/>
              </a:xfrm>
              <a:prstGeom prst="ellipse">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6" name="Oval 287"/>
              <p:cNvSpPr>
                <a:spLocks noChangeArrowheads="1"/>
              </p:cNvSpPr>
              <p:nvPr/>
            </p:nvSpPr>
            <p:spPr bwMode="auto">
              <a:xfrm>
                <a:off x="4254" y="2874"/>
                <a:ext cx="45" cy="42"/>
              </a:xfrm>
              <a:prstGeom prst="ellipse">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7" name="Oval 288"/>
              <p:cNvSpPr>
                <a:spLocks noChangeArrowheads="1"/>
              </p:cNvSpPr>
              <p:nvPr/>
            </p:nvSpPr>
            <p:spPr bwMode="auto">
              <a:xfrm>
                <a:off x="4254" y="2674"/>
                <a:ext cx="45" cy="42"/>
              </a:xfrm>
              <a:prstGeom prst="ellipse">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8" name="Oval 289"/>
              <p:cNvSpPr>
                <a:spLocks noChangeArrowheads="1"/>
              </p:cNvSpPr>
              <p:nvPr/>
            </p:nvSpPr>
            <p:spPr bwMode="auto">
              <a:xfrm>
                <a:off x="4330" y="2933"/>
                <a:ext cx="43" cy="43"/>
              </a:xfrm>
              <a:prstGeom prst="ellipse">
                <a:avLst/>
              </a:prstGeom>
              <a:solidFill>
                <a:srgbClr val="000000"/>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29" name="Freeform 290"/>
              <p:cNvSpPr>
                <a:spLocks/>
              </p:cNvSpPr>
              <p:nvPr/>
            </p:nvSpPr>
            <p:spPr bwMode="auto">
              <a:xfrm>
                <a:off x="4277" y="2083"/>
                <a:ext cx="332" cy="1129"/>
              </a:xfrm>
              <a:custGeom>
                <a:avLst/>
                <a:gdLst>
                  <a:gd name="T0" fmla="*/ 332 w 332"/>
                  <a:gd name="T1" fmla="*/ 0 h 1129"/>
                  <a:gd name="T2" fmla="*/ 0 w 332"/>
                  <a:gd name="T3" fmla="*/ 0 h 1129"/>
                  <a:gd name="T4" fmla="*/ 0 w 332"/>
                  <a:gd name="T5" fmla="*/ 1129 h 1129"/>
                  <a:gd name="T6" fmla="*/ 0 60000 65536"/>
                  <a:gd name="T7" fmla="*/ 0 60000 65536"/>
                  <a:gd name="T8" fmla="*/ 0 60000 65536"/>
                  <a:gd name="T9" fmla="*/ 0 w 332"/>
                  <a:gd name="T10" fmla="*/ 0 h 1129"/>
                  <a:gd name="T11" fmla="*/ 332 w 332"/>
                  <a:gd name="T12" fmla="*/ 1129 h 1129"/>
                </a:gdLst>
                <a:ahLst/>
                <a:cxnLst>
                  <a:cxn ang="T6">
                    <a:pos x="T0" y="T1"/>
                  </a:cxn>
                  <a:cxn ang="T7">
                    <a:pos x="T2" y="T3"/>
                  </a:cxn>
                  <a:cxn ang="T8">
                    <a:pos x="T4" y="T5"/>
                  </a:cxn>
                </a:cxnLst>
                <a:rect l="T9" t="T10" r="T11" b="T12"/>
                <a:pathLst>
                  <a:path w="332" h="1129">
                    <a:moveTo>
                      <a:pt x="332" y="0"/>
                    </a:moveTo>
                    <a:lnTo>
                      <a:pt x="0" y="0"/>
                    </a:lnTo>
                    <a:lnTo>
                      <a:pt x="0" y="1129"/>
                    </a:lnTo>
                  </a:path>
                </a:pathLst>
              </a:cu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30" name="Line 291"/>
              <p:cNvSpPr>
                <a:spLocks noChangeShapeType="1"/>
              </p:cNvSpPr>
              <p:nvPr/>
            </p:nvSpPr>
            <p:spPr bwMode="auto">
              <a:xfrm>
                <a:off x="4902" y="2139"/>
                <a:ext cx="465"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31" name="Freeform 292"/>
              <p:cNvSpPr>
                <a:spLocks/>
              </p:cNvSpPr>
              <p:nvPr/>
            </p:nvSpPr>
            <p:spPr bwMode="auto">
              <a:xfrm>
                <a:off x="4353" y="2195"/>
                <a:ext cx="287" cy="1017"/>
              </a:xfrm>
              <a:custGeom>
                <a:avLst/>
                <a:gdLst>
                  <a:gd name="T0" fmla="*/ 287 w 287"/>
                  <a:gd name="T1" fmla="*/ 0 h 1017"/>
                  <a:gd name="T2" fmla="*/ 0 w 287"/>
                  <a:gd name="T3" fmla="*/ 0 h 1017"/>
                  <a:gd name="T4" fmla="*/ 0 w 287"/>
                  <a:gd name="T5" fmla="*/ 1017 h 1017"/>
                  <a:gd name="T6" fmla="*/ 0 60000 65536"/>
                  <a:gd name="T7" fmla="*/ 0 60000 65536"/>
                  <a:gd name="T8" fmla="*/ 0 60000 65536"/>
                  <a:gd name="T9" fmla="*/ 0 w 287"/>
                  <a:gd name="T10" fmla="*/ 0 h 1017"/>
                  <a:gd name="T11" fmla="*/ 287 w 287"/>
                  <a:gd name="T12" fmla="*/ 1017 h 1017"/>
                </a:gdLst>
                <a:ahLst/>
                <a:cxnLst>
                  <a:cxn ang="T6">
                    <a:pos x="T0" y="T1"/>
                  </a:cxn>
                  <a:cxn ang="T7">
                    <a:pos x="T2" y="T3"/>
                  </a:cxn>
                  <a:cxn ang="T8">
                    <a:pos x="T4" y="T5"/>
                  </a:cxn>
                </a:cxnLst>
                <a:rect l="T9" t="T10" r="T11" b="T12"/>
                <a:pathLst>
                  <a:path w="287" h="1017">
                    <a:moveTo>
                      <a:pt x="287" y="0"/>
                    </a:moveTo>
                    <a:lnTo>
                      <a:pt x="0" y="0"/>
                    </a:lnTo>
                    <a:lnTo>
                      <a:pt x="0" y="1017"/>
                    </a:lnTo>
                  </a:path>
                </a:pathLst>
              </a:cu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32" name="Line 293"/>
              <p:cNvSpPr>
                <a:spLocks noChangeShapeType="1"/>
              </p:cNvSpPr>
              <p:nvPr/>
            </p:nvSpPr>
            <p:spPr bwMode="auto">
              <a:xfrm>
                <a:off x="4026" y="2333"/>
                <a:ext cx="614" cy="1"/>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233" name="Freeform 294"/>
              <p:cNvSpPr>
                <a:spLocks/>
              </p:cNvSpPr>
              <p:nvPr/>
            </p:nvSpPr>
            <p:spPr bwMode="auto">
              <a:xfrm>
                <a:off x="4353" y="2897"/>
                <a:ext cx="997" cy="665"/>
              </a:xfrm>
              <a:custGeom>
                <a:avLst/>
                <a:gdLst>
                  <a:gd name="T0" fmla="*/ 549 w 997"/>
                  <a:gd name="T1" fmla="*/ 0 h 665"/>
                  <a:gd name="T2" fmla="*/ 997 w 997"/>
                  <a:gd name="T3" fmla="*/ 0 h 665"/>
                  <a:gd name="T4" fmla="*/ 997 w 997"/>
                  <a:gd name="T5" fmla="*/ 665 h 665"/>
                  <a:gd name="T6" fmla="*/ 0 w 997"/>
                  <a:gd name="T7" fmla="*/ 665 h 665"/>
                  <a:gd name="T8" fmla="*/ 0 w 997"/>
                  <a:gd name="T9" fmla="*/ 622 h 665"/>
                  <a:gd name="T10" fmla="*/ 0 60000 65536"/>
                  <a:gd name="T11" fmla="*/ 0 60000 65536"/>
                  <a:gd name="T12" fmla="*/ 0 60000 65536"/>
                  <a:gd name="T13" fmla="*/ 0 60000 65536"/>
                  <a:gd name="T14" fmla="*/ 0 60000 65536"/>
                  <a:gd name="T15" fmla="*/ 0 w 997"/>
                  <a:gd name="T16" fmla="*/ 0 h 665"/>
                  <a:gd name="T17" fmla="*/ 997 w 997"/>
                  <a:gd name="T18" fmla="*/ 665 h 665"/>
                </a:gdLst>
                <a:ahLst/>
                <a:cxnLst>
                  <a:cxn ang="T10">
                    <a:pos x="T0" y="T1"/>
                  </a:cxn>
                  <a:cxn ang="T11">
                    <a:pos x="T2" y="T3"/>
                  </a:cxn>
                  <a:cxn ang="T12">
                    <a:pos x="T4" y="T5"/>
                  </a:cxn>
                  <a:cxn ang="T13">
                    <a:pos x="T6" y="T7"/>
                  </a:cxn>
                  <a:cxn ang="T14">
                    <a:pos x="T8" y="T9"/>
                  </a:cxn>
                </a:cxnLst>
                <a:rect l="T15" t="T16" r="T17" b="T18"/>
                <a:pathLst>
                  <a:path w="997" h="665">
                    <a:moveTo>
                      <a:pt x="549" y="0"/>
                    </a:moveTo>
                    <a:lnTo>
                      <a:pt x="997" y="0"/>
                    </a:lnTo>
                    <a:lnTo>
                      <a:pt x="997" y="665"/>
                    </a:lnTo>
                    <a:lnTo>
                      <a:pt x="0" y="665"/>
                    </a:lnTo>
                    <a:lnTo>
                      <a:pt x="0" y="622"/>
                    </a:lnTo>
                  </a:path>
                </a:pathLst>
              </a:cu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34" name="Freeform 295"/>
              <p:cNvSpPr>
                <a:spLocks/>
              </p:cNvSpPr>
              <p:nvPr/>
            </p:nvSpPr>
            <p:spPr bwMode="auto">
              <a:xfrm>
                <a:off x="4330" y="3443"/>
                <a:ext cx="45" cy="90"/>
              </a:xfrm>
              <a:custGeom>
                <a:avLst/>
                <a:gdLst>
                  <a:gd name="T0" fmla="*/ 23 w 45"/>
                  <a:gd name="T1" fmla="*/ 0 h 90"/>
                  <a:gd name="T2" fmla="*/ 0 w 45"/>
                  <a:gd name="T3" fmla="*/ 90 h 90"/>
                  <a:gd name="T4" fmla="*/ 45 w 45"/>
                  <a:gd name="T5" fmla="*/ 90 h 90"/>
                  <a:gd name="T6" fmla="*/ 23 w 45"/>
                  <a:gd name="T7" fmla="*/ 0 h 90"/>
                  <a:gd name="T8" fmla="*/ 0 60000 65536"/>
                  <a:gd name="T9" fmla="*/ 0 60000 65536"/>
                  <a:gd name="T10" fmla="*/ 0 60000 65536"/>
                  <a:gd name="T11" fmla="*/ 0 60000 65536"/>
                  <a:gd name="T12" fmla="*/ 0 w 45"/>
                  <a:gd name="T13" fmla="*/ 0 h 90"/>
                  <a:gd name="T14" fmla="*/ 45 w 45"/>
                  <a:gd name="T15" fmla="*/ 90 h 90"/>
                </a:gdLst>
                <a:ahLst/>
                <a:cxnLst>
                  <a:cxn ang="T8">
                    <a:pos x="T0" y="T1"/>
                  </a:cxn>
                  <a:cxn ang="T9">
                    <a:pos x="T2" y="T3"/>
                  </a:cxn>
                  <a:cxn ang="T10">
                    <a:pos x="T4" y="T5"/>
                  </a:cxn>
                  <a:cxn ang="T11">
                    <a:pos x="T6" y="T7"/>
                  </a:cxn>
                </a:cxnLst>
                <a:rect l="T12" t="T13" r="T14" b="T15"/>
                <a:pathLst>
                  <a:path w="45" h="90">
                    <a:moveTo>
                      <a:pt x="23" y="0"/>
                    </a:moveTo>
                    <a:lnTo>
                      <a:pt x="0" y="90"/>
                    </a:lnTo>
                    <a:lnTo>
                      <a:pt x="45" y="9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35" name="Freeform 296"/>
              <p:cNvSpPr>
                <a:spLocks/>
              </p:cNvSpPr>
              <p:nvPr/>
            </p:nvSpPr>
            <p:spPr bwMode="auto">
              <a:xfrm>
                <a:off x="4277" y="2514"/>
                <a:ext cx="1147" cy="1095"/>
              </a:xfrm>
              <a:custGeom>
                <a:avLst/>
                <a:gdLst>
                  <a:gd name="T0" fmla="*/ 924 w 1147"/>
                  <a:gd name="T1" fmla="*/ 0 h 1095"/>
                  <a:gd name="T2" fmla="*/ 1147 w 1147"/>
                  <a:gd name="T3" fmla="*/ 0 h 1095"/>
                  <a:gd name="T4" fmla="*/ 1147 w 1147"/>
                  <a:gd name="T5" fmla="*/ 1095 h 1095"/>
                  <a:gd name="T6" fmla="*/ 0 w 1147"/>
                  <a:gd name="T7" fmla="*/ 1095 h 1095"/>
                  <a:gd name="T8" fmla="*/ 0 w 1147"/>
                  <a:gd name="T9" fmla="*/ 1002 h 1095"/>
                  <a:gd name="T10" fmla="*/ 0 60000 65536"/>
                  <a:gd name="T11" fmla="*/ 0 60000 65536"/>
                  <a:gd name="T12" fmla="*/ 0 60000 65536"/>
                  <a:gd name="T13" fmla="*/ 0 60000 65536"/>
                  <a:gd name="T14" fmla="*/ 0 60000 65536"/>
                  <a:gd name="T15" fmla="*/ 0 w 1147"/>
                  <a:gd name="T16" fmla="*/ 0 h 1095"/>
                  <a:gd name="T17" fmla="*/ 1147 w 1147"/>
                  <a:gd name="T18" fmla="*/ 1095 h 1095"/>
                </a:gdLst>
                <a:ahLst/>
                <a:cxnLst>
                  <a:cxn ang="T10">
                    <a:pos x="T0" y="T1"/>
                  </a:cxn>
                  <a:cxn ang="T11">
                    <a:pos x="T2" y="T3"/>
                  </a:cxn>
                  <a:cxn ang="T12">
                    <a:pos x="T4" y="T5"/>
                  </a:cxn>
                  <a:cxn ang="T13">
                    <a:pos x="T6" y="T7"/>
                  </a:cxn>
                  <a:cxn ang="T14">
                    <a:pos x="T8" y="T9"/>
                  </a:cxn>
                </a:cxnLst>
                <a:rect l="T15" t="T16" r="T17" b="T18"/>
                <a:pathLst>
                  <a:path w="1147" h="1095">
                    <a:moveTo>
                      <a:pt x="924" y="0"/>
                    </a:moveTo>
                    <a:lnTo>
                      <a:pt x="1147" y="0"/>
                    </a:lnTo>
                    <a:lnTo>
                      <a:pt x="1147" y="1095"/>
                    </a:lnTo>
                    <a:lnTo>
                      <a:pt x="0" y="1095"/>
                    </a:lnTo>
                    <a:lnTo>
                      <a:pt x="0" y="1002"/>
                    </a:lnTo>
                  </a:path>
                </a:pathLst>
              </a:cu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36" name="Freeform 297"/>
              <p:cNvSpPr>
                <a:spLocks/>
              </p:cNvSpPr>
              <p:nvPr/>
            </p:nvSpPr>
            <p:spPr bwMode="auto">
              <a:xfrm>
                <a:off x="4254" y="3443"/>
                <a:ext cx="45" cy="90"/>
              </a:xfrm>
              <a:custGeom>
                <a:avLst/>
                <a:gdLst>
                  <a:gd name="T0" fmla="*/ 23 w 45"/>
                  <a:gd name="T1" fmla="*/ 0 h 90"/>
                  <a:gd name="T2" fmla="*/ 0 w 45"/>
                  <a:gd name="T3" fmla="*/ 90 h 90"/>
                  <a:gd name="T4" fmla="*/ 45 w 45"/>
                  <a:gd name="T5" fmla="*/ 90 h 90"/>
                  <a:gd name="T6" fmla="*/ 23 w 45"/>
                  <a:gd name="T7" fmla="*/ 0 h 90"/>
                  <a:gd name="T8" fmla="*/ 0 60000 65536"/>
                  <a:gd name="T9" fmla="*/ 0 60000 65536"/>
                  <a:gd name="T10" fmla="*/ 0 60000 65536"/>
                  <a:gd name="T11" fmla="*/ 0 60000 65536"/>
                  <a:gd name="T12" fmla="*/ 0 w 45"/>
                  <a:gd name="T13" fmla="*/ 0 h 90"/>
                  <a:gd name="T14" fmla="*/ 45 w 45"/>
                  <a:gd name="T15" fmla="*/ 90 h 90"/>
                </a:gdLst>
                <a:ahLst/>
                <a:cxnLst>
                  <a:cxn ang="T8">
                    <a:pos x="T0" y="T1"/>
                  </a:cxn>
                  <a:cxn ang="T9">
                    <a:pos x="T2" y="T3"/>
                  </a:cxn>
                  <a:cxn ang="T10">
                    <a:pos x="T4" y="T5"/>
                  </a:cxn>
                  <a:cxn ang="T11">
                    <a:pos x="T6" y="T7"/>
                  </a:cxn>
                </a:cxnLst>
                <a:rect l="T12" t="T13" r="T14" b="T15"/>
                <a:pathLst>
                  <a:path w="45" h="90">
                    <a:moveTo>
                      <a:pt x="23" y="0"/>
                    </a:moveTo>
                    <a:lnTo>
                      <a:pt x="0" y="90"/>
                    </a:lnTo>
                    <a:lnTo>
                      <a:pt x="45" y="9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37" name="Freeform 298"/>
              <p:cNvSpPr>
                <a:spLocks/>
              </p:cNvSpPr>
              <p:nvPr/>
            </p:nvSpPr>
            <p:spPr bwMode="auto">
              <a:xfrm>
                <a:off x="4973" y="2401"/>
                <a:ext cx="228" cy="225"/>
              </a:xfrm>
              <a:custGeom>
                <a:avLst/>
                <a:gdLst>
                  <a:gd name="T0" fmla="*/ 642 w 81"/>
                  <a:gd name="T1" fmla="*/ 318 h 80"/>
                  <a:gd name="T2" fmla="*/ 0 w 81"/>
                  <a:gd name="T3" fmla="*/ 633 h 80"/>
                  <a:gd name="T4" fmla="*/ 96 w 81"/>
                  <a:gd name="T5" fmla="*/ 318 h 80"/>
                  <a:gd name="T6" fmla="*/ 96 w 81"/>
                  <a:gd name="T7" fmla="*/ 309 h 80"/>
                  <a:gd name="T8" fmla="*/ 0 w 81"/>
                  <a:gd name="T9" fmla="*/ 0 h 80"/>
                  <a:gd name="T10" fmla="*/ 642 w 81"/>
                  <a:gd name="T11" fmla="*/ 318 h 80"/>
                  <a:gd name="T12" fmla="*/ 0 60000 65536"/>
                  <a:gd name="T13" fmla="*/ 0 60000 65536"/>
                  <a:gd name="T14" fmla="*/ 0 60000 65536"/>
                  <a:gd name="T15" fmla="*/ 0 60000 65536"/>
                  <a:gd name="T16" fmla="*/ 0 60000 65536"/>
                  <a:gd name="T17" fmla="*/ 0 60000 65536"/>
                  <a:gd name="T18" fmla="*/ 0 w 81"/>
                  <a:gd name="T19" fmla="*/ 0 h 80"/>
                  <a:gd name="T20" fmla="*/ 81 w 81"/>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1" h="80">
                    <a:moveTo>
                      <a:pt x="81" y="40"/>
                    </a:moveTo>
                    <a:cubicBezTo>
                      <a:pt x="81" y="40"/>
                      <a:pt x="62" y="80"/>
                      <a:pt x="0" y="80"/>
                    </a:cubicBezTo>
                    <a:cubicBezTo>
                      <a:pt x="0" y="80"/>
                      <a:pt x="12" y="76"/>
                      <a:pt x="12" y="40"/>
                    </a:cubicBezTo>
                    <a:cubicBezTo>
                      <a:pt x="12" y="39"/>
                      <a:pt x="12" y="39"/>
                      <a:pt x="12" y="39"/>
                    </a:cubicBezTo>
                    <a:cubicBezTo>
                      <a:pt x="12" y="4"/>
                      <a:pt x="0" y="0"/>
                      <a:pt x="0" y="0"/>
                    </a:cubicBezTo>
                    <a:cubicBezTo>
                      <a:pt x="62" y="0"/>
                      <a:pt x="81" y="40"/>
                      <a:pt x="81" y="40"/>
                    </a:cubicBezTo>
                    <a:close/>
                  </a:path>
                </a:pathLst>
              </a:custGeom>
              <a:solidFill>
                <a:srgbClr val="FFFFFF"/>
              </a:solidFill>
              <a:ln w="14288">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38" name="Freeform 299"/>
              <p:cNvSpPr>
                <a:spLocks/>
              </p:cNvSpPr>
              <p:nvPr/>
            </p:nvSpPr>
            <p:spPr bwMode="auto">
              <a:xfrm>
                <a:off x="4643" y="2023"/>
                <a:ext cx="259" cy="229"/>
              </a:xfrm>
              <a:custGeom>
                <a:avLst/>
                <a:gdLst>
                  <a:gd name="T0" fmla="*/ 0 w 92"/>
                  <a:gd name="T1" fmla="*/ 647 h 81"/>
                  <a:gd name="T2" fmla="*/ 411 w 92"/>
                  <a:gd name="T3" fmla="*/ 647 h 81"/>
                  <a:gd name="T4" fmla="*/ 729 w 92"/>
                  <a:gd name="T5" fmla="*/ 328 h 81"/>
                  <a:gd name="T6" fmla="*/ 411 w 92"/>
                  <a:gd name="T7" fmla="*/ 0 h 81"/>
                  <a:gd name="T8" fmla="*/ 0 w 92"/>
                  <a:gd name="T9" fmla="*/ 0 h 81"/>
                  <a:gd name="T10" fmla="*/ 0 w 92"/>
                  <a:gd name="T11" fmla="*/ 647 h 81"/>
                  <a:gd name="T12" fmla="*/ 0 60000 65536"/>
                  <a:gd name="T13" fmla="*/ 0 60000 65536"/>
                  <a:gd name="T14" fmla="*/ 0 60000 65536"/>
                  <a:gd name="T15" fmla="*/ 0 60000 65536"/>
                  <a:gd name="T16" fmla="*/ 0 60000 65536"/>
                  <a:gd name="T17" fmla="*/ 0 60000 65536"/>
                  <a:gd name="T18" fmla="*/ 0 w 92"/>
                  <a:gd name="T19" fmla="*/ 0 h 81"/>
                  <a:gd name="T20" fmla="*/ 92 w 92"/>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92" h="81">
                    <a:moveTo>
                      <a:pt x="0" y="81"/>
                    </a:moveTo>
                    <a:cubicBezTo>
                      <a:pt x="52" y="81"/>
                      <a:pt x="52" y="81"/>
                      <a:pt x="52" y="81"/>
                    </a:cubicBezTo>
                    <a:cubicBezTo>
                      <a:pt x="74" y="81"/>
                      <a:pt x="92" y="63"/>
                      <a:pt x="92" y="41"/>
                    </a:cubicBezTo>
                    <a:cubicBezTo>
                      <a:pt x="92" y="18"/>
                      <a:pt x="74" y="0"/>
                      <a:pt x="52" y="0"/>
                    </a:cubicBezTo>
                    <a:cubicBezTo>
                      <a:pt x="0" y="0"/>
                      <a:pt x="0" y="0"/>
                      <a:pt x="0" y="0"/>
                    </a:cubicBezTo>
                    <a:lnTo>
                      <a:pt x="0" y="81"/>
                    </a:lnTo>
                    <a:close/>
                  </a:path>
                </a:pathLst>
              </a:custGeom>
              <a:solidFill>
                <a:srgbClr val="FFFFFF"/>
              </a:solidFill>
              <a:ln w="14288">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39" name="Freeform 300"/>
              <p:cNvSpPr>
                <a:spLocks/>
              </p:cNvSpPr>
              <p:nvPr/>
            </p:nvSpPr>
            <p:spPr bwMode="auto">
              <a:xfrm>
                <a:off x="4643" y="2277"/>
                <a:ext cx="259" cy="225"/>
              </a:xfrm>
              <a:custGeom>
                <a:avLst/>
                <a:gdLst>
                  <a:gd name="T0" fmla="*/ 0 w 92"/>
                  <a:gd name="T1" fmla="*/ 633 h 80"/>
                  <a:gd name="T2" fmla="*/ 411 w 92"/>
                  <a:gd name="T3" fmla="*/ 633 h 80"/>
                  <a:gd name="T4" fmla="*/ 729 w 92"/>
                  <a:gd name="T5" fmla="*/ 318 h 80"/>
                  <a:gd name="T6" fmla="*/ 411 w 92"/>
                  <a:gd name="T7" fmla="*/ 0 h 80"/>
                  <a:gd name="T8" fmla="*/ 0 w 92"/>
                  <a:gd name="T9" fmla="*/ 0 h 80"/>
                  <a:gd name="T10" fmla="*/ 0 w 92"/>
                  <a:gd name="T11" fmla="*/ 633 h 80"/>
                  <a:gd name="T12" fmla="*/ 0 60000 65536"/>
                  <a:gd name="T13" fmla="*/ 0 60000 65536"/>
                  <a:gd name="T14" fmla="*/ 0 60000 65536"/>
                  <a:gd name="T15" fmla="*/ 0 60000 65536"/>
                  <a:gd name="T16" fmla="*/ 0 60000 65536"/>
                  <a:gd name="T17" fmla="*/ 0 60000 65536"/>
                  <a:gd name="T18" fmla="*/ 0 w 92"/>
                  <a:gd name="T19" fmla="*/ 0 h 80"/>
                  <a:gd name="T20" fmla="*/ 92 w 92"/>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92" h="80">
                    <a:moveTo>
                      <a:pt x="0" y="80"/>
                    </a:moveTo>
                    <a:cubicBezTo>
                      <a:pt x="52" y="80"/>
                      <a:pt x="52" y="80"/>
                      <a:pt x="52" y="80"/>
                    </a:cubicBezTo>
                    <a:cubicBezTo>
                      <a:pt x="74" y="80"/>
                      <a:pt x="92" y="62"/>
                      <a:pt x="92" y="40"/>
                    </a:cubicBezTo>
                    <a:cubicBezTo>
                      <a:pt x="92" y="18"/>
                      <a:pt x="74" y="0"/>
                      <a:pt x="52" y="0"/>
                    </a:cubicBezTo>
                    <a:cubicBezTo>
                      <a:pt x="0" y="0"/>
                      <a:pt x="0" y="0"/>
                      <a:pt x="0" y="0"/>
                    </a:cubicBezTo>
                    <a:lnTo>
                      <a:pt x="0" y="80"/>
                    </a:lnTo>
                    <a:close/>
                  </a:path>
                </a:pathLst>
              </a:custGeom>
              <a:solidFill>
                <a:srgbClr val="FFFFFF"/>
              </a:solidFill>
              <a:ln w="14288">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0" name="Freeform 301"/>
              <p:cNvSpPr>
                <a:spLocks/>
              </p:cNvSpPr>
              <p:nvPr/>
            </p:nvSpPr>
            <p:spPr bwMode="auto">
              <a:xfrm>
                <a:off x="4643" y="2525"/>
                <a:ext cx="259" cy="225"/>
              </a:xfrm>
              <a:custGeom>
                <a:avLst/>
                <a:gdLst>
                  <a:gd name="T0" fmla="*/ 0 w 92"/>
                  <a:gd name="T1" fmla="*/ 633 h 80"/>
                  <a:gd name="T2" fmla="*/ 411 w 92"/>
                  <a:gd name="T3" fmla="*/ 633 h 80"/>
                  <a:gd name="T4" fmla="*/ 729 w 92"/>
                  <a:gd name="T5" fmla="*/ 318 h 80"/>
                  <a:gd name="T6" fmla="*/ 411 w 92"/>
                  <a:gd name="T7" fmla="*/ 0 h 80"/>
                  <a:gd name="T8" fmla="*/ 0 w 92"/>
                  <a:gd name="T9" fmla="*/ 0 h 80"/>
                  <a:gd name="T10" fmla="*/ 0 w 92"/>
                  <a:gd name="T11" fmla="*/ 633 h 80"/>
                  <a:gd name="T12" fmla="*/ 0 60000 65536"/>
                  <a:gd name="T13" fmla="*/ 0 60000 65536"/>
                  <a:gd name="T14" fmla="*/ 0 60000 65536"/>
                  <a:gd name="T15" fmla="*/ 0 60000 65536"/>
                  <a:gd name="T16" fmla="*/ 0 60000 65536"/>
                  <a:gd name="T17" fmla="*/ 0 60000 65536"/>
                  <a:gd name="T18" fmla="*/ 0 w 92"/>
                  <a:gd name="T19" fmla="*/ 0 h 80"/>
                  <a:gd name="T20" fmla="*/ 92 w 92"/>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92" h="80">
                    <a:moveTo>
                      <a:pt x="0" y="80"/>
                    </a:moveTo>
                    <a:cubicBezTo>
                      <a:pt x="52" y="80"/>
                      <a:pt x="52" y="80"/>
                      <a:pt x="52" y="80"/>
                    </a:cubicBezTo>
                    <a:cubicBezTo>
                      <a:pt x="74" y="80"/>
                      <a:pt x="92" y="62"/>
                      <a:pt x="92" y="40"/>
                    </a:cubicBezTo>
                    <a:cubicBezTo>
                      <a:pt x="92" y="18"/>
                      <a:pt x="74" y="0"/>
                      <a:pt x="52" y="0"/>
                    </a:cubicBezTo>
                    <a:cubicBezTo>
                      <a:pt x="0" y="0"/>
                      <a:pt x="0" y="0"/>
                      <a:pt x="0" y="0"/>
                    </a:cubicBezTo>
                    <a:lnTo>
                      <a:pt x="0" y="80"/>
                    </a:lnTo>
                    <a:close/>
                  </a:path>
                </a:pathLst>
              </a:custGeom>
              <a:solidFill>
                <a:srgbClr val="FFFFFF"/>
              </a:solidFill>
              <a:ln w="14288">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1" name="Freeform 302"/>
              <p:cNvSpPr>
                <a:spLocks/>
              </p:cNvSpPr>
              <p:nvPr/>
            </p:nvSpPr>
            <p:spPr bwMode="auto">
              <a:xfrm>
                <a:off x="4643" y="2784"/>
                <a:ext cx="259" cy="225"/>
              </a:xfrm>
              <a:custGeom>
                <a:avLst/>
                <a:gdLst>
                  <a:gd name="T0" fmla="*/ 0 w 92"/>
                  <a:gd name="T1" fmla="*/ 633 h 80"/>
                  <a:gd name="T2" fmla="*/ 411 w 92"/>
                  <a:gd name="T3" fmla="*/ 633 h 80"/>
                  <a:gd name="T4" fmla="*/ 729 w 92"/>
                  <a:gd name="T5" fmla="*/ 318 h 80"/>
                  <a:gd name="T6" fmla="*/ 411 w 92"/>
                  <a:gd name="T7" fmla="*/ 0 h 80"/>
                  <a:gd name="T8" fmla="*/ 0 w 92"/>
                  <a:gd name="T9" fmla="*/ 0 h 80"/>
                  <a:gd name="T10" fmla="*/ 0 w 92"/>
                  <a:gd name="T11" fmla="*/ 633 h 80"/>
                  <a:gd name="T12" fmla="*/ 0 60000 65536"/>
                  <a:gd name="T13" fmla="*/ 0 60000 65536"/>
                  <a:gd name="T14" fmla="*/ 0 60000 65536"/>
                  <a:gd name="T15" fmla="*/ 0 60000 65536"/>
                  <a:gd name="T16" fmla="*/ 0 60000 65536"/>
                  <a:gd name="T17" fmla="*/ 0 60000 65536"/>
                  <a:gd name="T18" fmla="*/ 0 w 92"/>
                  <a:gd name="T19" fmla="*/ 0 h 80"/>
                  <a:gd name="T20" fmla="*/ 92 w 92"/>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92" h="80">
                    <a:moveTo>
                      <a:pt x="0" y="80"/>
                    </a:moveTo>
                    <a:cubicBezTo>
                      <a:pt x="52" y="80"/>
                      <a:pt x="52" y="80"/>
                      <a:pt x="52" y="80"/>
                    </a:cubicBezTo>
                    <a:cubicBezTo>
                      <a:pt x="74" y="80"/>
                      <a:pt x="92" y="62"/>
                      <a:pt x="92" y="40"/>
                    </a:cubicBezTo>
                    <a:cubicBezTo>
                      <a:pt x="92" y="18"/>
                      <a:pt x="74" y="0"/>
                      <a:pt x="52" y="0"/>
                    </a:cubicBezTo>
                    <a:cubicBezTo>
                      <a:pt x="0" y="0"/>
                      <a:pt x="0" y="0"/>
                      <a:pt x="0" y="0"/>
                    </a:cubicBezTo>
                    <a:lnTo>
                      <a:pt x="0" y="80"/>
                    </a:lnTo>
                    <a:close/>
                  </a:path>
                </a:pathLst>
              </a:custGeom>
              <a:solidFill>
                <a:srgbClr val="FFFFFF"/>
              </a:solidFill>
              <a:ln w="14288">
                <a:solidFill>
                  <a:srgbClr val="0078C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2" name="Rectangle 303"/>
              <p:cNvSpPr>
                <a:spLocks noChangeArrowheads="1"/>
              </p:cNvSpPr>
              <p:nvPr/>
            </p:nvSpPr>
            <p:spPr bwMode="auto">
              <a:xfrm>
                <a:off x="4175" y="3212"/>
                <a:ext cx="685" cy="228"/>
              </a:xfrm>
              <a:prstGeom prst="rect">
                <a:avLst/>
              </a:prstGeom>
              <a:noFill/>
              <a:ln w="14288">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3" name="Rectangle 304"/>
              <p:cNvSpPr>
                <a:spLocks noChangeArrowheads="1"/>
              </p:cNvSpPr>
              <p:nvPr/>
            </p:nvSpPr>
            <p:spPr bwMode="auto">
              <a:xfrm>
                <a:off x="5292" y="201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bo</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4" name="Rectangle 305"/>
              <p:cNvSpPr>
                <a:spLocks noChangeArrowheads="1"/>
              </p:cNvSpPr>
              <p:nvPr/>
            </p:nvSpPr>
            <p:spPr bwMode="auto">
              <a:xfrm>
                <a:off x="4045" y="2201"/>
                <a:ext cx="6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5" name="Rectangle 306"/>
              <p:cNvSpPr>
                <a:spLocks noChangeArrowheads="1"/>
              </p:cNvSpPr>
              <p:nvPr/>
            </p:nvSpPr>
            <p:spPr bwMode="auto">
              <a:xfrm>
                <a:off x="4157" y="3098"/>
                <a:ext cx="9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s1</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6" name="Rectangle 307"/>
              <p:cNvSpPr>
                <a:spLocks noChangeArrowheads="1"/>
              </p:cNvSpPr>
              <p:nvPr/>
            </p:nvSpPr>
            <p:spPr bwMode="auto">
              <a:xfrm>
                <a:off x="4412" y="3098"/>
                <a:ext cx="9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s0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7" name="Rectangle 308"/>
              <p:cNvSpPr>
                <a:spLocks noChangeArrowheads="1"/>
              </p:cNvSpPr>
              <p:nvPr/>
            </p:nvSpPr>
            <p:spPr bwMode="auto">
              <a:xfrm>
                <a:off x="5294" y="241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n1</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8" name="Rectangle 309"/>
              <p:cNvSpPr>
                <a:spLocks noChangeArrowheads="1"/>
              </p:cNvSpPr>
              <p:nvPr/>
            </p:nvSpPr>
            <p:spPr bwMode="auto">
              <a:xfrm>
                <a:off x="5294" y="279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n0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49" name="Rectangle 310"/>
              <p:cNvSpPr>
                <a:spLocks noChangeArrowheads="1"/>
              </p:cNvSpPr>
              <p:nvPr/>
            </p:nvSpPr>
            <p:spPr bwMode="auto">
              <a:xfrm>
                <a:off x="4200" y="1885"/>
                <a:ext cx="7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Combinational logic</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250" name="Rectangle 335"/>
              <p:cNvSpPr>
                <a:spLocks noChangeArrowheads="1"/>
              </p:cNvSpPr>
              <p:nvPr/>
            </p:nvSpPr>
            <p:spPr bwMode="auto">
              <a:xfrm>
                <a:off x="4176" y="1506"/>
                <a:ext cx="102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dirty="0">
                    <a:ln>
                      <a:noFill/>
                    </a:ln>
                    <a:solidFill>
                      <a:srgbClr val="000000"/>
                    </a:solidFill>
                    <a:effectLst/>
                    <a:uLnTx/>
                    <a:uFillTx/>
                    <a:latin typeface="Myriad Roman" charset="0"/>
                  </a:rPr>
                  <a:t>n1 = s1’s0bi + s1s0’bi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dirty="0">
                    <a:ln>
                      <a:noFill/>
                    </a:ln>
                    <a:solidFill>
                      <a:srgbClr val="000000"/>
                    </a:solidFill>
                    <a:effectLst/>
                    <a:uLnTx/>
                    <a:uFillTx/>
                    <a:latin typeface="Myriad Roman" charset="0"/>
                  </a:rPr>
                  <a:t>n0 = s1’s0’bi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dirty="0" err="1">
                    <a:ln>
                      <a:noFill/>
                    </a:ln>
                    <a:solidFill>
                      <a:srgbClr val="000000"/>
                    </a:solidFill>
                    <a:effectLst/>
                    <a:uLnTx/>
                    <a:uFillTx/>
                    <a:latin typeface="Myriad Roman" charset="0"/>
                  </a:rPr>
                  <a:t>bo</a:t>
                </a:r>
                <a:r>
                  <a:rPr kumimoji="0" lang="en-US" altLang="tr-TR" sz="1100" b="0" i="0" u="none" strike="noStrike" kern="0" cap="none" spc="0" normalizeH="0" baseline="0" noProof="0" dirty="0">
                    <a:ln>
                      <a:noFill/>
                    </a:ln>
                    <a:solidFill>
                      <a:srgbClr val="000000"/>
                    </a:solidFill>
                    <a:effectLst/>
                    <a:uLnTx/>
                    <a:uFillTx/>
                    <a:latin typeface="Myriad Roman" charset="0"/>
                  </a:rPr>
                  <a:t> = s1’s0bi’ + s1’s0bi = s1s0</a:t>
                </a:r>
                <a:endParaRPr kumimoji="0" lang="en-US" altLang="tr-TR" sz="2400" b="0" i="0" u="none" strike="noStrike" kern="0" cap="none" spc="0" normalizeH="0" baseline="0" noProof="0" dirty="0">
                  <a:ln>
                    <a:noFill/>
                  </a:ln>
                  <a:solidFill>
                    <a:schemeClr val="tx1"/>
                  </a:solidFill>
                  <a:effectLst/>
                  <a:uLnTx/>
                  <a:uFillTx/>
                  <a:latin typeface="Times New Roman" panose="02020603050405020304" pitchFamily="18" charset="0"/>
                </a:endParaRPr>
              </a:p>
            </p:txBody>
          </p:sp>
        </p:grpSp>
      </p:grpSp>
      <p:grpSp>
        <p:nvGrpSpPr>
          <p:cNvPr id="9" name="Group 419"/>
          <p:cNvGrpSpPr>
            <a:grpSpLocks/>
          </p:cNvGrpSpPr>
          <p:nvPr/>
        </p:nvGrpSpPr>
        <p:grpSpPr bwMode="auto">
          <a:xfrm>
            <a:off x="3810000" y="1335088"/>
            <a:ext cx="5165725" cy="1712912"/>
            <a:chOff x="2400" y="816"/>
            <a:chExt cx="3254" cy="1079"/>
          </a:xfrm>
        </p:grpSpPr>
        <p:sp>
          <p:nvSpPr>
            <p:cNvPr id="49163" name="Text Box 11"/>
            <p:cNvSpPr txBox="1">
              <a:spLocks noChangeArrowheads="1"/>
            </p:cNvSpPr>
            <p:nvPr/>
          </p:nvSpPr>
          <p:spPr bwMode="auto">
            <a:xfrm>
              <a:off x="3936" y="816"/>
              <a:ext cx="17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Step 2A: Set up architecture</a:t>
              </a:r>
            </a:p>
          </p:txBody>
        </p:sp>
        <p:grpSp>
          <p:nvGrpSpPr>
            <p:cNvPr id="49164" name="Group 390"/>
            <p:cNvGrpSpPr>
              <a:grpSpLocks/>
            </p:cNvGrpSpPr>
            <p:nvPr/>
          </p:nvGrpSpPr>
          <p:grpSpPr bwMode="auto">
            <a:xfrm>
              <a:off x="2400" y="816"/>
              <a:ext cx="1536" cy="1079"/>
              <a:chOff x="2400" y="837"/>
              <a:chExt cx="1536" cy="1079"/>
            </a:xfrm>
          </p:grpSpPr>
          <p:sp>
            <p:nvSpPr>
              <p:cNvPr id="49165" name="Line 391"/>
              <p:cNvSpPr>
                <a:spLocks noChangeShapeType="1"/>
              </p:cNvSpPr>
              <p:nvPr/>
            </p:nvSpPr>
            <p:spPr bwMode="auto">
              <a:xfrm>
                <a:off x="2666" y="992"/>
                <a:ext cx="100" cy="1"/>
              </a:xfrm>
              <a:prstGeom prst="line">
                <a:avLst/>
              </a:prstGeom>
              <a:noFill/>
              <a:ln w="17463">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166" name="Freeform 392"/>
              <p:cNvSpPr>
                <a:spLocks/>
              </p:cNvSpPr>
              <p:nvPr/>
            </p:nvSpPr>
            <p:spPr bwMode="auto">
              <a:xfrm>
                <a:off x="2751" y="969"/>
                <a:ext cx="91" cy="45"/>
              </a:xfrm>
              <a:custGeom>
                <a:avLst/>
                <a:gdLst>
                  <a:gd name="T0" fmla="*/ 91 w 91"/>
                  <a:gd name="T1" fmla="*/ 23 h 45"/>
                  <a:gd name="T2" fmla="*/ 0 w 91"/>
                  <a:gd name="T3" fmla="*/ 0 h 45"/>
                  <a:gd name="T4" fmla="*/ 0 w 91"/>
                  <a:gd name="T5" fmla="*/ 45 h 45"/>
                  <a:gd name="T6" fmla="*/ 91 w 91"/>
                  <a:gd name="T7" fmla="*/ 23 h 45"/>
                  <a:gd name="T8" fmla="*/ 0 60000 65536"/>
                  <a:gd name="T9" fmla="*/ 0 60000 65536"/>
                  <a:gd name="T10" fmla="*/ 0 60000 65536"/>
                  <a:gd name="T11" fmla="*/ 0 60000 65536"/>
                  <a:gd name="T12" fmla="*/ 0 w 91"/>
                  <a:gd name="T13" fmla="*/ 0 h 45"/>
                  <a:gd name="T14" fmla="*/ 91 w 91"/>
                  <a:gd name="T15" fmla="*/ 45 h 45"/>
                </a:gdLst>
                <a:ahLst/>
                <a:cxnLst>
                  <a:cxn ang="T8">
                    <a:pos x="T0" y="T1"/>
                  </a:cxn>
                  <a:cxn ang="T9">
                    <a:pos x="T2" y="T3"/>
                  </a:cxn>
                  <a:cxn ang="T10">
                    <a:pos x="T4" y="T5"/>
                  </a:cxn>
                  <a:cxn ang="T11">
                    <a:pos x="T6" y="T7"/>
                  </a:cxn>
                </a:cxnLst>
                <a:rect l="T12" t="T13" r="T14" b="T15"/>
                <a:pathLst>
                  <a:path w="91" h="45">
                    <a:moveTo>
                      <a:pt x="91" y="23"/>
                    </a:moveTo>
                    <a:lnTo>
                      <a:pt x="0" y="0"/>
                    </a:lnTo>
                    <a:lnTo>
                      <a:pt x="0" y="45"/>
                    </a:lnTo>
                    <a:lnTo>
                      <a:pt x="9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67" name="Line 393"/>
              <p:cNvSpPr>
                <a:spLocks noChangeShapeType="1"/>
              </p:cNvSpPr>
              <p:nvPr/>
            </p:nvSpPr>
            <p:spPr bwMode="auto">
              <a:xfrm>
                <a:off x="3531" y="992"/>
                <a:ext cx="102" cy="1"/>
              </a:xfrm>
              <a:prstGeom prst="line">
                <a:avLst/>
              </a:prstGeom>
              <a:noFill/>
              <a:ln w="17463">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168" name="Freeform 394"/>
              <p:cNvSpPr>
                <a:spLocks/>
              </p:cNvSpPr>
              <p:nvPr/>
            </p:nvSpPr>
            <p:spPr bwMode="auto">
              <a:xfrm>
                <a:off x="3616" y="969"/>
                <a:ext cx="90" cy="45"/>
              </a:xfrm>
              <a:custGeom>
                <a:avLst/>
                <a:gdLst>
                  <a:gd name="T0" fmla="*/ 90 w 90"/>
                  <a:gd name="T1" fmla="*/ 23 h 45"/>
                  <a:gd name="T2" fmla="*/ 0 w 90"/>
                  <a:gd name="T3" fmla="*/ 0 h 45"/>
                  <a:gd name="T4" fmla="*/ 0 w 90"/>
                  <a:gd name="T5" fmla="*/ 45 h 45"/>
                  <a:gd name="T6" fmla="*/ 90 w 90"/>
                  <a:gd name="T7" fmla="*/ 23 h 45"/>
                  <a:gd name="T8" fmla="*/ 0 60000 65536"/>
                  <a:gd name="T9" fmla="*/ 0 60000 65536"/>
                  <a:gd name="T10" fmla="*/ 0 60000 65536"/>
                  <a:gd name="T11" fmla="*/ 0 60000 65536"/>
                  <a:gd name="T12" fmla="*/ 0 w 90"/>
                  <a:gd name="T13" fmla="*/ 0 h 45"/>
                  <a:gd name="T14" fmla="*/ 90 w 90"/>
                  <a:gd name="T15" fmla="*/ 45 h 45"/>
                </a:gdLst>
                <a:ahLst/>
                <a:cxnLst>
                  <a:cxn ang="T8">
                    <a:pos x="T0" y="T1"/>
                  </a:cxn>
                  <a:cxn ang="T9">
                    <a:pos x="T2" y="T3"/>
                  </a:cxn>
                  <a:cxn ang="T10">
                    <a:pos x="T4" y="T5"/>
                  </a:cxn>
                  <a:cxn ang="T11">
                    <a:pos x="T6" y="T7"/>
                  </a:cxn>
                </a:cxnLst>
                <a:rect l="T12" t="T13" r="T14" b="T15"/>
                <a:pathLst>
                  <a:path w="90" h="45">
                    <a:moveTo>
                      <a:pt x="90" y="23"/>
                    </a:moveTo>
                    <a:lnTo>
                      <a:pt x="0" y="0"/>
                    </a:lnTo>
                    <a:lnTo>
                      <a:pt x="0" y="45"/>
                    </a:lnTo>
                    <a:lnTo>
                      <a:pt x="9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69" name="Line 395"/>
              <p:cNvSpPr>
                <a:spLocks noChangeShapeType="1"/>
              </p:cNvSpPr>
              <p:nvPr/>
            </p:nvSpPr>
            <p:spPr bwMode="auto">
              <a:xfrm>
                <a:off x="2663" y="1669"/>
                <a:ext cx="103" cy="1"/>
              </a:xfrm>
              <a:prstGeom prst="line">
                <a:avLst/>
              </a:prstGeom>
              <a:noFill/>
              <a:ln w="17463">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170" name="Freeform 396"/>
              <p:cNvSpPr>
                <a:spLocks/>
              </p:cNvSpPr>
              <p:nvPr/>
            </p:nvSpPr>
            <p:spPr bwMode="auto">
              <a:xfrm>
                <a:off x="2749" y="1647"/>
                <a:ext cx="90" cy="45"/>
              </a:xfrm>
              <a:custGeom>
                <a:avLst/>
                <a:gdLst>
                  <a:gd name="T0" fmla="*/ 90 w 90"/>
                  <a:gd name="T1" fmla="*/ 22 h 45"/>
                  <a:gd name="T2" fmla="*/ 0 w 90"/>
                  <a:gd name="T3" fmla="*/ 0 h 45"/>
                  <a:gd name="T4" fmla="*/ 0 w 90"/>
                  <a:gd name="T5" fmla="*/ 45 h 45"/>
                  <a:gd name="T6" fmla="*/ 90 w 90"/>
                  <a:gd name="T7" fmla="*/ 22 h 45"/>
                  <a:gd name="T8" fmla="*/ 0 60000 65536"/>
                  <a:gd name="T9" fmla="*/ 0 60000 65536"/>
                  <a:gd name="T10" fmla="*/ 0 60000 65536"/>
                  <a:gd name="T11" fmla="*/ 0 60000 65536"/>
                  <a:gd name="T12" fmla="*/ 0 w 90"/>
                  <a:gd name="T13" fmla="*/ 0 h 45"/>
                  <a:gd name="T14" fmla="*/ 90 w 90"/>
                  <a:gd name="T15" fmla="*/ 45 h 45"/>
                </a:gdLst>
                <a:ahLst/>
                <a:cxnLst>
                  <a:cxn ang="T8">
                    <a:pos x="T0" y="T1"/>
                  </a:cxn>
                  <a:cxn ang="T9">
                    <a:pos x="T2" y="T3"/>
                  </a:cxn>
                  <a:cxn ang="T10">
                    <a:pos x="T4" y="T5"/>
                  </a:cxn>
                  <a:cxn ang="T11">
                    <a:pos x="T6" y="T7"/>
                  </a:cxn>
                </a:cxnLst>
                <a:rect l="T12" t="T13" r="T14" b="T15"/>
                <a:pathLst>
                  <a:path w="90" h="45">
                    <a:moveTo>
                      <a:pt x="90" y="22"/>
                    </a:moveTo>
                    <a:lnTo>
                      <a:pt x="0" y="0"/>
                    </a:lnTo>
                    <a:lnTo>
                      <a:pt x="0" y="45"/>
                    </a:lnTo>
                    <a:lnTo>
                      <a:pt x="9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71" name="Line 397"/>
              <p:cNvSpPr>
                <a:spLocks noChangeShapeType="1"/>
              </p:cNvSpPr>
              <p:nvPr/>
            </p:nvSpPr>
            <p:spPr bwMode="auto">
              <a:xfrm flipV="1">
                <a:off x="3145" y="1408"/>
                <a:ext cx="1" cy="100"/>
              </a:xfrm>
              <a:prstGeom prst="line">
                <a:avLst/>
              </a:prstGeom>
              <a:noFill/>
              <a:ln w="17463">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172" name="Freeform 398"/>
              <p:cNvSpPr>
                <a:spLocks/>
              </p:cNvSpPr>
              <p:nvPr/>
            </p:nvSpPr>
            <p:spPr bwMode="auto">
              <a:xfrm>
                <a:off x="3123" y="1332"/>
                <a:ext cx="45" cy="91"/>
              </a:xfrm>
              <a:custGeom>
                <a:avLst/>
                <a:gdLst>
                  <a:gd name="T0" fmla="*/ 22 w 45"/>
                  <a:gd name="T1" fmla="*/ 0 h 91"/>
                  <a:gd name="T2" fmla="*/ 0 w 45"/>
                  <a:gd name="T3" fmla="*/ 91 h 91"/>
                  <a:gd name="T4" fmla="*/ 45 w 45"/>
                  <a:gd name="T5" fmla="*/ 91 h 91"/>
                  <a:gd name="T6" fmla="*/ 22 w 45"/>
                  <a:gd name="T7" fmla="*/ 0 h 91"/>
                  <a:gd name="T8" fmla="*/ 0 60000 65536"/>
                  <a:gd name="T9" fmla="*/ 0 60000 65536"/>
                  <a:gd name="T10" fmla="*/ 0 60000 65536"/>
                  <a:gd name="T11" fmla="*/ 0 60000 65536"/>
                  <a:gd name="T12" fmla="*/ 0 w 45"/>
                  <a:gd name="T13" fmla="*/ 0 h 91"/>
                  <a:gd name="T14" fmla="*/ 45 w 45"/>
                  <a:gd name="T15" fmla="*/ 91 h 91"/>
                </a:gdLst>
                <a:ahLst/>
                <a:cxnLst>
                  <a:cxn ang="T8">
                    <a:pos x="T0" y="T1"/>
                  </a:cxn>
                  <a:cxn ang="T9">
                    <a:pos x="T2" y="T3"/>
                  </a:cxn>
                  <a:cxn ang="T10">
                    <a:pos x="T4" y="T5"/>
                  </a:cxn>
                  <a:cxn ang="T11">
                    <a:pos x="T6" y="T7"/>
                  </a:cxn>
                </a:cxnLst>
                <a:rect l="T12" t="T13" r="T14" b="T15"/>
                <a:pathLst>
                  <a:path w="45" h="91">
                    <a:moveTo>
                      <a:pt x="22" y="0"/>
                    </a:moveTo>
                    <a:lnTo>
                      <a:pt x="0" y="91"/>
                    </a:lnTo>
                    <a:lnTo>
                      <a:pt x="45" y="91"/>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73" name="Line 399"/>
              <p:cNvSpPr>
                <a:spLocks noChangeShapeType="1"/>
              </p:cNvSpPr>
              <p:nvPr/>
            </p:nvSpPr>
            <p:spPr bwMode="auto">
              <a:xfrm flipV="1">
                <a:off x="3230" y="1408"/>
                <a:ext cx="1" cy="100"/>
              </a:xfrm>
              <a:prstGeom prst="line">
                <a:avLst/>
              </a:prstGeom>
              <a:noFill/>
              <a:ln w="17463">
                <a:solidFill>
                  <a:srgbClr val="000000"/>
                </a:solidFill>
                <a:miter lim="800000"/>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a:ln>
                    <a:noFill/>
                  </a:ln>
                  <a:solidFill>
                    <a:sysClr val="windowText" lastClr="000000"/>
                  </a:solidFill>
                  <a:effectLst/>
                  <a:uLnTx/>
                  <a:uFillTx/>
                </a:endParaRPr>
              </a:p>
            </p:txBody>
          </p:sp>
          <p:sp>
            <p:nvSpPr>
              <p:cNvPr id="49174" name="Freeform 400"/>
              <p:cNvSpPr>
                <a:spLocks/>
              </p:cNvSpPr>
              <p:nvPr/>
            </p:nvSpPr>
            <p:spPr bwMode="auto">
              <a:xfrm>
                <a:off x="3208" y="1332"/>
                <a:ext cx="45" cy="91"/>
              </a:xfrm>
              <a:custGeom>
                <a:avLst/>
                <a:gdLst>
                  <a:gd name="T0" fmla="*/ 22 w 45"/>
                  <a:gd name="T1" fmla="*/ 0 h 91"/>
                  <a:gd name="T2" fmla="*/ 0 w 45"/>
                  <a:gd name="T3" fmla="*/ 91 h 91"/>
                  <a:gd name="T4" fmla="*/ 45 w 45"/>
                  <a:gd name="T5" fmla="*/ 91 h 91"/>
                  <a:gd name="T6" fmla="*/ 22 w 45"/>
                  <a:gd name="T7" fmla="*/ 0 h 91"/>
                  <a:gd name="T8" fmla="*/ 0 60000 65536"/>
                  <a:gd name="T9" fmla="*/ 0 60000 65536"/>
                  <a:gd name="T10" fmla="*/ 0 60000 65536"/>
                  <a:gd name="T11" fmla="*/ 0 60000 65536"/>
                  <a:gd name="T12" fmla="*/ 0 w 45"/>
                  <a:gd name="T13" fmla="*/ 0 h 91"/>
                  <a:gd name="T14" fmla="*/ 45 w 45"/>
                  <a:gd name="T15" fmla="*/ 91 h 91"/>
                </a:gdLst>
                <a:ahLst/>
                <a:cxnLst>
                  <a:cxn ang="T8">
                    <a:pos x="T0" y="T1"/>
                  </a:cxn>
                  <a:cxn ang="T9">
                    <a:pos x="T2" y="T3"/>
                  </a:cxn>
                  <a:cxn ang="T10">
                    <a:pos x="T4" y="T5"/>
                  </a:cxn>
                  <a:cxn ang="T11">
                    <a:pos x="T6" y="T7"/>
                  </a:cxn>
                </a:cxnLst>
                <a:rect l="T12" t="T13" r="T14" b="T15"/>
                <a:pathLst>
                  <a:path w="45" h="91">
                    <a:moveTo>
                      <a:pt x="22" y="0"/>
                    </a:moveTo>
                    <a:lnTo>
                      <a:pt x="0" y="91"/>
                    </a:lnTo>
                    <a:lnTo>
                      <a:pt x="45" y="91"/>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75" name="Freeform 401"/>
              <p:cNvSpPr>
                <a:spLocks/>
              </p:cNvSpPr>
              <p:nvPr/>
            </p:nvSpPr>
            <p:spPr bwMode="auto">
              <a:xfrm>
                <a:off x="3145" y="1252"/>
                <a:ext cx="539" cy="664"/>
              </a:xfrm>
              <a:custGeom>
                <a:avLst/>
                <a:gdLst>
                  <a:gd name="T0" fmla="*/ 0 w 539"/>
                  <a:gd name="T1" fmla="*/ 565 h 664"/>
                  <a:gd name="T2" fmla="*/ 0 w 539"/>
                  <a:gd name="T3" fmla="*/ 664 h 664"/>
                  <a:gd name="T4" fmla="*/ 539 w 539"/>
                  <a:gd name="T5" fmla="*/ 664 h 664"/>
                  <a:gd name="T6" fmla="*/ 539 w 539"/>
                  <a:gd name="T7" fmla="*/ 0 h 664"/>
                  <a:gd name="T8" fmla="*/ 389 w 539"/>
                  <a:gd name="T9" fmla="*/ 0 h 664"/>
                  <a:gd name="T10" fmla="*/ 0 60000 65536"/>
                  <a:gd name="T11" fmla="*/ 0 60000 65536"/>
                  <a:gd name="T12" fmla="*/ 0 60000 65536"/>
                  <a:gd name="T13" fmla="*/ 0 60000 65536"/>
                  <a:gd name="T14" fmla="*/ 0 60000 65536"/>
                  <a:gd name="T15" fmla="*/ 0 w 539"/>
                  <a:gd name="T16" fmla="*/ 0 h 664"/>
                  <a:gd name="T17" fmla="*/ 539 w 539"/>
                  <a:gd name="T18" fmla="*/ 664 h 664"/>
                </a:gdLst>
                <a:ahLst/>
                <a:cxnLst>
                  <a:cxn ang="T10">
                    <a:pos x="T0" y="T1"/>
                  </a:cxn>
                  <a:cxn ang="T11">
                    <a:pos x="T2" y="T3"/>
                  </a:cxn>
                  <a:cxn ang="T12">
                    <a:pos x="T4" y="T5"/>
                  </a:cxn>
                  <a:cxn ang="T13">
                    <a:pos x="T6" y="T7"/>
                  </a:cxn>
                  <a:cxn ang="T14">
                    <a:pos x="T8" y="T9"/>
                  </a:cxn>
                </a:cxnLst>
                <a:rect l="T15" t="T16" r="T17" b="T18"/>
                <a:pathLst>
                  <a:path w="539" h="664">
                    <a:moveTo>
                      <a:pt x="0" y="565"/>
                    </a:moveTo>
                    <a:lnTo>
                      <a:pt x="0" y="664"/>
                    </a:lnTo>
                    <a:lnTo>
                      <a:pt x="539" y="664"/>
                    </a:lnTo>
                    <a:lnTo>
                      <a:pt x="539" y="0"/>
                    </a:lnTo>
                    <a:lnTo>
                      <a:pt x="389" y="0"/>
                    </a:lnTo>
                  </a:path>
                </a:pathLst>
              </a:cu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76" name="Freeform 402"/>
              <p:cNvSpPr>
                <a:spLocks/>
              </p:cNvSpPr>
              <p:nvPr/>
            </p:nvSpPr>
            <p:spPr bwMode="auto">
              <a:xfrm>
                <a:off x="3123" y="1743"/>
                <a:ext cx="45" cy="91"/>
              </a:xfrm>
              <a:custGeom>
                <a:avLst/>
                <a:gdLst>
                  <a:gd name="T0" fmla="*/ 22 w 45"/>
                  <a:gd name="T1" fmla="*/ 0 h 91"/>
                  <a:gd name="T2" fmla="*/ 0 w 45"/>
                  <a:gd name="T3" fmla="*/ 91 h 91"/>
                  <a:gd name="T4" fmla="*/ 45 w 45"/>
                  <a:gd name="T5" fmla="*/ 91 h 91"/>
                  <a:gd name="T6" fmla="*/ 22 w 45"/>
                  <a:gd name="T7" fmla="*/ 0 h 91"/>
                  <a:gd name="T8" fmla="*/ 0 60000 65536"/>
                  <a:gd name="T9" fmla="*/ 0 60000 65536"/>
                  <a:gd name="T10" fmla="*/ 0 60000 65536"/>
                  <a:gd name="T11" fmla="*/ 0 60000 65536"/>
                  <a:gd name="T12" fmla="*/ 0 w 45"/>
                  <a:gd name="T13" fmla="*/ 0 h 91"/>
                  <a:gd name="T14" fmla="*/ 45 w 45"/>
                  <a:gd name="T15" fmla="*/ 91 h 91"/>
                </a:gdLst>
                <a:ahLst/>
                <a:cxnLst>
                  <a:cxn ang="T8">
                    <a:pos x="T0" y="T1"/>
                  </a:cxn>
                  <a:cxn ang="T9">
                    <a:pos x="T2" y="T3"/>
                  </a:cxn>
                  <a:cxn ang="T10">
                    <a:pos x="T4" y="T5"/>
                  </a:cxn>
                  <a:cxn ang="T11">
                    <a:pos x="T6" y="T7"/>
                  </a:cxn>
                </a:cxnLst>
                <a:rect l="T12" t="T13" r="T14" b="T15"/>
                <a:pathLst>
                  <a:path w="45" h="91">
                    <a:moveTo>
                      <a:pt x="22" y="0"/>
                    </a:moveTo>
                    <a:lnTo>
                      <a:pt x="0" y="91"/>
                    </a:lnTo>
                    <a:lnTo>
                      <a:pt x="45" y="91"/>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77" name="Freeform 403"/>
              <p:cNvSpPr>
                <a:spLocks/>
              </p:cNvSpPr>
              <p:nvPr/>
            </p:nvSpPr>
            <p:spPr bwMode="auto">
              <a:xfrm>
                <a:off x="3230" y="1298"/>
                <a:ext cx="417" cy="587"/>
              </a:xfrm>
              <a:custGeom>
                <a:avLst/>
                <a:gdLst>
                  <a:gd name="T0" fmla="*/ 0 w 417"/>
                  <a:gd name="T1" fmla="*/ 519 h 587"/>
                  <a:gd name="T2" fmla="*/ 0 w 417"/>
                  <a:gd name="T3" fmla="*/ 587 h 587"/>
                  <a:gd name="T4" fmla="*/ 417 w 417"/>
                  <a:gd name="T5" fmla="*/ 587 h 587"/>
                  <a:gd name="T6" fmla="*/ 417 w 417"/>
                  <a:gd name="T7" fmla="*/ 0 h 587"/>
                  <a:gd name="T8" fmla="*/ 301 w 417"/>
                  <a:gd name="T9" fmla="*/ 0 h 587"/>
                  <a:gd name="T10" fmla="*/ 0 60000 65536"/>
                  <a:gd name="T11" fmla="*/ 0 60000 65536"/>
                  <a:gd name="T12" fmla="*/ 0 60000 65536"/>
                  <a:gd name="T13" fmla="*/ 0 60000 65536"/>
                  <a:gd name="T14" fmla="*/ 0 60000 65536"/>
                  <a:gd name="T15" fmla="*/ 0 w 417"/>
                  <a:gd name="T16" fmla="*/ 0 h 587"/>
                  <a:gd name="T17" fmla="*/ 417 w 417"/>
                  <a:gd name="T18" fmla="*/ 587 h 587"/>
                </a:gdLst>
                <a:ahLst/>
                <a:cxnLst>
                  <a:cxn ang="T10">
                    <a:pos x="T0" y="T1"/>
                  </a:cxn>
                  <a:cxn ang="T11">
                    <a:pos x="T2" y="T3"/>
                  </a:cxn>
                  <a:cxn ang="T12">
                    <a:pos x="T4" y="T5"/>
                  </a:cxn>
                  <a:cxn ang="T13">
                    <a:pos x="T6" y="T7"/>
                  </a:cxn>
                  <a:cxn ang="T14">
                    <a:pos x="T8" y="T9"/>
                  </a:cxn>
                </a:cxnLst>
                <a:rect l="T15" t="T16" r="T17" b="T18"/>
                <a:pathLst>
                  <a:path w="417" h="587">
                    <a:moveTo>
                      <a:pt x="0" y="519"/>
                    </a:moveTo>
                    <a:lnTo>
                      <a:pt x="0" y="587"/>
                    </a:lnTo>
                    <a:lnTo>
                      <a:pt x="417" y="587"/>
                    </a:lnTo>
                    <a:lnTo>
                      <a:pt x="417" y="0"/>
                    </a:lnTo>
                    <a:lnTo>
                      <a:pt x="301" y="0"/>
                    </a:lnTo>
                  </a:path>
                </a:pathLst>
              </a:cu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78" name="Freeform 404"/>
              <p:cNvSpPr>
                <a:spLocks/>
              </p:cNvSpPr>
              <p:nvPr/>
            </p:nvSpPr>
            <p:spPr bwMode="auto">
              <a:xfrm>
                <a:off x="3208" y="1743"/>
                <a:ext cx="45" cy="91"/>
              </a:xfrm>
              <a:custGeom>
                <a:avLst/>
                <a:gdLst>
                  <a:gd name="T0" fmla="*/ 22 w 45"/>
                  <a:gd name="T1" fmla="*/ 0 h 91"/>
                  <a:gd name="T2" fmla="*/ 0 w 45"/>
                  <a:gd name="T3" fmla="*/ 91 h 91"/>
                  <a:gd name="T4" fmla="*/ 45 w 45"/>
                  <a:gd name="T5" fmla="*/ 91 h 91"/>
                  <a:gd name="T6" fmla="*/ 22 w 45"/>
                  <a:gd name="T7" fmla="*/ 0 h 91"/>
                  <a:gd name="T8" fmla="*/ 0 60000 65536"/>
                  <a:gd name="T9" fmla="*/ 0 60000 65536"/>
                  <a:gd name="T10" fmla="*/ 0 60000 65536"/>
                  <a:gd name="T11" fmla="*/ 0 60000 65536"/>
                  <a:gd name="T12" fmla="*/ 0 w 45"/>
                  <a:gd name="T13" fmla="*/ 0 h 91"/>
                  <a:gd name="T14" fmla="*/ 45 w 45"/>
                  <a:gd name="T15" fmla="*/ 91 h 91"/>
                </a:gdLst>
                <a:ahLst/>
                <a:cxnLst>
                  <a:cxn ang="T8">
                    <a:pos x="T0" y="T1"/>
                  </a:cxn>
                  <a:cxn ang="T9">
                    <a:pos x="T2" y="T3"/>
                  </a:cxn>
                  <a:cxn ang="T10">
                    <a:pos x="T4" y="T5"/>
                  </a:cxn>
                  <a:cxn ang="T11">
                    <a:pos x="T6" y="T7"/>
                  </a:cxn>
                </a:cxnLst>
                <a:rect l="T12" t="T13" r="T14" b="T15"/>
                <a:pathLst>
                  <a:path w="45" h="91">
                    <a:moveTo>
                      <a:pt x="22" y="0"/>
                    </a:moveTo>
                    <a:lnTo>
                      <a:pt x="0" y="91"/>
                    </a:lnTo>
                    <a:lnTo>
                      <a:pt x="45" y="91"/>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79" name="Rectangle 405"/>
              <p:cNvSpPr>
                <a:spLocks noChangeArrowheads="1"/>
              </p:cNvSpPr>
              <p:nvPr/>
            </p:nvSpPr>
            <p:spPr bwMode="auto">
              <a:xfrm>
                <a:off x="2845" y="906"/>
                <a:ext cx="686" cy="423"/>
              </a:xfrm>
              <a:prstGeom prst="rect">
                <a:avLst/>
              </a:prstGeom>
              <a:noFill/>
              <a:ln w="12700">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0" name="Rectangle 406"/>
              <p:cNvSpPr>
                <a:spLocks noChangeArrowheads="1"/>
              </p:cNvSpPr>
              <p:nvPr/>
            </p:nvSpPr>
            <p:spPr bwMode="auto">
              <a:xfrm>
                <a:off x="2845" y="1508"/>
                <a:ext cx="686" cy="229"/>
              </a:xfrm>
              <a:prstGeom prst="rect">
                <a:avLst/>
              </a:prstGeom>
              <a:noFill/>
              <a:ln w="12700">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1" name="Rectangle 407"/>
              <p:cNvSpPr>
                <a:spLocks noChangeArrowheads="1"/>
              </p:cNvSpPr>
              <p:nvPr/>
            </p:nvSpPr>
            <p:spPr bwMode="auto">
              <a:xfrm>
                <a:off x="2908" y="1021"/>
                <a:ext cx="5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Combinational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logic</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2" name="Freeform 408"/>
              <p:cNvSpPr>
                <a:spLocks/>
              </p:cNvSpPr>
              <p:nvPr/>
            </p:nvSpPr>
            <p:spPr bwMode="auto">
              <a:xfrm>
                <a:off x="2848" y="1621"/>
                <a:ext cx="93" cy="97"/>
              </a:xfrm>
              <a:custGeom>
                <a:avLst/>
                <a:gdLst>
                  <a:gd name="T0" fmla="*/ 0 w 93"/>
                  <a:gd name="T1" fmla="*/ 97 h 97"/>
                  <a:gd name="T2" fmla="*/ 93 w 93"/>
                  <a:gd name="T3" fmla="*/ 48 h 97"/>
                  <a:gd name="T4" fmla="*/ 0 w 93"/>
                  <a:gd name="T5" fmla="*/ 0 h 97"/>
                  <a:gd name="T6" fmla="*/ 0 60000 65536"/>
                  <a:gd name="T7" fmla="*/ 0 60000 65536"/>
                  <a:gd name="T8" fmla="*/ 0 60000 65536"/>
                  <a:gd name="T9" fmla="*/ 0 w 93"/>
                  <a:gd name="T10" fmla="*/ 0 h 97"/>
                  <a:gd name="T11" fmla="*/ 93 w 93"/>
                  <a:gd name="T12" fmla="*/ 97 h 97"/>
                </a:gdLst>
                <a:ahLst/>
                <a:cxnLst>
                  <a:cxn ang="T6">
                    <a:pos x="T0" y="T1"/>
                  </a:cxn>
                  <a:cxn ang="T7">
                    <a:pos x="T2" y="T3"/>
                  </a:cxn>
                  <a:cxn ang="T8">
                    <a:pos x="T4" y="T5"/>
                  </a:cxn>
                </a:cxnLst>
                <a:rect l="T9" t="T10" r="T11" b="T12"/>
                <a:pathLst>
                  <a:path w="93" h="97">
                    <a:moveTo>
                      <a:pt x="0" y="97"/>
                    </a:moveTo>
                    <a:lnTo>
                      <a:pt x="93" y="48"/>
                    </a:lnTo>
                    <a:lnTo>
                      <a:pt x="0" y="0"/>
                    </a:lnTo>
                  </a:path>
                </a:pathLst>
              </a:custGeom>
              <a:noFill/>
              <a:ln w="7938">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3" name="Rectangle 409"/>
              <p:cNvSpPr>
                <a:spLocks noChangeArrowheads="1"/>
              </p:cNvSpPr>
              <p:nvPr/>
            </p:nvSpPr>
            <p:spPr bwMode="auto">
              <a:xfrm>
                <a:off x="3530" y="132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n0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4" name="Rectangle 410"/>
              <p:cNvSpPr>
                <a:spLocks noChangeArrowheads="1"/>
              </p:cNvSpPr>
              <p:nvPr/>
            </p:nvSpPr>
            <p:spPr bwMode="auto">
              <a:xfrm>
                <a:off x="3013" y="1403"/>
                <a:ext cx="9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s1</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5" name="Rectangle 411"/>
              <p:cNvSpPr>
                <a:spLocks noChangeArrowheads="1"/>
              </p:cNvSpPr>
              <p:nvPr/>
            </p:nvSpPr>
            <p:spPr bwMode="auto">
              <a:xfrm>
                <a:off x="3274" y="1403"/>
                <a:ext cx="9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s0</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6" name="Rectangle 412"/>
              <p:cNvSpPr>
                <a:spLocks noChangeArrowheads="1"/>
              </p:cNvSpPr>
              <p:nvPr/>
            </p:nvSpPr>
            <p:spPr bwMode="auto">
              <a:xfrm>
                <a:off x="3561" y="115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n1</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7" name="Rectangle 413"/>
              <p:cNvSpPr>
                <a:spLocks noChangeArrowheads="1"/>
              </p:cNvSpPr>
              <p:nvPr/>
            </p:nvSpPr>
            <p:spPr bwMode="auto">
              <a:xfrm>
                <a:off x="3553" y="86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bo</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8" name="Rectangle 414"/>
              <p:cNvSpPr>
                <a:spLocks noChangeArrowheads="1"/>
              </p:cNvSpPr>
              <p:nvPr/>
            </p:nvSpPr>
            <p:spPr bwMode="auto">
              <a:xfrm>
                <a:off x="2687" y="865"/>
                <a:ext cx="6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bi</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89" name="Rectangle 415"/>
              <p:cNvSpPr>
                <a:spLocks noChangeArrowheads="1"/>
              </p:cNvSpPr>
              <p:nvPr/>
            </p:nvSpPr>
            <p:spPr bwMode="auto">
              <a:xfrm>
                <a:off x="2552" y="1615"/>
                <a:ext cx="10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clk</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90" name="Rectangle 416"/>
              <p:cNvSpPr>
                <a:spLocks noChangeArrowheads="1"/>
              </p:cNvSpPr>
              <p:nvPr/>
            </p:nvSpPr>
            <p:spPr bwMode="auto">
              <a:xfrm>
                <a:off x="2940" y="1565"/>
                <a:ext cx="5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State register</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91" name="Rectangle 417"/>
              <p:cNvSpPr>
                <a:spLocks noChangeArrowheads="1"/>
              </p:cNvSpPr>
              <p:nvPr/>
            </p:nvSpPr>
            <p:spPr bwMode="auto">
              <a:xfrm rot="-5400000">
                <a:off x="2388" y="876"/>
                <a:ext cx="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FSM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inputs</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49192" name="Rectangle 418"/>
              <p:cNvSpPr>
                <a:spLocks noChangeArrowheads="1"/>
              </p:cNvSpPr>
              <p:nvPr/>
            </p:nvSpPr>
            <p:spPr bwMode="auto">
              <a:xfrm rot="-5400000">
                <a:off x="3686" y="875"/>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FSM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tr-TR" sz="1100" b="0" i="0" u="none" strike="noStrike" kern="0" cap="none" spc="0" normalizeH="0" baseline="0" noProof="0">
                    <a:ln>
                      <a:noFill/>
                    </a:ln>
                    <a:solidFill>
                      <a:srgbClr val="000000"/>
                    </a:solidFill>
                    <a:effectLst/>
                    <a:uLnTx/>
                    <a:uFillTx/>
                    <a:latin typeface="Myriad Roman" charset="0"/>
                  </a:rPr>
                  <a:t>outputs</a:t>
                </a:r>
                <a:endParaRPr kumimoji="0" lang="en-US" altLang="tr-TR" sz="2400" b="0" i="0" u="none" strike="noStrike" kern="0" cap="none" spc="0" normalizeH="0" baseline="0" noProof="0">
                  <a:ln>
                    <a:noFill/>
                  </a:ln>
                  <a:solidFill>
                    <a:schemeClr val="tx1"/>
                  </a:solidFill>
                  <a:effectLst/>
                  <a:uLnTx/>
                  <a:uFillTx/>
                  <a:latin typeface="Times New Roman" panose="02020603050405020304" pitchFamily="18" charset="0"/>
                </a:endParaRPr>
              </a:p>
            </p:txBody>
          </p:sp>
        </p:grpSp>
      </p:grpSp>
      <p:sp>
        <p:nvSpPr>
          <p:cNvPr id="4" name="TextBox 3"/>
          <p:cNvSpPr txBox="1"/>
          <p:nvPr/>
        </p:nvSpPr>
        <p:spPr>
          <a:xfrm>
            <a:off x="2514600" y="6324600"/>
            <a:ext cx="2646878" cy="369332"/>
          </a:xfrm>
          <a:prstGeom prst="rect">
            <a:avLst/>
          </a:prstGeom>
          <a:solidFill>
            <a:srgbClr val="FFFF99"/>
          </a:solidFill>
          <a:ln>
            <a:solidFill>
              <a:srgbClr val="FF0000"/>
            </a:solidFill>
          </a:ln>
        </p:spPr>
        <p:txBody>
          <a:bodyPr wrap="none" rtlCol="0">
            <a:spAutoFit/>
          </a:bodyPr>
          <a:lstStyle/>
          <a:p>
            <a:r>
              <a:rPr lang="en-US" dirty="0"/>
              <a:t>How about Mealy FSM?</a:t>
            </a:r>
            <a:endParaRPr lang="tr-TR" dirty="0"/>
          </a:p>
        </p:txBody>
      </p:sp>
    </p:spTree>
    <p:extLst>
      <p:ext uri="{BB962C8B-B14F-4D97-AF65-F5344CB8AC3E}">
        <p14:creationId xmlns:p14="http://schemas.microsoft.com/office/powerpoint/2010/main" val="3092244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a:cs typeface="Times New Roman"/>
              </a:rPr>
              <a:t>Computer Engineering Department, Bilkent University</a:t>
            </a:r>
            <a:endParaRPr kumimoji="0" lang="en-US" sz="1800" b="0" i="0" u="none" strike="noStrike" kern="0" cap="none" spc="0" normalizeH="0" baseline="0" noProof="0" dirty="0">
              <a:ln>
                <a:noFill/>
              </a:ln>
              <a:solidFill>
                <a:prstClr val="black"/>
              </a:solidFill>
              <a:effectLst/>
              <a:uLnTx/>
              <a:uFillTx/>
              <a:latin typeface="Times New Roman"/>
              <a:cs typeface="Times New Roman"/>
            </a:endParaRPr>
          </a:p>
        </p:txBody>
      </p:sp>
      <p:sp>
        <p:nvSpPr>
          <p:cNvPr id="3" name="Title 2"/>
          <p:cNvSpPr>
            <a:spLocks noGrp="1"/>
          </p:cNvSpPr>
          <p:nvPr>
            <p:ph type="title"/>
          </p:nvPr>
        </p:nvSpPr>
        <p:spPr/>
        <p:txBody>
          <a:bodyPr/>
          <a:lstStyle/>
          <a:p>
            <a:r>
              <a:rPr lang="en-US" dirty="0"/>
              <a:t>FSM Example</a:t>
            </a:r>
            <a:endParaRPr lang="tr-TR" dirty="0"/>
          </a:p>
        </p:txBody>
      </p:sp>
      <p:sp>
        <p:nvSpPr>
          <p:cNvPr id="4" name="Text Placeholder 3"/>
          <p:cNvSpPr>
            <a:spLocks noGrp="1"/>
          </p:cNvSpPr>
          <p:nvPr>
            <p:ph type="body" sz="quarter" idx="18"/>
          </p:nvPr>
        </p:nvSpPr>
        <p:spPr/>
        <p:txBody>
          <a:bodyPr/>
          <a:lstStyle/>
          <a:p>
            <a:r>
              <a:rPr lang="en-US" dirty="0"/>
              <a:t>Example 3.25</a:t>
            </a:r>
          </a:p>
          <a:p>
            <a:pPr lvl="1"/>
            <a:r>
              <a:rPr lang="en-US" dirty="0"/>
              <a:t>Daughter snail smiles whenever she slides over 1101 or the 1110 pattern</a:t>
            </a:r>
          </a:p>
          <a:p>
            <a:pPr lvl="1"/>
            <a:r>
              <a:rPr lang="en-US" dirty="0"/>
              <a:t>Draw state diagram and respective circuit</a:t>
            </a:r>
          </a:p>
          <a:p>
            <a:pPr marL="0" indent="0">
              <a:buNone/>
            </a:pPr>
            <a:endParaRPr lang="tr-TR" dirty="0"/>
          </a:p>
        </p:txBody>
      </p:sp>
    </p:spTree>
    <p:extLst>
      <p:ext uri="{BB962C8B-B14F-4D97-AF65-F5344CB8AC3E}">
        <p14:creationId xmlns:p14="http://schemas.microsoft.com/office/powerpoint/2010/main" val="244742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9" name="Object 11"/>
          <p:cNvGraphicFramePr>
            <a:graphicFrameLocks noGrp="1" noChangeAspect="1"/>
          </p:cNvGraphicFramePr>
          <p:nvPr>
            <p:ph sz="half" idx="4294967295"/>
            <p:custDataLst>
              <p:tags r:id="rId2"/>
            </p:custDataLst>
            <p:extLst>
              <p:ext uri="{D42A27DB-BD31-4B8C-83A1-F6EECF244321}">
                <p14:modId xmlns:p14="http://schemas.microsoft.com/office/powerpoint/2010/main" val="492054104"/>
              </p:ext>
            </p:extLst>
          </p:nvPr>
        </p:nvGraphicFramePr>
        <p:xfrm>
          <a:off x="6553200" y="1868487"/>
          <a:ext cx="1752600" cy="1484313"/>
        </p:xfrm>
        <a:graphic>
          <a:graphicData uri="http://schemas.openxmlformats.org/presentationml/2006/ole">
            <mc:AlternateContent xmlns:mc="http://schemas.openxmlformats.org/markup-compatibility/2006">
              <mc:Choice xmlns:v="urn:schemas-microsoft-com:vml" Requires="v">
                <p:oleObj spid="_x0000_s128142" name="VISIO" r:id="rId12" imgW="914400" imgH="774720" progId="Visio.Drawing.6">
                  <p:embed/>
                </p:oleObj>
              </mc:Choice>
              <mc:Fallback>
                <p:oleObj name="VISIO" r:id="rId12" imgW="914400" imgH="774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18684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9741" name="Object 13"/>
          <p:cNvGraphicFramePr>
            <a:graphicFrameLocks noGrp="1" noChangeAspect="1"/>
          </p:cNvGraphicFramePr>
          <p:nvPr>
            <p:ph sz="half" idx="4294967295"/>
            <p:custDataLst>
              <p:tags r:id="rId3"/>
            </p:custDataLst>
            <p:extLst>
              <p:ext uri="{D42A27DB-BD31-4B8C-83A1-F6EECF244321}">
                <p14:modId xmlns:p14="http://schemas.microsoft.com/office/powerpoint/2010/main" val="352170361"/>
              </p:ext>
            </p:extLst>
          </p:nvPr>
        </p:nvGraphicFramePr>
        <p:xfrm>
          <a:off x="6553200" y="3697287"/>
          <a:ext cx="1752600" cy="1484313"/>
        </p:xfrm>
        <a:graphic>
          <a:graphicData uri="http://schemas.openxmlformats.org/presentationml/2006/ole">
            <mc:AlternateContent xmlns:mc="http://schemas.openxmlformats.org/markup-compatibility/2006">
              <mc:Choice xmlns:v="urn:schemas-microsoft-com:vml" Requires="v">
                <p:oleObj spid="_x0000_s128143" name="VISIO" r:id="rId14" imgW="914400" imgH="774720" progId="Visio.Drawing.6">
                  <p:embed/>
                </p:oleObj>
              </mc:Choice>
              <mc:Fallback>
                <p:oleObj name="VISIO" r:id="rId14" imgW="914400" imgH="77472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3697287"/>
                        <a:ext cx="175260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973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5"/>
            </p:custDataLst>
          </p:nvPr>
        </p:nvSpPr>
        <p:spPr bwMode="auto">
          <a:xfrm>
            <a:off x="914400" y="1219200"/>
            <a:ext cx="8077200" cy="51816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Consider the two possible cases:</a:t>
            </a: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0: </a:t>
            </a:r>
          </a:p>
          <a:p>
            <a:pPr lvl="1">
              <a:spcBef>
                <a:spcPct val="20000"/>
              </a:spcBef>
            </a:pPr>
            <a:r>
              <a:rPr lang="en-US" sz="2800" b="1" dirty="0">
                <a:solidFill>
                  <a:schemeClr val="accent1"/>
                </a:solidFill>
                <a:latin typeface="Times New Roman" pitchFamily="18" charset="0"/>
                <a:cs typeface="Arial" charset="0"/>
              </a:rPr>
              <a:t>   </a:t>
            </a:r>
            <a:r>
              <a:rPr lang="en-US" sz="2800" dirty="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1, </a:t>
            </a:r>
            <a:r>
              <a:rPr lang="en-US" sz="2800" i="1" dirty="0">
                <a:latin typeface="Times New Roman" pitchFamily="18" charset="0"/>
                <a:cs typeface="Arial" charset="0"/>
              </a:rPr>
              <a:t>Q</a:t>
            </a:r>
            <a:r>
              <a:rPr lang="en-US" sz="2800" dirty="0">
                <a:latin typeface="Times New Roman" pitchFamily="18" charset="0"/>
                <a:cs typeface="Arial" charset="0"/>
              </a:rPr>
              <a:t> = 0 (consistent)</a:t>
            </a:r>
          </a:p>
          <a:p>
            <a:pPr lvl="1">
              <a:spcBef>
                <a:spcPct val="20000"/>
              </a:spcBef>
            </a:pPr>
            <a:endParaRPr lang="en-US" sz="2800" dirty="0">
              <a:latin typeface="Times New Roman" pitchFamily="18" charset="0"/>
              <a:cs typeface="Arial" charset="0"/>
            </a:endParaRP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1: </a:t>
            </a:r>
          </a:p>
          <a:p>
            <a:pPr lvl="1">
              <a:spcBef>
                <a:spcPct val="20000"/>
              </a:spcBef>
            </a:pPr>
            <a:r>
              <a:rPr lang="en-US" sz="2800" b="1" dirty="0">
                <a:solidFill>
                  <a:schemeClr val="accent1"/>
                </a:solidFill>
                <a:latin typeface="Times New Roman" pitchFamily="18" charset="0"/>
                <a:cs typeface="Arial" charset="0"/>
              </a:rPr>
              <a:t>   </a:t>
            </a:r>
            <a:r>
              <a:rPr lang="en-US" sz="2800" dirty="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0, </a:t>
            </a:r>
            <a:r>
              <a:rPr lang="en-US" sz="2800" i="1" dirty="0">
                <a:latin typeface="Times New Roman" pitchFamily="18" charset="0"/>
                <a:cs typeface="Arial" charset="0"/>
              </a:rPr>
              <a:t>Q</a:t>
            </a:r>
            <a:r>
              <a:rPr lang="en-US" sz="2800" dirty="0">
                <a:latin typeface="Times New Roman" pitchFamily="18" charset="0"/>
                <a:cs typeface="Arial" charset="0"/>
              </a:rPr>
              <a:t> = 1 (consistent)</a:t>
            </a:r>
          </a:p>
          <a:p>
            <a:pPr lvl="1">
              <a:spcBef>
                <a:spcPct val="20000"/>
              </a:spcBef>
            </a:pPr>
            <a:endParaRPr lang="en-US" sz="2800" dirty="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Stores 1 bit of state in the state variable, Q (or Q)</a:t>
            </a:r>
          </a:p>
          <a:p>
            <a:pPr marL="342900" indent="-342900">
              <a:spcBef>
                <a:spcPct val="20000"/>
              </a:spcBef>
              <a:buFontTx/>
              <a:buChar char="•"/>
            </a:pPr>
            <a:r>
              <a:rPr lang="en-US" sz="2600" dirty="0">
                <a:latin typeface="Times New Roman" pitchFamily="18" charset="0"/>
                <a:cs typeface="Arial" charset="0"/>
              </a:rPr>
              <a:t>But there are </a:t>
            </a:r>
            <a:r>
              <a:rPr lang="en-US" sz="2600" b="1" dirty="0">
                <a:solidFill>
                  <a:srgbClr val="C00000"/>
                </a:solidFill>
                <a:latin typeface="Times New Roman" pitchFamily="18" charset="0"/>
                <a:cs typeface="Arial" charset="0"/>
              </a:rPr>
              <a:t>no inputs to control the state</a:t>
            </a:r>
          </a:p>
        </p:txBody>
      </p:sp>
      <p:sp>
        <p:nvSpPr>
          <p:cNvPr id="969734" name="Line 6"/>
          <p:cNvSpPr>
            <a:spLocks noChangeShapeType="1"/>
          </p:cNvSpPr>
          <p:nvPr>
            <p:custDataLst>
              <p:tags r:id="rId6"/>
            </p:custDataLst>
          </p:nvPr>
        </p:nvSpPr>
        <p:spPr bwMode="auto">
          <a:xfrm>
            <a:off x="7641860" y="3048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5" name="Line 7"/>
          <p:cNvSpPr>
            <a:spLocks noChangeShapeType="1"/>
          </p:cNvSpPr>
          <p:nvPr>
            <p:custDataLst>
              <p:tags r:id="rId7"/>
            </p:custDataLst>
          </p:nvPr>
        </p:nvSpPr>
        <p:spPr bwMode="auto">
          <a:xfrm>
            <a:off x="2514600" y="2362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6" name="Line 8"/>
          <p:cNvSpPr>
            <a:spLocks noChangeShapeType="1"/>
          </p:cNvSpPr>
          <p:nvPr>
            <p:custDataLst>
              <p:tags r:id="rId8"/>
            </p:custDataLst>
          </p:nvPr>
        </p:nvSpPr>
        <p:spPr bwMode="auto">
          <a:xfrm>
            <a:off x="7543800" y="5334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err="1">
                <a:solidFill>
                  <a:schemeClr val="bg1"/>
                </a:solidFill>
                <a:latin typeface="+mj-lt"/>
              </a:rPr>
              <a:t>Bistable</a:t>
            </a:r>
            <a:r>
              <a:rPr lang="en-US" sz="4400" dirty="0">
                <a:solidFill>
                  <a:schemeClr val="bg1"/>
                </a:solidFill>
                <a:latin typeface="+mj-lt"/>
              </a:rPr>
              <a:t> Circuit Analysis</a:t>
            </a:r>
          </a:p>
        </p:txBody>
      </p:sp>
      <p:sp>
        <p:nvSpPr>
          <p:cNvPr id="13" name="Line 7"/>
          <p:cNvSpPr>
            <a:spLocks noChangeShapeType="1"/>
          </p:cNvSpPr>
          <p:nvPr>
            <p:custDataLst>
              <p:tags r:id="rId9"/>
            </p:custDataLst>
          </p:nvPr>
        </p:nvSpPr>
        <p:spPr bwMode="auto">
          <a:xfrm>
            <a:off x="2514600" y="3886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7886322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pPr algn="ctr"/>
            <a:r>
              <a:rPr lang="en-US">
                <a:solidFill>
                  <a:prstClr val="black"/>
                </a:solidFill>
                <a:latin typeface="Times New Roman"/>
                <a:cs typeface="Times New Roman"/>
              </a:rPr>
              <a:t>Computer Engineering Department, Bilkent University</a:t>
            </a:r>
            <a:endParaRPr lang="en-US" dirty="0">
              <a:solidFill>
                <a:prstClr val="black"/>
              </a:solidFill>
              <a:latin typeface="Times New Roman"/>
              <a:cs typeface="Times New Roman"/>
            </a:endParaRPr>
          </a:p>
        </p:txBody>
      </p:sp>
      <p:sp>
        <p:nvSpPr>
          <p:cNvPr id="3" name="Title 2"/>
          <p:cNvSpPr>
            <a:spLocks noGrp="1"/>
          </p:cNvSpPr>
          <p:nvPr>
            <p:ph type="title"/>
          </p:nvPr>
        </p:nvSpPr>
        <p:spPr/>
        <p:txBody>
          <a:bodyPr/>
          <a:lstStyle/>
          <a:p>
            <a:r>
              <a:rPr lang="en-US" dirty="0"/>
              <a:t>FSM Example (cont’d)</a:t>
            </a:r>
            <a:endParaRPr lang="tr-TR" dirty="0"/>
          </a:p>
        </p:txBody>
      </p:sp>
      <p:pic>
        <p:nvPicPr>
          <p:cNvPr id="5" name="Picture 4"/>
          <p:cNvPicPr>
            <a:picLocks noChangeAspect="1"/>
          </p:cNvPicPr>
          <p:nvPr/>
        </p:nvPicPr>
        <p:blipFill>
          <a:blip r:embed="rId2"/>
          <a:stretch>
            <a:fillRect/>
          </a:stretch>
        </p:blipFill>
        <p:spPr>
          <a:xfrm>
            <a:off x="1828800" y="2133600"/>
            <a:ext cx="5691187" cy="3592957"/>
          </a:xfrm>
          <a:prstGeom prst="rect">
            <a:avLst/>
          </a:prstGeom>
        </p:spPr>
      </p:pic>
    </p:spTree>
    <p:extLst>
      <p:ext uri="{BB962C8B-B14F-4D97-AF65-F5344CB8AC3E}">
        <p14:creationId xmlns:p14="http://schemas.microsoft.com/office/powerpoint/2010/main" val="12274211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E99C366A-519E-418D-B862-CC4C10A5BFF5}" type="slidenum">
              <a:rPr kumimoji="0" lang="en-US" altLang="tr-TR" sz="1400" b="0" i="0" u="none" strike="noStrike" kern="0" cap="none" spc="0" normalizeH="0" baseline="0" noProof="0" smtClean="0">
                <a:ln>
                  <a:noFill/>
                </a:ln>
                <a:solidFill>
                  <a:schemeClr val="tx1"/>
                </a:solidFill>
                <a:effectLst/>
                <a:uLnTx/>
                <a:uFillTx/>
                <a:latin typeface="Times New Roman" panose="02020603050405020304" pitchFamily="18" charset="0"/>
              </a:rPr>
              <a:pPr marL="0" marR="0" lvl="0" indent="0" defTabSz="914400" eaLnBrk="1" fontAlgn="auto" latinLnBrk="0" hangingPunct="1">
                <a:lnSpc>
                  <a:spcPct val="100000"/>
                </a:lnSpc>
                <a:spcBef>
                  <a:spcPts val="0"/>
                </a:spcBef>
                <a:spcAft>
                  <a:spcPts val="0"/>
                </a:spcAft>
                <a:buClrTx/>
                <a:buSzTx/>
                <a:buFontTx/>
                <a:buNone/>
                <a:tabLst/>
                <a:defRPr/>
              </a:pPr>
              <a:t>71</a:t>
            </a:fld>
            <a:endParaRPr kumimoji="0" lang="en-US" altLang="tr-TR" sz="1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54275" name="Rectangle 2"/>
          <p:cNvSpPr>
            <a:spLocks noGrp="1" noChangeArrowheads="1"/>
          </p:cNvSpPr>
          <p:nvPr>
            <p:ph type="title"/>
          </p:nvPr>
        </p:nvSpPr>
        <p:spPr/>
        <p:txBody>
          <a:bodyPr/>
          <a:lstStyle/>
          <a:p>
            <a:pPr eaLnBrk="1" hangingPunct="1"/>
            <a:r>
              <a:rPr lang="en-US" altLang="tr-TR"/>
              <a:t>Common Mistakes when Capturing FSMs</a:t>
            </a:r>
          </a:p>
        </p:txBody>
      </p:sp>
      <p:sp>
        <p:nvSpPr>
          <p:cNvPr id="54276" name="Rectangle 3"/>
          <p:cNvSpPr>
            <a:spLocks noGrp="1" noChangeArrowheads="1"/>
          </p:cNvSpPr>
          <p:nvPr>
            <p:ph type="body" idx="1"/>
          </p:nvPr>
        </p:nvSpPr>
        <p:spPr>
          <a:xfrm>
            <a:off x="228600" y="1752600"/>
            <a:ext cx="4343400" cy="533400"/>
          </a:xfrm>
        </p:spPr>
        <p:txBody>
          <a:bodyPr/>
          <a:lstStyle/>
          <a:p>
            <a:pPr eaLnBrk="1" hangingPunct="1"/>
            <a:r>
              <a:rPr lang="en-US" altLang="tr-TR"/>
              <a:t>Non-exclusive transitions</a:t>
            </a:r>
          </a:p>
        </p:txBody>
      </p:sp>
      <p:pic>
        <p:nvPicPr>
          <p:cNvPr id="542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14600"/>
            <a:ext cx="16065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514600"/>
            <a:ext cx="16986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Text Box 9"/>
          <p:cNvSpPr txBox="1">
            <a:spLocks noChangeArrowheads="1"/>
          </p:cNvSpPr>
          <p:nvPr/>
        </p:nvSpPr>
        <p:spPr bwMode="auto">
          <a:xfrm>
            <a:off x="7772400" y="2362200"/>
            <a:ext cx="234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800" b="0" i="1" u="none" strike="noStrike" kern="0" cap="none" spc="0" normalizeH="0" baseline="0" noProof="0">
                <a:ln>
                  <a:noFill/>
                </a:ln>
                <a:solidFill>
                  <a:schemeClr val="accent2"/>
                </a:solidFill>
                <a:effectLst/>
                <a:uLnTx/>
                <a:uFillTx/>
                <a:latin typeface="Times New Roman" panose="02020603050405020304" pitchFamily="18" charset="0"/>
              </a:rPr>
              <a:t>a</a:t>
            </a:r>
          </a:p>
        </p:txBody>
      </p:sp>
      <p:sp>
        <p:nvSpPr>
          <p:cNvPr id="215051" name="Rectangle 11"/>
          <p:cNvSpPr>
            <a:spLocks noChangeArrowheads="1"/>
          </p:cNvSpPr>
          <p:nvPr/>
        </p:nvSpPr>
        <p:spPr bwMode="auto">
          <a:xfrm>
            <a:off x="4648200" y="17526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defTabSz="914400" eaLnBrk="1" fontAlgn="auto" latinLnBrk="0" hangingPunct="1">
              <a:lnSpc>
                <a:spcPct val="100000"/>
              </a:lnSpc>
              <a:spcBef>
                <a:spcPct val="20000"/>
              </a:spcBef>
              <a:spcAft>
                <a:spcPts val="0"/>
              </a:spcAft>
              <a:buClrTx/>
              <a:buSzTx/>
              <a:buFontTx/>
              <a:buChar char="•"/>
              <a:tabLst/>
              <a:defRPr/>
            </a:pPr>
            <a:r>
              <a:rPr kumimoji="0" lang="en-US" altLang="tr-TR" sz="2400" b="0" i="0" u="none" strike="noStrike" kern="0" cap="none" spc="0" normalizeH="0" baseline="0" noProof="0">
                <a:ln>
                  <a:noFill/>
                </a:ln>
                <a:solidFill>
                  <a:schemeClr val="tx1"/>
                </a:solidFill>
                <a:effectLst/>
                <a:uLnTx/>
                <a:uFillTx/>
                <a:latin typeface="Arial" panose="020B0604020202020204" pitchFamily="34" charset="0"/>
              </a:rPr>
              <a:t>Incomplete transitions</a:t>
            </a:r>
          </a:p>
        </p:txBody>
      </p:sp>
    </p:spTree>
    <p:extLst>
      <p:ext uri="{BB962C8B-B14F-4D97-AF65-F5344CB8AC3E}">
        <p14:creationId xmlns:p14="http://schemas.microsoft.com/office/powerpoint/2010/main" val="101956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512EDF76-ED33-42A3-BEEF-ABF4F1646E32}" type="slidenum">
              <a:rPr kumimoji="0" lang="en-US" altLang="tr-TR" sz="1400" b="0" i="0" u="none" strike="noStrike" kern="0" cap="none" spc="0" normalizeH="0" baseline="0" noProof="0" smtClean="0">
                <a:ln>
                  <a:noFill/>
                </a:ln>
                <a:solidFill>
                  <a:schemeClr val="tx1"/>
                </a:solidFill>
                <a:effectLst/>
                <a:uLnTx/>
                <a:uFillTx/>
                <a:latin typeface="Times New Roman" panose="02020603050405020304" pitchFamily="18" charset="0"/>
              </a:rPr>
              <a:pPr marL="0" marR="0" lvl="0" indent="0" defTabSz="914400" eaLnBrk="1" fontAlgn="auto" latinLnBrk="0" hangingPunct="1">
                <a:lnSpc>
                  <a:spcPct val="100000"/>
                </a:lnSpc>
                <a:spcBef>
                  <a:spcPts val="0"/>
                </a:spcBef>
                <a:spcAft>
                  <a:spcPts val="0"/>
                </a:spcAft>
                <a:buClrTx/>
                <a:buSzTx/>
                <a:buFontTx/>
                <a:buNone/>
                <a:tabLst/>
                <a:defRPr/>
              </a:pPr>
              <a:t>72</a:t>
            </a:fld>
            <a:endParaRPr kumimoji="0" lang="en-US" altLang="tr-TR" sz="1400" b="0" i="0" u="none" strike="noStrike" kern="0" cap="none" spc="0" normalizeH="0" baseline="0" noProof="0">
              <a:ln>
                <a:noFill/>
              </a:ln>
              <a:solidFill>
                <a:schemeClr val="tx1"/>
              </a:solidFill>
              <a:effectLst/>
              <a:uLnTx/>
              <a:uFillTx/>
              <a:latin typeface="Times New Roman" panose="02020603050405020304" pitchFamily="18" charset="0"/>
            </a:endParaRPr>
          </a:p>
        </p:txBody>
      </p:sp>
      <p:sp>
        <p:nvSpPr>
          <p:cNvPr id="55299" name="Rectangle 2"/>
          <p:cNvSpPr>
            <a:spLocks noGrp="1" noChangeArrowheads="1"/>
          </p:cNvSpPr>
          <p:nvPr>
            <p:ph type="title"/>
          </p:nvPr>
        </p:nvSpPr>
        <p:spPr/>
        <p:txBody>
          <a:bodyPr/>
          <a:lstStyle/>
          <a:p>
            <a:pPr eaLnBrk="1" hangingPunct="1"/>
            <a:r>
              <a:rPr lang="en-US" altLang="tr-TR"/>
              <a:t>Verifying Correct Transition Properties</a:t>
            </a:r>
          </a:p>
        </p:txBody>
      </p:sp>
      <p:sp>
        <p:nvSpPr>
          <p:cNvPr id="55300" name="Rectangle 3"/>
          <p:cNvSpPr>
            <a:spLocks noGrp="1" noChangeArrowheads="1"/>
          </p:cNvSpPr>
          <p:nvPr>
            <p:ph type="body" idx="1"/>
          </p:nvPr>
        </p:nvSpPr>
        <p:spPr>
          <a:xfrm>
            <a:off x="228600" y="1219200"/>
            <a:ext cx="7467600" cy="2819400"/>
          </a:xfrm>
        </p:spPr>
        <p:txBody>
          <a:bodyPr/>
          <a:lstStyle/>
          <a:p>
            <a:pPr eaLnBrk="1" hangingPunct="1"/>
            <a:r>
              <a:rPr lang="en-US" altLang="tr-TR"/>
              <a:t>Can verify using Boolean algebra</a:t>
            </a:r>
          </a:p>
          <a:p>
            <a:pPr lvl="1" eaLnBrk="1" hangingPunct="1"/>
            <a:r>
              <a:rPr lang="en-US" altLang="tr-TR"/>
              <a:t>Only one condition true: AND of each condition pair (for transitions leaving a state) should equal 0 </a:t>
            </a:r>
            <a:r>
              <a:rPr lang="en-US" altLang="tr-TR">
                <a:sym typeface="Wingdings" panose="05000000000000000000" pitchFamily="2" charset="2"/>
              </a:rPr>
              <a:t></a:t>
            </a:r>
            <a:r>
              <a:rPr lang="en-US" altLang="tr-TR"/>
              <a:t> proves pair can never simultaneously be true</a:t>
            </a:r>
          </a:p>
          <a:p>
            <a:pPr lvl="1" eaLnBrk="1" hangingPunct="1"/>
            <a:r>
              <a:rPr lang="en-US" altLang="tr-TR"/>
              <a:t>One condition true: OR of all conditions of transitions leaving a state) should equal 1 </a:t>
            </a:r>
            <a:r>
              <a:rPr lang="en-US" altLang="tr-TR">
                <a:sym typeface="Wingdings" panose="05000000000000000000" pitchFamily="2" charset="2"/>
              </a:rPr>
              <a:t></a:t>
            </a:r>
            <a:r>
              <a:rPr lang="en-US" altLang="tr-TR"/>
              <a:t> proves at least one condition must be true</a:t>
            </a:r>
          </a:p>
          <a:p>
            <a:pPr lvl="1" eaLnBrk="1" hangingPunct="1"/>
            <a:r>
              <a:rPr lang="en-US" altLang="tr-TR"/>
              <a:t>Example</a:t>
            </a:r>
          </a:p>
        </p:txBody>
      </p:sp>
      <p:pic>
        <p:nvPicPr>
          <p:cNvPr id="553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86200"/>
            <a:ext cx="1600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10" name="Rectangle 6"/>
          <p:cNvSpPr>
            <a:spLocks noChangeArrowheads="1"/>
          </p:cNvSpPr>
          <p:nvPr/>
        </p:nvSpPr>
        <p:spPr bwMode="auto">
          <a:xfrm>
            <a:off x="7239000" y="2895600"/>
            <a:ext cx="17526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a + 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 a*(1+b) + 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 a + ab + 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 a + (a+a’)b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 a +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Fails! Might not be 1 (i.e., a=0, b=0)</a:t>
            </a:r>
          </a:p>
        </p:txBody>
      </p:sp>
      <p:sp>
        <p:nvSpPr>
          <p:cNvPr id="55303" name="Text Box 7"/>
          <p:cNvSpPr txBox="1">
            <a:spLocks noChangeArrowheads="1"/>
          </p:cNvSpPr>
          <p:nvPr/>
        </p:nvSpPr>
        <p:spPr bwMode="auto">
          <a:xfrm>
            <a:off x="8382000" y="2438400"/>
            <a:ext cx="234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800" b="0" i="1" u="none" strike="noStrike" kern="0" cap="none" spc="0" normalizeH="0" baseline="0" noProof="0">
                <a:ln>
                  <a:noFill/>
                </a:ln>
                <a:solidFill>
                  <a:schemeClr val="accent2"/>
                </a:solidFill>
                <a:effectLst/>
                <a:uLnTx/>
                <a:uFillTx/>
                <a:latin typeface="Times New Roman" panose="02020603050405020304" pitchFamily="18" charset="0"/>
              </a:rPr>
              <a:t>a</a:t>
            </a:r>
          </a:p>
        </p:txBody>
      </p:sp>
      <p:sp>
        <p:nvSpPr>
          <p:cNvPr id="55304" name="Text Box 8"/>
          <p:cNvSpPr txBox="1">
            <a:spLocks noChangeArrowheads="1"/>
          </p:cNvSpPr>
          <p:nvPr/>
        </p:nvSpPr>
        <p:spPr bwMode="auto">
          <a:xfrm>
            <a:off x="1371600" y="5029200"/>
            <a:ext cx="7467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2000" b="0" i="0" u="none" strike="noStrike" kern="0" cap="none" spc="0" normalizeH="0" baseline="0" noProof="0">
                <a:ln>
                  <a:noFill/>
                </a:ln>
                <a:solidFill>
                  <a:schemeClr val="accent2"/>
                </a:solidFill>
                <a:effectLst/>
                <a:uLnTx/>
                <a:uFillTx/>
                <a:latin typeface="Arial" panose="020B0604020202020204" pitchFamily="34" charset="0"/>
              </a:rPr>
              <a:t>Q: For shown transitions, prove whether: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2000" b="0" i="0" u="none" strike="noStrike" kern="0" cap="none" spc="0" normalizeH="0" baseline="0" noProof="0">
                <a:ln>
                  <a:noFill/>
                </a:ln>
                <a:solidFill>
                  <a:schemeClr val="accent2"/>
                </a:solidFill>
                <a:effectLst/>
                <a:uLnTx/>
                <a:uFillTx/>
                <a:latin typeface="Arial" panose="020B0604020202020204" pitchFamily="34" charset="0"/>
              </a:rPr>
              <a:t>	* Only one condition true (AND of each pair is always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2000" b="0" i="0" u="none" strike="noStrike" kern="0" cap="none" spc="0" normalizeH="0" baseline="0" noProof="0">
                <a:ln>
                  <a:noFill/>
                </a:ln>
                <a:solidFill>
                  <a:schemeClr val="accent2"/>
                </a:solidFill>
                <a:effectLst/>
                <a:uLnTx/>
                <a:uFillTx/>
                <a:latin typeface="Arial" panose="020B0604020202020204" pitchFamily="34" charset="0"/>
              </a:rPr>
              <a:t>	* One condition true (OR of all transitions is always 1)</a:t>
            </a:r>
          </a:p>
        </p:txBody>
      </p:sp>
      <p:grpSp>
        <p:nvGrpSpPr>
          <p:cNvPr id="2" name="Group 10"/>
          <p:cNvGrpSpPr>
            <a:grpSpLocks/>
          </p:cNvGrpSpPr>
          <p:nvPr/>
        </p:nvGrpSpPr>
        <p:grpSpPr bwMode="auto">
          <a:xfrm>
            <a:off x="7299325" y="1182688"/>
            <a:ext cx="1616075" cy="1655762"/>
            <a:chOff x="4598" y="745"/>
            <a:chExt cx="1018" cy="1043"/>
          </a:xfrm>
        </p:grpSpPr>
        <p:sp>
          <p:nvSpPr>
            <p:cNvPr id="55306" name="Rectangle 5"/>
            <p:cNvSpPr>
              <a:spLocks noChangeArrowheads="1"/>
            </p:cNvSpPr>
            <p:nvPr/>
          </p:nvSpPr>
          <p:spPr bwMode="auto">
            <a:xfrm>
              <a:off x="4752" y="960"/>
              <a:ext cx="86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a * a’b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 (a * a’) *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 0 * 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1600" b="0" i="0" u="none" strike="noStrike" kern="0" cap="none" spc="0" normalizeH="0" baseline="0" noProof="0">
                  <a:ln>
                    <a:noFill/>
                  </a:ln>
                  <a:solidFill>
                    <a:schemeClr val="tx1"/>
                  </a:solidFill>
                  <a:effectLst/>
                  <a:uLnTx/>
                  <a:uFillTx/>
                  <a:latin typeface="Arial" panose="020B0604020202020204" pitchFamily="34" charset="0"/>
                </a:rPr>
                <a:t>OK!</a:t>
              </a:r>
            </a:p>
          </p:txBody>
        </p:sp>
        <p:sp>
          <p:nvSpPr>
            <p:cNvPr id="55307" name="Text Box 9"/>
            <p:cNvSpPr txBox="1">
              <a:spLocks noChangeArrowheads="1"/>
            </p:cNvSpPr>
            <p:nvPr/>
          </p:nvSpPr>
          <p:spPr bwMode="auto">
            <a:xfrm>
              <a:off x="4598" y="745"/>
              <a:ext cx="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tr-TR" sz="2400" b="0" i="0" u="none" strike="noStrike" kern="0" cap="none" spc="0" normalizeH="0" baseline="0" noProof="0">
                  <a:ln>
                    <a:noFill/>
                  </a:ln>
                  <a:solidFill>
                    <a:schemeClr val="accent1"/>
                  </a:solidFill>
                  <a:effectLst/>
                  <a:uLnTx/>
                  <a:uFillTx/>
                  <a:latin typeface="Arial" panose="020B0604020202020204" pitchFamily="34" charset="0"/>
                </a:rPr>
                <a:t>Answer:</a:t>
              </a:r>
            </a:p>
          </p:txBody>
        </p:sp>
      </p:grpSp>
    </p:spTree>
    <p:extLst>
      <p:ext uri="{BB962C8B-B14F-4D97-AF65-F5344CB8AC3E}">
        <p14:creationId xmlns:p14="http://schemas.microsoft.com/office/powerpoint/2010/main" val="1862101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3200" dirty="0">
                <a:latin typeface="Times New Roman" pitchFamily="18" charset="0"/>
                <a:cs typeface="Arial" charset="0"/>
              </a:rPr>
              <a:t>Flip-flop samples </a:t>
            </a:r>
            <a:r>
              <a:rPr lang="en-US" sz="3200" i="1" dirty="0">
                <a:latin typeface="Times New Roman" pitchFamily="18" charset="0"/>
                <a:cs typeface="Arial" charset="0"/>
              </a:rPr>
              <a:t>D</a:t>
            </a:r>
            <a:r>
              <a:rPr lang="en-US" sz="3200" dirty="0">
                <a:latin typeface="Times New Roman" pitchFamily="18" charset="0"/>
                <a:cs typeface="Arial" charset="0"/>
              </a:rPr>
              <a:t> at clock edge</a:t>
            </a:r>
          </a:p>
          <a:p>
            <a:pPr marL="533400" indent="-533400">
              <a:spcBef>
                <a:spcPct val="20000"/>
              </a:spcBef>
              <a:buFontTx/>
              <a:buChar char="•"/>
            </a:pPr>
            <a:r>
              <a:rPr lang="en-US" sz="3200" i="1" dirty="0">
                <a:latin typeface="Times New Roman" pitchFamily="18" charset="0"/>
                <a:cs typeface="Arial" charset="0"/>
              </a:rPr>
              <a:t>D</a:t>
            </a:r>
            <a:r>
              <a:rPr lang="en-US" sz="3200" dirty="0">
                <a:latin typeface="Times New Roman" pitchFamily="18" charset="0"/>
                <a:cs typeface="Arial" charset="0"/>
              </a:rPr>
              <a:t> must be stable when sampled</a:t>
            </a:r>
          </a:p>
          <a:p>
            <a:pPr marL="533400" indent="-533400">
              <a:spcBef>
                <a:spcPct val="20000"/>
              </a:spcBef>
              <a:buFontTx/>
              <a:buChar char="•"/>
            </a:pPr>
            <a:r>
              <a:rPr lang="en-US" sz="3200" dirty="0">
                <a:latin typeface="Times New Roman" pitchFamily="18" charset="0"/>
                <a:cs typeface="Arial" charset="0"/>
              </a:rPr>
              <a:t>Similar to a photograph, </a:t>
            </a:r>
            <a:r>
              <a:rPr lang="en-US" sz="3200" i="1" dirty="0">
                <a:latin typeface="Times New Roman" pitchFamily="18" charset="0"/>
                <a:cs typeface="Arial" charset="0"/>
              </a:rPr>
              <a:t>D</a:t>
            </a:r>
            <a:r>
              <a:rPr lang="en-US" sz="3200" dirty="0">
                <a:latin typeface="Times New Roman" pitchFamily="18" charset="0"/>
                <a:cs typeface="Arial" charset="0"/>
              </a:rPr>
              <a:t> must be stable around clock edge</a:t>
            </a:r>
          </a:p>
          <a:p>
            <a:pPr marL="533400" indent="-533400">
              <a:spcBef>
                <a:spcPct val="20000"/>
              </a:spcBef>
              <a:buFontTx/>
              <a:buChar char="•"/>
            </a:pPr>
            <a:r>
              <a:rPr lang="en-US" sz="3200" dirty="0">
                <a:latin typeface="Times New Roman" pitchFamily="18" charset="0"/>
                <a:cs typeface="Arial" charset="0"/>
              </a:rPr>
              <a:t>If not, </a:t>
            </a:r>
            <a:r>
              <a:rPr lang="en-US" sz="3200" dirty="0" err="1">
                <a:latin typeface="Times New Roman" pitchFamily="18" charset="0"/>
                <a:cs typeface="Arial" charset="0"/>
              </a:rPr>
              <a:t>metastability</a:t>
            </a:r>
            <a:r>
              <a:rPr lang="en-US" sz="3200" dirty="0">
                <a:latin typeface="Times New Roman" pitchFamily="18" charset="0"/>
                <a:cs typeface="Arial" charset="0"/>
              </a:rPr>
              <a:t> can occur</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Timing</a:t>
            </a:r>
          </a:p>
        </p:txBody>
      </p:sp>
    </p:spTree>
    <p:extLst>
      <p:ext uri="{BB962C8B-B14F-4D97-AF65-F5344CB8AC3E}">
        <p14:creationId xmlns:p14="http://schemas.microsoft.com/office/powerpoint/2010/main" val="26827878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47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659557700"/>
              </p:ext>
            </p:extLst>
          </p:nvPr>
        </p:nvGraphicFramePr>
        <p:xfrm>
          <a:off x="2209800" y="3733800"/>
          <a:ext cx="4572000" cy="2809875"/>
        </p:xfrm>
        <a:graphic>
          <a:graphicData uri="http://schemas.openxmlformats.org/presentationml/2006/ole">
            <mc:AlternateContent xmlns:mc="http://schemas.openxmlformats.org/markup-compatibility/2006">
              <mc:Choice xmlns:v="urn:schemas-microsoft-com:vml" Requires="v">
                <p:oleObj spid="_x0000_s168008" name="VISIO" r:id="rId6" imgW="1968120" imgH="1209240" progId="Visio.Drawing.6">
                  <p:embed/>
                </p:oleObj>
              </mc:Choice>
              <mc:Fallback>
                <p:oleObj name="VISIO" r:id="rId6" imgW="1968120" imgH="1209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733800"/>
                        <a:ext cx="4572000" cy="2809875"/>
                      </a:xfrm>
                      <a:prstGeom prst="rect">
                        <a:avLst/>
                      </a:prstGeom>
                    </p:spPr>
                  </p:pic>
                </p:oleObj>
              </mc:Fallback>
            </mc:AlternateContent>
          </a:graphicData>
        </a:graphic>
      </p:graphicFrame>
      <p:sp>
        <p:nvSpPr>
          <p:cNvPr id="1224707"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Setup time: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before</a:t>
            </a:r>
            <a:r>
              <a:rPr lang="en-US" sz="2400" dirty="0">
                <a:latin typeface="Times New Roman" pitchFamily="18" charset="0"/>
                <a:cs typeface="Arial" charset="0"/>
              </a:rPr>
              <a:t> clock edge data must be stable (i.e. not changing)</a:t>
            </a:r>
          </a:p>
          <a:p>
            <a:pPr marL="342900" indent="-342900">
              <a:spcBef>
                <a:spcPct val="20000"/>
              </a:spcBef>
              <a:buFontTx/>
              <a:buChar char="•"/>
            </a:pPr>
            <a:r>
              <a:rPr lang="en-US" sz="2400" b="1" dirty="0">
                <a:solidFill>
                  <a:schemeClr val="accent1"/>
                </a:solidFill>
                <a:latin typeface="Times New Roman" pitchFamily="18" charset="0"/>
                <a:cs typeface="Arial" charset="0"/>
              </a:rPr>
              <a:t>Hold time:</a:t>
            </a:r>
            <a:r>
              <a:rPr lang="en-US" sz="2400" dirty="0">
                <a:solidFill>
                  <a:schemeClr val="accent1"/>
                </a:solidFill>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after</a:t>
            </a:r>
            <a:r>
              <a:rPr lang="en-US" sz="2400" dirty="0">
                <a:latin typeface="Times New Roman" pitchFamily="18" charset="0"/>
                <a:cs typeface="Arial" charset="0"/>
              </a:rPr>
              <a:t> clock edge data must be stable</a:t>
            </a:r>
          </a:p>
          <a:p>
            <a:pPr marL="342900" indent="-342900">
              <a:spcBef>
                <a:spcPct val="20000"/>
              </a:spcBef>
              <a:buFontTx/>
              <a:buChar char="•"/>
            </a:pPr>
            <a:r>
              <a:rPr lang="en-US" sz="2400" b="1" dirty="0">
                <a:solidFill>
                  <a:schemeClr val="accent1"/>
                </a:solidFill>
                <a:latin typeface="Times New Roman" pitchFamily="18" charset="0"/>
                <a:cs typeface="Arial" charset="0"/>
              </a:rPr>
              <a:t>Aperture time: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around</a:t>
            </a:r>
            <a:r>
              <a:rPr lang="en-US" sz="2400" dirty="0">
                <a:latin typeface="Times New Roman" pitchFamily="18" charset="0"/>
                <a:cs typeface="Arial" charset="0"/>
              </a:rPr>
              <a:t> clock edge data must be stable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Input Timing Constraints</a:t>
            </a:r>
          </a:p>
        </p:txBody>
      </p:sp>
    </p:spTree>
    <p:extLst>
      <p:ext uri="{BB962C8B-B14F-4D97-AF65-F5344CB8AC3E}">
        <p14:creationId xmlns:p14="http://schemas.microsoft.com/office/powerpoint/2010/main" val="108109990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67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699424127"/>
              </p:ext>
            </p:extLst>
          </p:nvPr>
        </p:nvGraphicFramePr>
        <p:xfrm>
          <a:off x="2057400" y="3046413"/>
          <a:ext cx="4953000" cy="3354387"/>
        </p:xfrm>
        <a:graphic>
          <a:graphicData uri="http://schemas.openxmlformats.org/presentationml/2006/ole">
            <mc:AlternateContent xmlns:mc="http://schemas.openxmlformats.org/markup-compatibility/2006">
              <mc:Choice xmlns:v="urn:schemas-microsoft-com:vml" Requires="v">
                <p:oleObj spid="_x0000_s169032" name="VISIO" r:id="rId6" imgW="1912680" imgH="1294920" progId="Visio.Drawing.6">
                  <p:embed/>
                </p:oleObj>
              </mc:Choice>
              <mc:Fallback>
                <p:oleObj name="VISIO" r:id="rId6" imgW="1912680" imgH="12949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6413"/>
                        <a:ext cx="4953000" cy="3354387"/>
                      </a:xfrm>
                      <a:prstGeom prst="rect">
                        <a:avLst/>
                      </a:prstGeom>
                    </p:spPr>
                  </p:pic>
                </p:oleObj>
              </mc:Fallback>
            </mc:AlternateContent>
          </a:graphicData>
        </a:graphic>
      </p:graphicFrame>
      <p:sp>
        <p:nvSpPr>
          <p:cNvPr id="1226755"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Propagation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pcq</a:t>
            </a:r>
            <a:r>
              <a:rPr lang="en-US" sz="2400" dirty="0">
                <a:latin typeface="Times New Roman" pitchFamily="18" charset="0"/>
                <a:cs typeface="Arial" charset="0"/>
              </a:rPr>
              <a:t> = time after clock edge that the output </a:t>
            </a:r>
            <a:r>
              <a:rPr lang="en-US" sz="2400" i="1" dirty="0">
                <a:latin typeface="Times New Roman" pitchFamily="18" charset="0"/>
                <a:cs typeface="Arial" charset="0"/>
              </a:rPr>
              <a:t>Q</a:t>
            </a:r>
            <a:r>
              <a:rPr lang="en-US" sz="2400" dirty="0">
                <a:latin typeface="Times New Roman" pitchFamily="18" charset="0"/>
                <a:cs typeface="Arial" charset="0"/>
              </a:rPr>
              <a:t> is guaranteed to be stable (i.e., to stop changing)</a:t>
            </a:r>
          </a:p>
          <a:p>
            <a:pPr marL="342900" indent="-342900">
              <a:spcBef>
                <a:spcPct val="20000"/>
              </a:spcBef>
              <a:buFontTx/>
              <a:buChar char="•"/>
            </a:pPr>
            <a:r>
              <a:rPr lang="en-US" sz="2400" b="1" dirty="0">
                <a:solidFill>
                  <a:schemeClr val="accent1"/>
                </a:solidFill>
                <a:latin typeface="Times New Roman" pitchFamily="18" charset="0"/>
                <a:cs typeface="Arial" charset="0"/>
              </a:rPr>
              <a:t>Contamination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ccq</a:t>
            </a:r>
            <a:r>
              <a:rPr lang="en-US" sz="2400" dirty="0">
                <a:latin typeface="Times New Roman" pitchFamily="18" charset="0"/>
                <a:cs typeface="Arial" charset="0"/>
              </a:rPr>
              <a:t> = time after clock edge that </a:t>
            </a:r>
            <a:r>
              <a:rPr lang="en-US" sz="2400" i="1" dirty="0">
                <a:latin typeface="Times New Roman" pitchFamily="18" charset="0"/>
                <a:cs typeface="Arial" charset="0"/>
              </a:rPr>
              <a:t>Q</a:t>
            </a:r>
            <a:r>
              <a:rPr lang="en-US" sz="2400" dirty="0">
                <a:latin typeface="Times New Roman" pitchFamily="18" charset="0"/>
                <a:cs typeface="Arial" charset="0"/>
              </a:rPr>
              <a:t> might be unstable (i.e., start changing)</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Output Timing Constraints</a:t>
            </a:r>
          </a:p>
        </p:txBody>
      </p:sp>
    </p:spTree>
    <p:extLst>
      <p:ext uri="{BB962C8B-B14F-4D97-AF65-F5344CB8AC3E}">
        <p14:creationId xmlns:p14="http://schemas.microsoft.com/office/powerpoint/2010/main" val="31183032"/>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Synchronous sequential circuit inputs must be stable during aperture (setup and hold) time around clock edge</a:t>
            </a:r>
          </a:p>
          <a:p>
            <a:pPr marL="342900" indent="-342900">
              <a:spcBef>
                <a:spcPct val="20000"/>
              </a:spcBef>
              <a:buFontTx/>
              <a:buChar char="•"/>
            </a:pPr>
            <a:r>
              <a:rPr lang="en-US" sz="3200" dirty="0">
                <a:latin typeface="Times New Roman" pitchFamily="18" charset="0"/>
                <a:cs typeface="Arial" charset="0"/>
              </a:rPr>
              <a:t>Specifically, inputs must be stable</a:t>
            </a:r>
          </a:p>
          <a:p>
            <a:pPr marL="742950" lvl="1" indent="-285750">
              <a:spcBef>
                <a:spcPct val="20000"/>
              </a:spcBef>
              <a:buFontTx/>
              <a:buChar char="–"/>
            </a:pPr>
            <a:r>
              <a:rPr lang="en-US" sz="2600" dirty="0">
                <a:latin typeface="Times New Roman" pitchFamily="18" charset="0"/>
                <a:cs typeface="Arial" charset="0"/>
              </a:rPr>
              <a:t>at least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before the clock edge</a:t>
            </a:r>
          </a:p>
          <a:p>
            <a:pPr marL="742950" lvl="1" indent="-285750">
              <a:spcBef>
                <a:spcPct val="20000"/>
              </a:spcBef>
              <a:buFontTx/>
              <a:buChar char="–"/>
            </a:pPr>
            <a:r>
              <a:rPr lang="en-US" sz="2600" dirty="0">
                <a:latin typeface="Times New Roman" pitchFamily="18" charset="0"/>
                <a:cs typeface="Arial" charset="0"/>
              </a:rPr>
              <a:t>at least until </a:t>
            </a:r>
            <a:r>
              <a:rPr lang="en-US" sz="2600" i="1" dirty="0" err="1">
                <a:latin typeface="Times New Roman" pitchFamily="18" charset="0"/>
                <a:cs typeface="Arial" charset="0"/>
              </a:rPr>
              <a:t>t</a:t>
            </a:r>
            <a:r>
              <a:rPr lang="en-US" sz="2600" baseline="-25000" dirty="0" err="1">
                <a:latin typeface="Times New Roman" pitchFamily="18" charset="0"/>
                <a:cs typeface="Arial" charset="0"/>
              </a:rPr>
              <a:t>hold</a:t>
            </a:r>
            <a:r>
              <a:rPr lang="en-US" sz="2600" dirty="0">
                <a:latin typeface="Times New Roman" pitchFamily="18" charset="0"/>
                <a:cs typeface="Arial" charset="0"/>
              </a:rPr>
              <a:t> after the clock edge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Dynamic Discipline</a:t>
            </a:r>
          </a:p>
        </p:txBody>
      </p:sp>
    </p:spTree>
    <p:extLst>
      <p:ext uri="{BB962C8B-B14F-4D97-AF65-F5344CB8AC3E}">
        <p14:creationId xmlns:p14="http://schemas.microsoft.com/office/powerpoint/2010/main" val="2264520970"/>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6" name="Rectangle 6"/>
          <p:cNvSpPr>
            <a:spLocks noGrp="1" noChangeArrowheads="1"/>
          </p:cNvSpPr>
          <p:nvPr>
            <p:ph sz="half" idx="4294967295"/>
            <p:custDataLst>
              <p:tags r:id="rId2"/>
            </p:custDataLst>
          </p:nvPr>
        </p:nvSpPr>
        <p:spPr>
          <a:xfrm>
            <a:off x="914400" y="1219200"/>
            <a:ext cx="7696200" cy="4953000"/>
          </a:xfrm>
        </p:spPr>
        <p:txBody>
          <a:bodyPr>
            <a:normAutofit/>
          </a:bodyPr>
          <a:lstStyle/>
          <a:p>
            <a:r>
              <a:rPr lang="en-US" dirty="0"/>
              <a:t>The delay between registers has a </a:t>
            </a:r>
            <a:r>
              <a:rPr lang="en-US" b="1" dirty="0"/>
              <a:t>minimum</a:t>
            </a:r>
            <a:r>
              <a:rPr lang="en-US" dirty="0"/>
              <a:t> and </a:t>
            </a:r>
            <a:r>
              <a:rPr lang="en-US" b="1" dirty="0"/>
              <a:t>maximum</a:t>
            </a:r>
            <a:r>
              <a:rPr lang="en-US" dirty="0"/>
              <a:t> delay, dependent on the delays of the circuit elements</a:t>
            </a:r>
          </a:p>
        </p:txBody>
      </p:sp>
      <p:graphicFrame>
        <p:nvGraphicFramePr>
          <p:cNvPr id="1034247"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333005227"/>
              </p:ext>
            </p:extLst>
          </p:nvPr>
        </p:nvGraphicFramePr>
        <p:xfrm>
          <a:off x="2133600" y="2617787"/>
          <a:ext cx="4481513" cy="3935413"/>
        </p:xfrm>
        <a:graphic>
          <a:graphicData uri="http://schemas.openxmlformats.org/presentationml/2006/ole">
            <mc:AlternateContent xmlns:mc="http://schemas.openxmlformats.org/markup-compatibility/2006">
              <mc:Choice xmlns:v="urn:schemas-microsoft-com:vml" Requires="v">
                <p:oleObj spid="_x0000_s170056" name="VISIO" r:id="rId8" imgW="1952280" imgH="1714680" progId="Visio.Drawing.6">
                  <p:embed/>
                </p:oleObj>
              </mc:Choice>
              <mc:Fallback>
                <p:oleObj name="VISIO" r:id="rId8" imgW="1952280" imgH="1714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2617787"/>
                        <a:ext cx="4481513"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34244" name="Rectangle 4"/>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Dynamic Discipline</a:t>
            </a:r>
          </a:p>
        </p:txBody>
      </p:sp>
    </p:spTree>
    <p:extLst>
      <p:ext uri="{BB962C8B-B14F-4D97-AF65-F5344CB8AC3E}">
        <p14:creationId xmlns:p14="http://schemas.microsoft.com/office/powerpoint/2010/main" val="19426111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9258" name="Object 10"/>
          <p:cNvGraphicFramePr>
            <a:graphicFrameLocks noGrp="1" noChangeAspect="1"/>
          </p:cNvGraphicFramePr>
          <p:nvPr>
            <p:ph sz="half" idx="4294967295"/>
            <p:custDataLst>
              <p:tags r:id="rId2"/>
            </p:custDataLst>
            <p:extLst/>
          </p:nvPr>
        </p:nvGraphicFramePr>
        <p:xfrm>
          <a:off x="2438400" y="2362200"/>
          <a:ext cx="4541838" cy="4191000"/>
        </p:xfrm>
        <a:graphic>
          <a:graphicData uri="http://schemas.openxmlformats.org/presentationml/2006/ole">
            <mc:AlternateContent xmlns:mc="http://schemas.openxmlformats.org/markup-compatibility/2006">
              <mc:Choice xmlns:v="urn:schemas-microsoft-com:vml" Requires="v">
                <p:oleObj spid="_x0000_s221194" name="VISIO" r:id="rId6" imgW="1769265" imgH="1631876" progId="">
                  <p:embed/>
                </p:oleObj>
              </mc:Choice>
              <mc:Fallback>
                <p:oleObj name="VISIO" r:id="rId6" imgW="1769265" imgH="1631876" progId="">
                  <p:embed/>
                  <p:pic>
                    <p:nvPicPr>
                      <p:cNvPr id="949258" name="Object 10"/>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362200"/>
                        <a:ext cx="454183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9254" name="Rectangle 6"/>
          <p:cNvSpPr>
            <a:spLocks noChangeArrowheads="1"/>
          </p:cNvSpPr>
          <p:nvPr>
            <p:custDataLst>
              <p:tags r:id="rId3"/>
            </p:custDataLst>
          </p:nvPr>
        </p:nvSpPr>
        <p:spPr bwMode="auto">
          <a:xfrm>
            <a:off x="914400" y="1219200"/>
            <a:ext cx="7924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b="1" dirty="0">
                <a:solidFill>
                  <a:schemeClr val="accent1"/>
                </a:solidFill>
                <a:latin typeface="Times New Roman" pitchFamily="18" charset="0"/>
                <a:cs typeface="Arial" charset="0"/>
              </a:rPr>
              <a:t>Propagation delay:</a:t>
            </a:r>
            <a:r>
              <a:rPr lang="en-US" sz="2800" dirty="0">
                <a:solidFill>
                  <a:schemeClr val="accent1"/>
                </a:solidFill>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pd</a:t>
            </a:r>
            <a:r>
              <a:rPr lang="en-US" sz="2400" dirty="0">
                <a:latin typeface="Times New Roman" pitchFamily="18" charset="0"/>
                <a:cs typeface="Arial" charset="0"/>
              </a:rPr>
              <a:t> = max delay from input to output</a:t>
            </a:r>
          </a:p>
          <a:p>
            <a:pPr marL="342900" indent="-342900">
              <a:spcBef>
                <a:spcPct val="20000"/>
              </a:spcBef>
              <a:buFontTx/>
              <a:buChar char="•"/>
            </a:pPr>
            <a:r>
              <a:rPr lang="en-US" sz="2800" b="1" dirty="0">
                <a:solidFill>
                  <a:schemeClr val="bg1">
                    <a:lumMod val="50000"/>
                  </a:schemeClr>
                </a:solidFill>
                <a:latin typeface="Times New Roman" pitchFamily="18" charset="0"/>
                <a:cs typeface="Arial" charset="0"/>
              </a:rPr>
              <a:t>Contamination delay:</a:t>
            </a:r>
            <a:r>
              <a:rPr lang="en-US" sz="2800"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cd</a:t>
            </a:r>
            <a:r>
              <a:rPr lang="en-US" sz="2400" dirty="0">
                <a:latin typeface="Times New Roman" pitchFamily="18" charset="0"/>
                <a:cs typeface="Arial" charset="0"/>
              </a:rPr>
              <a:t> = min delay from input to output</a:t>
            </a:r>
          </a:p>
        </p:txBody>
      </p:sp>
      <p:sp>
        <p:nvSpPr>
          <p:cNvPr id="7" name="TextBox 6"/>
          <p:cNvSpPr txBox="1"/>
          <p:nvPr/>
        </p:nvSpPr>
        <p:spPr>
          <a:xfrm>
            <a:off x="1143000" y="68759"/>
            <a:ext cx="7924800" cy="954107"/>
          </a:xfrm>
          <a:prstGeom prst="rect">
            <a:avLst/>
          </a:prstGeom>
          <a:noFill/>
        </p:spPr>
        <p:txBody>
          <a:bodyPr wrap="square" rtlCol="0">
            <a:spAutoFit/>
          </a:bodyPr>
          <a:lstStyle/>
          <a:p>
            <a:pPr algn="ctr"/>
            <a:r>
              <a:rPr lang="en-US" sz="2800" dirty="0">
                <a:solidFill>
                  <a:schemeClr val="bg1"/>
                </a:solidFill>
                <a:latin typeface="+mj-lt"/>
              </a:rPr>
              <a:t>Reminder: Propagation &amp; Contamination Delays of Combinational Logic</a:t>
            </a:r>
          </a:p>
        </p:txBody>
      </p:sp>
    </p:spTree>
    <p:extLst>
      <p:ext uri="{BB962C8B-B14F-4D97-AF65-F5344CB8AC3E}">
        <p14:creationId xmlns:p14="http://schemas.microsoft.com/office/powerpoint/2010/main" val="129368195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maximum</a:t>
            </a:r>
            <a:r>
              <a:rPr lang="en-US" sz="2600" dirty="0">
                <a:solidFill>
                  <a:schemeClr val="accent1"/>
                </a:solidFill>
              </a:rPr>
              <a:t> </a:t>
            </a:r>
            <a:r>
              <a:rPr lang="en-US" sz="2600" dirty="0"/>
              <a:t>delay from register R1 through combinational logic to R2</a:t>
            </a:r>
          </a:p>
          <a:p>
            <a:r>
              <a:rPr lang="en-US" sz="2600" dirty="0"/>
              <a:t>The input to register R2 must be stable at least </a:t>
            </a:r>
            <a:r>
              <a:rPr lang="en-US" sz="2600" i="1" dirty="0" err="1"/>
              <a:t>t</a:t>
            </a:r>
            <a:r>
              <a:rPr lang="en-US" sz="2600" baseline="-25000" dirty="0" err="1"/>
              <a:t>setup</a:t>
            </a:r>
            <a:r>
              <a:rPr lang="en-US" sz="2600" dirty="0"/>
              <a:t> before clock 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5890"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Setup Time Constraint</a:t>
            </a:r>
          </a:p>
        </p:txBody>
      </p:sp>
    </p:spTree>
    <p:extLst>
      <p:ext uri="{BB962C8B-B14F-4D97-AF65-F5344CB8AC3E}">
        <p14:creationId xmlns:p14="http://schemas.microsoft.com/office/powerpoint/2010/main" val="26371480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08" name="Object 4"/>
          <p:cNvGraphicFramePr>
            <a:graphicFrameLocks noGrp="1" noChangeAspect="1"/>
          </p:cNvGraphicFramePr>
          <p:nvPr>
            <p:ph idx="4294967295"/>
            <p:custDataLst>
              <p:tags r:id="rId2"/>
            </p:custDataLst>
            <p:extLst>
              <p:ext uri="{D42A27DB-BD31-4B8C-83A1-F6EECF244321}">
                <p14:modId xmlns:p14="http://schemas.microsoft.com/office/powerpoint/2010/main" val="3486709596"/>
              </p:ext>
            </p:extLst>
          </p:nvPr>
        </p:nvGraphicFramePr>
        <p:xfrm>
          <a:off x="4038600" y="1116767"/>
          <a:ext cx="3581400" cy="2805113"/>
        </p:xfrm>
        <a:graphic>
          <a:graphicData uri="http://schemas.openxmlformats.org/presentationml/2006/ole">
            <mc:AlternateContent xmlns:mc="http://schemas.openxmlformats.org/markup-compatibility/2006">
              <mc:Choice xmlns:v="urn:schemas-microsoft-com:vml" Requires="v">
                <p:oleObj spid="_x0000_s129095" name="VISIO" r:id="rId7" imgW="1057320" imgH="828720" progId="Visio.Drawing.6">
                  <p:embed/>
                </p:oleObj>
              </mc:Choice>
              <mc:Fallback>
                <p:oleObj name="VISIO" r:id="rId7" imgW="1057320" imgH="8287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1116767"/>
                        <a:ext cx="3581400"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9" name="Rectangle 5"/>
          <p:cNvSpPr>
            <a:spLocks noChangeArrowheads="1"/>
          </p:cNvSpPr>
          <p:nvPr>
            <p:custDataLst>
              <p:tags r:id="rId4"/>
            </p:custDataLst>
          </p:nvPr>
        </p:nvSpPr>
        <p:spPr bwMode="auto">
          <a:xfrm>
            <a:off x="9906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Latch</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a:spcBef>
                <a:spcPct val="20000"/>
              </a:spcBef>
            </a:pPr>
            <a:endParaRPr lang="en-US" sz="44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Consider the four possible cases:</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342900" indent="-342900">
              <a:spcBef>
                <a:spcPct val="20000"/>
              </a:spcBef>
              <a:buFontTx/>
              <a:buChar char="•"/>
            </a:pPr>
            <a:endParaRPr lang="en-US" sz="2600" b="1" dirty="0">
              <a:solidFill>
                <a:schemeClr val="accent1"/>
              </a:solidFill>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SR (Set/Reset) Latch</a:t>
            </a:r>
          </a:p>
        </p:txBody>
      </p:sp>
    </p:spTree>
    <p:extLst>
      <p:ext uri="{BB962C8B-B14F-4D97-AF65-F5344CB8AC3E}">
        <p14:creationId xmlns:p14="http://schemas.microsoft.com/office/powerpoint/2010/main" val="30308084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maximum</a:t>
            </a:r>
            <a:r>
              <a:rPr lang="en-US" sz="2600" dirty="0">
                <a:solidFill>
                  <a:schemeClr val="accent1"/>
                </a:solidFill>
              </a:rPr>
              <a:t> </a:t>
            </a:r>
            <a:r>
              <a:rPr lang="en-US" sz="2600" dirty="0"/>
              <a:t>delay from register R1 through combinational logic to R2</a:t>
            </a:r>
          </a:p>
          <a:p>
            <a:r>
              <a:rPr lang="en-US" sz="2600" dirty="0"/>
              <a:t>The input to register R2 must be stable at least </a:t>
            </a:r>
            <a:r>
              <a:rPr lang="en-US" sz="2600" i="1" dirty="0" err="1"/>
              <a:t>t</a:t>
            </a:r>
            <a:r>
              <a:rPr lang="en-US" sz="2600" baseline="-25000" dirty="0" err="1"/>
              <a:t>setup</a:t>
            </a:r>
            <a:r>
              <a:rPr lang="en-US" sz="2600" dirty="0"/>
              <a:t> before clock 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431391146"/>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206914"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Setup Time Constraint</a:t>
            </a:r>
          </a:p>
        </p:txBody>
      </p:sp>
    </p:spTree>
    <p:extLst>
      <p:ext uri="{BB962C8B-B14F-4D97-AF65-F5344CB8AC3E}">
        <p14:creationId xmlns:p14="http://schemas.microsoft.com/office/powerpoint/2010/main" val="263714809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maximum</a:t>
            </a:r>
            <a:r>
              <a:rPr lang="en-US" sz="2600" dirty="0">
                <a:solidFill>
                  <a:schemeClr val="accent1"/>
                </a:solidFill>
              </a:rPr>
              <a:t> </a:t>
            </a:r>
            <a:r>
              <a:rPr lang="en-US" sz="2600" dirty="0"/>
              <a:t>delay from register R1 through combinational logic to R2</a:t>
            </a:r>
          </a:p>
          <a:p>
            <a:r>
              <a:rPr lang="en-US" sz="2600" dirty="0"/>
              <a:t>The input to register R2 must be stable at least </a:t>
            </a:r>
            <a:r>
              <a:rPr lang="en-US" sz="2600" i="1" dirty="0" err="1"/>
              <a:t>t</a:t>
            </a:r>
            <a:r>
              <a:rPr lang="en-US" sz="2600" baseline="-25000" dirty="0" err="1"/>
              <a:t>setup</a:t>
            </a:r>
            <a:r>
              <a:rPr lang="en-US" sz="2600" dirty="0"/>
              <a:t> before clock 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213953698"/>
              </p:ext>
            </p:extLst>
          </p:nvPr>
        </p:nvGraphicFramePr>
        <p:xfrm>
          <a:off x="1160585" y="2895600"/>
          <a:ext cx="4114800" cy="3476625"/>
        </p:xfrm>
        <a:graphic>
          <a:graphicData uri="http://schemas.openxmlformats.org/presentationml/2006/ole">
            <mc:AlternateContent xmlns:mc="http://schemas.openxmlformats.org/markup-compatibility/2006">
              <mc:Choice xmlns:v="urn:schemas-microsoft-com:vml" Requires="v">
                <p:oleObj spid="_x0000_s173129" name="VISIO" r:id="rId10" imgW="1952280" imgH="1649880" progId="Visio.Drawing.6">
                  <p:embed/>
                </p:oleObj>
              </mc:Choice>
              <mc:Fallback>
                <p:oleObj name="VISIO" r:id="rId10" imgW="1952280" imgH="1649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585" y="2895600"/>
                        <a:ext cx="41148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r>
              <a:rPr lang="en-US" sz="2800" dirty="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Setup Time Constraint</a:t>
            </a:r>
          </a:p>
        </p:txBody>
      </p:sp>
    </p:spTree>
    <p:extLst>
      <p:ext uri="{BB962C8B-B14F-4D97-AF65-F5344CB8AC3E}">
        <p14:creationId xmlns:p14="http://schemas.microsoft.com/office/powerpoint/2010/main" val="115697239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8961"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Hold Time Constraint</a:t>
            </a:r>
          </a:p>
        </p:txBody>
      </p:sp>
    </p:spTree>
    <p:extLst>
      <p:ext uri="{BB962C8B-B14F-4D97-AF65-F5344CB8AC3E}">
        <p14:creationId xmlns:p14="http://schemas.microsoft.com/office/powerpoint/2010/main" val="3930702490"/>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90057711"/>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209985"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Hold Time Constraint</a:t>
            </a:r>
          </a:p>
        </p:txBody>
      </p:sp>
    </p:spTree>
    <p:extLst>
      <p:ext uri="{BB962C8B-B14F-4D97-AF65-F5344CB8AC3E}">
        <p14:creationId xmlns:p14="http://schemas.microsoft.com/office/powerpoint/2010/main" val="393070249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3093946005"/>
              </p:ext>
            </p:extLst>
          </p:nvPr>
        </p:nvGraphicFramePr>
        <p:xfrm>
          <a:off x="1524000" y="2889250"/>
          <a:ext cx="3810000" cy="3663950"/>
        </p:xfrm>
        <a:graphic>
          <a:graphicData uri="http://schemas.openxmlformats.org/presentationml/2006/ole">
            <mc:AlternateContent xmlns:mc="http://schemas.openxmlformats.org/markup-compatibility/2006">
              <mc:Choice xmlns:v="urn:schemas-microsoft-com:vml" Requires="v">
                <p:oleObj spid="_x0000_s176200" name="VISIO" r:id="rId10" imgW="1952280" imgH="1878480" progId="Visio.Drawing.6">
                  <p:embed/>
                </p:oleObj>
              </mc:Choice>
              <mc:Fallback>
                <p:oleObj name="VISIO" r:id="rId10" imgW="1952280" imgH="1878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2889250"/>
                        <a:ext cx="3810000" cy="3663950"/>
                      </a:xfrm>
                      <a:prstGeom prst="rect">
                        <a:avLst/>
                      </a:prstGeom>
                    </p:spPr>
                  </p:pic>
                </p:oleObj>
              </mc:Fallback>
            </mc:AlternateContent>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Hold Time Constraint</a:t>
            </a:r>
          </a:p>
        </p:txBody>
      </p:sp>
    </p:spTree>
    <p:extLst>
      <p:ext uri="{BB962C8B-B14F-4D97-AF65-F5344CB8AC3E}">
        <p14:creationId xmlns:p14="http://schemas.microsoft.com/office/powerpoint/2010/main" val="114477667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771232194"/>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211135"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45674495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1136"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6511127"/>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1137"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 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 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 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 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 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 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p>
          <a:p>
            <a:pPr>
              <a:spcBef>
                <a:spcPct val="50000"/>
              </a:spcBef>
            </a:pPr>
            <a:r>
              <a:rPr lang="en-US" sz="1600" i="1" dirty="0" err="1"/>
              <a:t>t</a:t>
            </a:r>
            <a:r>
              <a:rPr lang="en-US" sz="1600" i="1" baseline="-25000" dirty="0" err="1"/>
              <a:t>cd</a:t>
            </a:r>
            <a:r>
              <a:rPr lang="en-US" sz="1600" dirty="0"/>
              <a:t> =</a:t>
            </a:r>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Timing Analysis</a:t>
            </a:r>
          </a:p>
        </p:txBody>
      </p:sp>
    </p:spTree>
    <p:extLst>
      <p:ext uri="{BB962C8B-B14F-4D97-AF65-F5344CB8AC3E}">
        <p14:creationId xmlns:p14="http://schemas.microsoft.com/office/powerpoint/2010/main" val="177618291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022501720"/>
              </p:ext>
            </p:extLst>
          </p:nvPr>
        </p:nvGraphicFramePr>
        <p:xfrm>
          <a:off x="1364456" y="1143000"/>
          <a:ext cx="4205288" cy="2757488"/>
        </p:xfrm>
        <a:graphic>
          <a:graphicData uri="http://schemas.openxmlformats.org/presentationml/2006/ole">
            <mc:AlternateContent xmlns:mc="http://schemas.openxmlformats.org/markup-compatibility/2006">
              <mc:Choice xmlns:v="urn:schemas-microsoft-com:vml" Requires="v">
                <p:oleObj spid="_x0000_s178388" name="VISIO" r:id="rId12" imgW="2314440" imgH="1517400" progId="Visio.Drawing.6">
                  <p:embed/>
                </p:oleObj>
              </mc:Choice>
              <mc:Fallback>
                <p:oleObj name="VISIO" r:id="rId12" imgW="2314440" imgH="151740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4456" y="1143000"/>
                        <a:ext cx="4205288" cy="2757488"/>
                      </a:xfrm>
                      <a:prstGeom prst="rect">
                        <a:avLst/>
                      </a:prstGeom>
                    </p:spPr>
                  </p:pic>
                </p:oleObj>
              </mc:Fallback>
            </mc:AlternateContent>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1686509016"/>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178389" name="VISIO" r:id="rId14" imgW="104040" imgH="504000" progId="Visio.Drawing.6">
                  <p:embed/>
                </p:oleObj>
              </mc:Choice>
              <mc:Fallback>
                <p:oleObj name="VISIO" r:id="rId14" imgW="104040" imgH="50400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p14="http://schemas.microsoft.com/office/powerpoint/2010/main" val="9954444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178390" name="VISIO" r:id="rId16" imgW="257040" imgH="600120" progId="Visio.Drawing.6">
                  <p:embed/>
                </p:oleObj>
              </mc:Choice>
              <mc:Fallback>
                <p:oleObj name="VISIO" r:id="rId16" imgW="257040" imgH="600120" progId="Visio.Drawing.6">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 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 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 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 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 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 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25 </a:t>
            </a:r>
            <a:r>
              <a:rPr lang="en-US" sz="1600" dirty="0" err="1"/>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+ 25) </a:t>
            </a:r>
            <a:r>
              <a:rPr lang="en-US" sz="1600" dirty="0" err="1"/>
              <a:t>ps</a:t>
            </a:r>
            <a:r>
              <a:rPr lang="en-US" sz="1600" dirty="0"/>
              <a:t> &gt; 70 </a:t>
            </a:r>
            <a:r>
              <a:rPr lang="en-US" sz="1600" dirty="0" err="1"/>
              <a:t>ps</a:t>
            </a:r>
            <a:r>
              <a:rPr lang="en-US" sz="1600" dirty="0"/>
              <a:t> ?  </a:t>
            </a:r>
            <a:r>
              <a:rPr lang="en-US" sz="1600" b="1" dirty="0">
                <a:solidFill>
                  <a:srgbClr val="C00000"/>
                </a:solidFill>
              </a:rPr>
              <a:t>No!</a:t>
            </a: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Timing Analysis</a:t>
            </a:r>
          </a:p>
        </p:txBody>
      </p:sp>
    </p:spTree>
    <p:extLst>
      <p:ext uri="{BB962C8B-B14F-4D97-AF65-F5344CB8AC3E}">
        <p14:creationId xmlns:p14="http://schemas.microsoft.com/office/powerpoint/2010/main" val="3547664620"/>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2063206597"/>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08064"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286020091"/>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08065"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 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 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 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 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 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 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p>
          <a:p>
            <a:pPr>
              <a:spcBef>
                <a:spcPct val="50000"/>
              </a:spcBef>
            </a:pPr>
            <a:r>
              <a:rPr lang="en-US" sz="1600" i="1" dirty="0" err="1"/>
              <a:t>t</a:t>
            </a:r>
            <a:r>
              <a:rPr lang="en-US" sz="1600" i="1" baseline="-25000" dirty="0" err="1"/>
              <a:t>cd</a:t>
            </a:r>
            <a:r>
              <a:rPr lang="en-US" sz="1600" dirty="0"/>
              <a:t> =</a:t>
            </a:r>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Timing Analysis</a:t>
            </a: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582205605"/>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08066" name="VISIO" r:id="rId17" imgW="2315768" imgH="1517385" progId="Visio.Drawing.6">
                  <p:embed/>
                </p:oleObj>
              </mc:Choice>
              <mc:Fallback>
                <p:oleObj name="VISIO" r:id="rId17" imgW="2315768" imgH="1517385" progId="Visio.Drawing.6">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Tree>
    <p:extLst>
      <p:ext uri="{BB962C8B-B14F-4D97-AF65-F5344CB8AC3E}">
        <p14:creationId xmlns:p14="http://schemas.microsoft.com/office/powerpoint/2010/main" val="3569840687"/>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p14="http://schemas.microsoft.com/office/powerpoint/2010/main" val="3763740175"/>
              </p:ext>
            </p:extLst>
          </p:nvPr>
        </p:nvGraphicFramePr>
        <p:xfrm>
          <a:off x="6400800" y="3675185"/>
          <a:ext cx="152400" cy="731838"/>
        </p:xfrm>
        <a:graphic>
          <a:graphicData uri="http://schemas.openxmlformats.org/presentationml/2006/ole">
            <mc:AlternateContent xmlns:mc="http://schemas.openxmlformats.org/markup-compatibility/2006">
              <mc:Choice xmlns:v="urn:schemas-microsoft-com:vml" Requires="v">
                <p:oleObj spid="_x0000_s212159" name="VISIO" r:id="rId13" imgW="104040" imgH="504000" progId="Visio.Drawing.6">
                  <p:embed/>
                </p:oleObj>
              </mc:Choice>
              <mc:Fallback>
                <p:oleObj name="VISIO" r:id="rId13" imgW="104040" imgH="50400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675185"/>
                        <a:ext cx="1524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p14="http://schemas.microsoft.com/office/powerpoint/2010/main" val="714478899"/>
              </p:ext>
            </p:extLst>
          </p:nvPr>
        </p:nvGraphicFramePr>
        <p:xfrm>
          <a:off x="6019800" y="3429000"/>
          <a:ext cx="495300" cy="1157288"/>
        </p:xfrm>
        <a:graphic>
          <a:graphicData uri="http://schemas.openxmlformats.org/presentationml/2006/ole">
            <mc:AlternateContent xmlns:mc="http://schemas.openxmlformats.org/markup-compatibility/2006">
              <mc:Choice xmlns:v="urn:schemas-microsoft-com:vml" Requires="v">
                <p:oleObj spid="_x0000_s212160" name="VISIO" r:id="rId15" imgW="257040" imgH="600120" progId="Visio.Drawing.6">
                  <p:embed/>
                </p:oleObj>
              </mc:Choice>
              <mc:Fallback>
                <p:oleObj name="VISIO" r:id="rId15" imgW="257040" imgH="600120" progId="Visio.Drawing.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3429000"/>
                        <a:ext cx="49530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 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 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 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 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 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 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 x 25 </a:t>
            </a:r>
            <a:r>
              <a:rPr lang="en-US" sz="1600" dirty="0" err="1"/>
              <a:t>ps</a:t>
            </a:r>
            <a:r>
              <a:rPr lang="en-US" sz="1600" dirty="0"/>
              <a:t> = 50 </a:t>
            </a:r>
            <a:r>
              <a:rPr lang="en-US" sz="1600" dirty="0" err="1"/>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+ 50) </a:t>
            </a:r>
            <a:r>
              <a:rPr lang="en-US" sz="1600" dirty="0" err="1"/>
              <a:t>ps</a:t>
            </a:r>
            <a:r>
              <a:rPr lang="en-US" sz="1600" dirty="0"/>
              <a:t> &gt; 70 </a:t>
            </a:r>
            <a:r>
              <a:rPr lang="en-US" sz="1600" dirty="0" err="1"/>
              <a:t>ps</a:t>
            </a:r>
            <a:r>
              <a:rPr lang="en-US" sz="1600" dirty="0"/>
              <a:t> ?  </a:t>
            </a:r>
            <a:r>
              <a:rPr lang="en-US" sz="1600" b="1" dirty="0">
                <a:solidFill>
                  <a:srgbClr val="C00000"/>
                </a:solidFill>
              </a:rPr>
              <a:t>Yes!</a:t>
            </a: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Timing Analysis</a:t>
            </a:r>
          </a:p>
        </p:txBody>
      </p:sp>
      <p:graphicFrame>
        <p:nvGraphicFramePr>
          <p:cNvPr id="2" name="Object 1"/>
          <p:cNvGraphicFramePr>
            <a:graphicFrameLocks noChangeAspect="1"/>
          </p:cNvGraphicFramePr>
          <p:nvPr>
            <p:custDataLst>
              <p:tags r:id="rId9"/>
            </p:custDataLst>
            <p:extLst>
              <p:ext uri="{D42A27DB-BD31-4B8C-83A1-F6EECF244321}">
                <p14:modId xmlns:p14="http://schemas.microsoft.com/office/powerpoint/2010/main" val="2087528756"/>
              </p:ext>
            </p:extLst>
          </p:nvPr>
        </p:nvGraphicFramePr>
        <p:xfrm>
          <a:off x="1143000" y="1490662"/>
          <a:ext cx="3810000" cy="2498725"/>
        </p:xfrm>
        <a:graphic>
          <a:graphicData uri="http://schemas.openxmlformats.org/presentationml/2006/ole">
            <mc:AlternateContent xmlns:mc="http://schemas.openxmlformats.org/markup-compatibility/2006">
              <mc:Choice xmlns:v="urn:schemas-microsoft-com:vml" Requires="v">
                <p:oleObj spid="_x0000_s212161" name="VISIO" r:id="rId17" imgW="2315768" imgH="1517385" progId="Visio.Drawing.6">
                  <p:embed/>
                </p:oleObj>
              </mc:Choice>
              <mc:Fallback>
                <p:oleObj name="VISIO" r:id="rId17" imgW="2315768" imgH="1517385"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1490662"/>
                        <a:ext cx="3810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Tree>
    <p:extLst>
      <p:ext uri="{BB962C8B-B14F-4D97-AF65-F5344CB8AC3E}">
        <p14:creationId xmlns:p14="http://schemas.microsoft.com/office/powerpoint/2010/main" val="84677101"/>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2" name="Rectangle 4"/>
          <p:cNvSpPr>
            <a:spLocks noGrp="1" noChangeArrowheads="1"/>
          </p:cNvSpPr>
          <p:nvPr>
            <p:ph sz="half" idx="4294967295"/>
            <p:custDataLst>
              <p:tags r:id="rId2"/>
            </p:custDataLst>
          </p:nvPr>
        </p:nvSpPr>
        <p:spPr>
          <a:xfrm>
            <a:off x="914400" y="1181100"/>
            <a:ext cx="7543800" cy="4953000"/>
          </a:xfrm>
        </p:spPr>
        <p:txBody>
          <a:bodyPr>
            <a:normAutofit/>
          </a:bodyPr>
          <a:lstStyle/>
          <a:p>
            <a:r>
              <a:rPr lang="en-US" sz="2600" dirty="0"/>
              <a:t>The clock doesn’t arrive at all registers at same time</a:t>
            </a:r>
          </a:p>
          <a:p>
            <a:r>
              <a:rPr lang="en-US" sz="2600" b="1" dirty="0"/>
              <a:t>Skew:</a:t>
            </a:r>
            <a:r>
              <a:rPr lang="en-US" sz="2600" dirty="0"/>
              <a:t> difference between two clock edges</a:t>
            </a:r>
          </a:p>
          <a:p>
            <a:r>
              <a:rPr lang="en-US" sz="2600" dirty="0"/>
              <a:t>Perform </a:t>
            </a:r>
            <a:r>
              <a:rPr lang="en-US" sz="2600" b="1" dirty="0"/>
              <a:t>worst case analysis </a:t>
            </a:r>
            <a:r>
              <a:rPr lang="en-US" sz="2600" dirty="0"/>
              <a:t>to guarantee dynamic discipline is not violated for any register – many registers in a system!</a:t>
            </a:r>
          </a:p>
        </p:txBody>
      </p:sp>
      <p:graphicFrame>
        <p:nvGraphicFramePr>
          <p:cNvPr id="1056778" name="Object 10"/>
          <p:cNvGraphicFramePr>
            <a:graphicFrameLocks noGrp="1" noChangeAspect="1"/>
          </p:cNvGraphicFramePr>
          <p:nvPr>
            <p:ph sz="half" idx="4294967295"/>
            <p:custDataLst>
              <p:tags r:id="rId3"/>
            </p:custDataLst>
            <p:extLst>
              <p:ext uri="{D42A27DB-BD31-4B8C-83A1-F6EECF244321}">
                <p14:modId xmlns:p14="http://schemas.microsoft.com/office/powerpoint/2010/main" val="876803887"/>
              </p:ext>
            </p:extLst>
          </p:nvPr>
        </p:nvGraphicFramePr>
        <p:xfrm>
          <a:off x="2514600" y="3276600"/>
          <a:ext cx="3751262" cy="3179763"/>
        </p:xfrm>
        <a:graphic>
          <a:graphicData uri="http://schemas.openxmlformats.org/presentationml/2006/ole">
            <mc:AlternateContent xmlns:mc="http://schemas.openxmlformats.org/markup-compatibility/2006">
              <mc:Choice xmlns:v="urn:schemas-microsoft-com:vml" Requires="v">
                <p:oleObj spid="_x0000_s181320" name="VISIO" r:id="rId8" imgW="2321280" imgH="1967400" progId="Visio.Drawing.6">
                  <p:embed/>
                </p:oleObj>
              </mc:Choice>
              <mc:Fallback>
                <p:oleObj name="VISIO" r:id="rId8" imgW="2321280" imgH="1967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276600"/>
                        <a:ext cx="3751262" cy="317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6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5677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Clock Skew</a:t>
            </a:r>
          </a:p>
        </p:txBody>
      </p:sp>
    </p:spTree>
    <p:extLst>
      <p:ext uri="{BB962C8B-B14F-4D97-AF65-F5344CB8AC3E}">
        <p14:creationId xmlns:p14="http://schemas.microsoft.com/office/powerpoint/2010/main" val="26620235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p>
          <a:p>
            <a:pPr lvl="1">
              <a:spcBef>
                <a:spcPct val="20000"/>
              </a:spcBef>
            </a:pPr>
            <a:r>
              <a:rPr lang="en-US" sz="3200" b="1" dirty="0">
                <a:solidFill>
                  <a:schemeClr val="accent1"/>
                </a:solidFill>
                <a:latin typeface="Times New Roman" pitchFamily="18" charset="0"/>
                <a:cs typeface="Arial" charset="0"/>
              </a:rPr>
              <a:t>   </a:t>
            </a:r>
            <a:r>
              <a:rPr lang="en-US" sz="3200" dirty="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1 and </a:t>
            </a:r>
            <a:r>
              <a:rPr lang="en-US" sz="3200" i="1" dirty="0">
                <a:latin typeface="Times New Roman" pitchFamily="18" charset="0"/>
                <a:cs typeface="Arial" charset="0"/>
              </a:rPr>
              <a:t>Q</a:t>
            </a:r>
            <a:r>
              <a:rPr lang="en-US" sz="3200" dirty="0">
                <a:latin typeface="Times New Roman" pitchFamily="18" charset="0"/>
                <a:cs typeface="Arial" charset="0"/>
              </a:rPr>
              <a:t> = 0</a:t>
            </a: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p>
          <a:p>
            <a:pPr lvl="1">
              <a:spcBef>
                <a:spcPct val="20000"/>
              </a:spcBef>
            </a:pPr>
            <a:r>
              <a:rPr lang="en-US" sz="3200" dirty="0">
                <a:latin typeface="Times New Roman" pitchFamily="18" charset="0"/>
                <a:cs typeface="Arial" charset="0"/>
              </a:rPr>
              <a:t>   then </a:t>
            </a:r>
            <a:r>
              <a:rPr lang="en-US" sz="3200" i="1" dirty="0">
                <a:latin typeface="Times New Roman" pitchFamily="18" charset="0"/>
                <a:cs typeface="Arial" charset="0"/>
              </a:rPr>
              <a:t>Q</a:t>
            </a:r>
            <a:r>
              <a:rPr lang="en-US" sz="3200" dirty="0">
                <a:latin typeface="Times New Roman" pitchFamily="18" charset="0"/>
                <a:cs typeface="Arial" charset="0"/>
              </a:rPr>
              <a:t> = 1 and </a:t>
            </a:r>
            <a:r>
              <a:rPr lang="en-US" sz="3200" i="1" dirty="0">
                <a:latin typeface="Times New Roman" pitchFamily="18" charset="0"/>
                <a:cs typeface="Arial" charset="0"/>
              </a:rPr>
              <a:t>Q</a:t>
            </a:r>
            <a:r>
              <a:rPr lang="en-US" sz="3200" dirty="0">
                <a:latin typeface="Times New Roman" pitchFamily="18" charset="0"/>
                <a:cs typeface="Arial" charset="0"/>
              </a:rPr>
              <a:t> = 0</a:t>
            </a: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p:txBody>
      </p:sp>
      <p:sp>
        <p:nvSpPr>
          <p:cNvPr id="973830" name="Line 6"/>
          <p:cNvSpPr>
            <a:spLocks noChangeShapeType="1"/>
          </p:cNvSpPr>
          <p:nvPr>
            <p:custDataLst>
              <p:tags r:id="rId4"/>
            </p:custDataLst>
          </p:nvPr>
        </p:nvSpPr>
        <p:spPr bwMode="auto">
          <a:xfrm>
            <a:off x="43434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2667000" y="4495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SR Latch Analysis</a:t>
            </a:r>
          </a:p>
        </p:txBody>
      </p:sp>
      <p:graphicFrame>
        <p:nvGraphicFramePr>
          <p:cNvPr id="2" name="Object 1"/>
          <p:cNvGraphicFramePr>
            <a:graphicFrameLocks noChangeAspect="1"/>
          </p:cNvGraphicFramePr>
          <p:nvPr>
            <p:custDataLst>
              <p:tags r:id="rId6"/>
            </p:custDataLst>
            <p:extLst>
              <p:ext uri="{D42A27DB-BD31-4B8C-83A1-F6EECF244321}">
                <p14:modId xmlns:p14="http://schemas.microsoft.com/office/powerpoint/2010/main" val="2782452004"/>
              </p:ext>
            </p:extLst>
          </p:nvPr>
        </p:nvGraphicFramePr>
        <p:xfrm>
          <a:off x="5638800" y="1295400"/>
          <a:ext cx="2438400" cy="2043112"/>
        </p:xfrm>
        <a:graphic>
          <a:graphicData uri="http://schemas.openxmlformats.org/presentationml/2006/ole">
            <mc:AlternateContent xmlns:mc="http://schemas.openxmlformats.org/markup-compatibility/2006">
              <mc:Choice xmlns:v="urn:schemas-microsoft-com:vml" Requires="v">
                <p:oleObj spid="_x0000_s130190" name="VISIO" r:id="rId10" imgW="1057895" imgH="885396" progId="Visio.Drawing.6">
                  <p:embed/>
                </p:oleObj>
              </mc:Choice>
              <mc:Fallback>
                <p:oleObj name="VISIO" r:id="rId10" imgW="1057895" imgH="885396" progId="Visio.Drawing.6">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1295400"/>
                        <a:ext cx="2438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custDataLst>
              <p:tags r:id="rId7"/>
            </p:custDataLst>
            <p:extLst>
              <p:ext uri="{D42A27DB-BD31-4B8C-83A1-F6EECF244321}">
                <p14:modId xmlns:p14="http://schemas.microsoft.com/office/powerpoint/2010/main" val="125602184"/>
              </p:ext>
            </p:extLst>
          </p:nvPr>
        </p:nvGraphicFramePr>
        <p:xfrm>
          <a:off x="5638800" y="3962400"/>
          <a:ext cx="2438400" cy="2043112"/>
        </p:xfrm>
        <a:graphic>
          <a:graphicData uri="http://schemas.openxmlformats.org/presentationml/2006/ole">
            <mc:AlternateContent xmlns:mc="http://schemas.openxmlformats.org/markup-compatibility/2006">
              <mc:Choice xmlns:v="urn:schemas-microsoft-com:vml" Requires="v">
                <p:oleObj spid="_x0000_s130191" name="VISIO" r:id="rId12" imgW="1057895" imgH="885396" progId="Visio.Drawing.6">
                  <p:embed/>
                </p:oleObj>
              </mc:Choice>
              <mc:Fallback>
                <p:oleObj name="VISIO" r:id="rId12" imgW="1057895" imgH="885396" progId="Visio.Drawing.6">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3962400"/>
                        <a:ext cx="24384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8497118"/>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873528785"/>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184392"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Setup Time Constraint with Skew</a:t>
            </a:r>
          </a:p>
        </p:txBody>
      </p:sp>
    </p:spTree>
    <p:extLst>
      <p:ext uri="{BB962C8B-B14F-4D97-AF65-F5344CB8AC3E}">
        <p14:creationId xmlns:p14="http://schemas.microsoft.com/office/powerpoint/2010/main" val="3578715001"/>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193416878"/>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3057"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Setup Time Constraint with Skew</a:t>
            </a:r>
          </a:p>
        </p:txBody>
      </p:sp>
    </p:spTree>
    <p:extLst>
      <p:ext uri="{BB962C8B-B14F-4D97-AF65-F5344CB8AC3E}">
        <p14:creationId xmlns:p14="http://schemas.microsoft.com/office/powerpoint/2010/main" val="651742330"/>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193416878"/>
              </p:ext>
            </p:extLst>
          </p:nvPr>
        </p:nvGraphicFramePr>
        <p:xfrm>
          <a:off x="762000" y="1752600"/>
          <a:ext cx="4495800" cy="4108450"/>
        </p:xfrm>
        <a:graphic>
          <a:graphicData uri="http://schemas.openxmlformats.org/presentationml/2006/ole">
            <mc:AlternateContent xmlns:mc="http://schemas.openxmlformats.org/markup-compatibility/2006">
              <mc:Choice xmlns:v="urn:schemas-microsoft-com:vml" Requires="v">
                <p:oleObj spid="_x0000_s214081" name="VISIO" r:id="rId10" imgW="2157480" imgH="1971720" progId="Visio.Drawing.6">
                  <p:embed/>
                </p:oleObj>
              </mc:Choice>
              <mc:Fallback>
                <p:oleObj name="VISIO" r:id="rId10" imgW="2157480" imgH="19717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1752600"/>
                        <a:ext cx="4495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baseline="-25000" dirty="0">
                <a:solidFill>
                  <a:schemeClr val="accent1"/>
                </a:solidFill>
                <a:latin typeface="Times New Roman" pitchFamily="18" charset="0"/>
                <a:cs typeface="Arial" charset="0"/>
              </a:rPr>
              <a:t> </a:t>
            </a:r>
            <a:r>
              <a:rPr lang="en-US" sz="2400" dirty="0">
                <a:solidFill>
                  <a:schemeClr val="accent1"/>
                </a:solidFill>
                <a:latin typeface="Times New Roman" pitchFamily="18" charset="0"/>
                <a:cs typeface="Arial" charset="0"/>
              </a:rPr>
              <a:t>+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r>
              <a:rPr lang="en-US" sz="2400" dirty="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Setup Time Constraint with Skew</a:t>
            </a:r>
          </a:p>
        </p:txBody>
      </p:sp>
    </p:spTree>
    <p:extLst>
      <p:ext uri="{BB962C8B-B14F-4D97-AF65-F5344CB8AC3E}">
        <p14:creationId xmlns:p14="http://schemas.microsoft.com/office/powerpoint/2010/main" val="65174233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5105"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Hold Time Constraint with Skew</a:t>
            </a:r>
          </a:p>
        </p:txBody>
      </p:sp>
    </p:spTree>
    <p:extLst>
      <p:ext uri="{BB962C8B-B14F-4D97-AF65-F5344CB8AC3E}">
        <p14:creationId xmlns:p14="http://schemas.microsoft.com/office/powerpoint/2010/main" val="2765451757"/>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4246213842"/>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216129"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Hold Time Constraint with Skew</a:t>
            </a:r>
          </a:p>
        </p:txBody>
      </p:sp>
    </p:spTree>
    <p:extLst>
      <p:ext uri="{BB962C8B-B14F-4D97-AF65-F5344CB8AC3E}">
        <p14:creationId xmlns:p14="http://schemas.microsoft.com/office/powerpoint/2010/main" val="276545175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960245675"/>
              </p:ext>
            </p:extLst>
          </p:nvPr>
        </p:nvGraphicFramePr>
        <p:xfrm>
          <a:off x="906462" y="1752600"/>
          <a:ext cx="4275138" cy="4419600"/>
        </p:xfrm>
        <a:graphic>
          <a:graphicData uri="http://schemas.openxmlformats.org/presentationml/2006/ole">
            <mc:AlternateContent xmlns:mc="http://schemas.openxmlformats.org/markup-compatibility/2006">
              <mc:Choice xmlns:v="urn:schemas-microsoft-com:vml" Requires="v">
                <p:oleObj spid="_x0000_s187464" name="VISIO" r:id="rId10" imgW="2128680" imgH="2200320" progId="Visio.Drawing.6">
                  <p:embed/>
                </p:oleObj>
              </mc:Choice>
              <mc:Fallback>
                <p:oleObj name="VISIO" r:id="rId10" imgW="2128680" imgH="22003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6462" y="1752600"/>
                        <a:ext cx="4275138" cy="4419600"/>
                      </a:xfrm>
                      <a:prstGeom prst="rect">
                        <a:avLst/>
                      </a:prstGeom>
                    </p:spPr>
                  </p:pic>
                </p:oleObj>
              </mc:Fallback>
            </mc:AlternateContent>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Hold Time Constraint with Skew</a:t>
            </a:r>
          </a:p>
        </p:txBody>
      </p:sp>
    </p:spTree>
    <p:extLst>
      <p:ext uri="{BB962C8B-B14F-4D97-AF65-F5344CB8AC3E}">
        <p14:creationId xmlns:p14="http://schemas.microsoft.com/office/powerpoint/2010/main" val="98499749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1897" name="Object 9"/>
          <p:cNvGraphicFramePr>
            <a:graphicFrameLocks noGrp="1" noChangeAspect="1"/>
          </p:cNvGraphicFramePr>
          <p:nvPr>
            <p:ph sz="half" idx="4294967295"/>
            <p:custDataLst>
              <p:tags r:id="rId2"/>
            </p:custDataLst>
            <p:extLst/>
          </p:nvPr>
        </p:nvGraphicFramePr>
        <p:xfrm>
          <a:off x="5096608" y="1485900"/>
          <a:ext cx="2747313" cy="4800600"/>
        </p:xfrm>
        <a:graphic>
          <a:graphicData uri="http://schemas.openxmlformats.org/presentationml/2006/ole">
            <mc:AlternateContent xmlns:mc="http://schemas.openxmlformats.org/markup-compatibility/2006">
              <mc:Choice xmlns:v="urn:schemas-microsoft-com:vml" Requires="v">
                <p:oleObj spid="_x0000_s222212" name="VISIO" r:id="rId10" imgW="1457280" imgH="2546280" progId="Visio.Drawing.6">
                  <p:embed/>
                </p:oleObj>
              </mc:Choice>
              <mc:Fallback>
                <p:oleObj name="VISIO" r:id="rId10" imgW="1457280" imgH="2546280" progId="Visio.Drawing.6">
                  <p:embed/>
                  <p:pic>
                    <p:nvPicPr>
                      <p:cNvPr id="1061897"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6608" y="1485900"/>
                        <a:ext cx="2747313" cy="4800600"/>
                      </a:xfrm>
                      <a:prstGeom prst="rect">
                        <a:avLst/>
                      </a:prstGeom>
                      <a:noFill/>
                      <a:ln>
                        <a:noFill/>
                      </a:ln>
                      <a:effectLst/>
                    </p:spPr>
                  </p:pic>
                </p:oleObj>
              </mc:Fallback>
            </mc:AlternateContent>
          </a:graphicData>
        </a:graphic>
      </p:graphicFrame>
      <p:graphicFrame>
        <p:nvGraphicFramePr>
          <p:cNvPr id="1061899" name="Object 11"/>
          <p:cNvGraphicFramePr>
            <a:graphicFrameLocks noGrp="1" noChangeAspect="1"/>
          </p:cNvGraphicFramePr>
          <p:nvPr>
            <p:ph sz="half" idx="4294967295"/>
            <p:custDataLst>
              <p:tags r:id="rId3"/>
            </p:custDataLst>
            <p:extLst/>
          </p:nvPr>
        </p:nvGraphicFramePr>
        <p:xfrm>
          <a:off x="2095500" y="2434737"/>
          <a:ext cx="2667000" cy="2259013"/>
        </p:xfrm>
        <a:graphic>
          <a:graphicData uri="http://schemas.openxmlformats.org/presentationml/2006/ole">
            <mc:AlternateContent xmlns:mc="http://schemas.openxmlformats.org/markup-compatibility/2006">
              <mc:Choice xmlns:v="urn:schemas-microsoft-com:vml" Requires="v">
                <p:oleObj spid="_x0000_s222213" name="VISIO" r:id="rId12" imgW="914400" imgH="774720" progId="Visio.Drawing.6">
                  <p:embed/>
                </p:oleObj>
              </mc:Choice>
              <mc:Fallback>
                <p:oleObj name="VISIO" r:id="rId12" imgW="914400" imgH="774720" progId="Visio.Drawing.6">
                  <p:embed/>
                  <p:pic>
                    <p:nvPicPr>
                      <p:cNvPr id="1061899"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5500" y="2434737"/>
                        <a:ext cx="2667000" cy="2259013"/>
                      </a:xfrm>
                      <a:prstGeom prst="rect">
                        <a:avLst/>
                      </a:prstGeom>
                    </p:spPr>
                  </p:pic>
                </p:oleObj>
              </mc:Fallback>
            </mc:AlternateContent>
          </a:graphicData>
        </a:graphic>
      </p:graphicFrame>
      <p:sp>
        <p:nvSpPr>
          <p:cNvPr id="1061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1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1894" name="Rectangle 6"/>
          <p:cNvSpPr>
            <a:spLocks noChangeArrowheads="1"/>
          </p:cNvSpPr>
          <p:nvPr>
            <p:custDataLst>
              <p:tags r:id="rId6"/>
            </p:custDataLst>
          </p:nvPr>
        </p:nvSpPr>
        <p:spPr bwMode="auto">
          <a:xfrm>
            <a:off x="685800" y="1219200"/>
            <a:ext cx="5486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Asynchronous (for example, user) inputs might violate the dynamic discipline</a:t>
            </a:r>
          </a:p>
        </p:txBody>
      </p:sp>
      <p:pic>
        <p:nvPicPr>
          <p:cNvPr id="1061904" name="Picture 16"/>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838199" y="3386933"/>
            <a:ext cx="1572175" cy="263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a:solidFill>
                  <a:schemeClr val="bg1"/>
                </a:solidFill>
                <a:latin typeface="+mj-lt"/>
              </a:rPr>
              <a:t>Violating the Dynamic Discipline</a:t>
            </a:r>
          </a:p>
        </p:txBody>
      </p:sp>
    </p:spTree>
    <p:extLst>
      <p:ext uri="{BB962C8B-B14F-4D97-AF65-F5344CB8AC3E}">
        <p14:creationId xmlns:p14="http://schemas.microsoft.com/office/powerpoint/2010/main" val="1809957192"/>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2922" name="Object 10"/>
          <p:cNvGraphicFramePr>
            <a:graphicFrameLocks noGrp="1" noChangeAspect="1"/>
          </p:cNvGraphicFramePr>
          <p:nvPr>
            <p:ph idx="4294967295"/>
            <p:custDataLst>
              <p:tags r:id="rId2"/>
            </p:custDataLst>
            <p:extLst/>
          </p:nvPr>
        </p:nvGraphicFramePr>
        <p:xfrm>
          <a:off x="2971800" y="4038600"/>
          <a:ext cx="3676650" cy="1898650"/>
        </p:xfrm>
        <a:graphic>
          <a:graphicData uri="http://schemas.openxmlformats.org/presentationml/2006/ole">
            <mc:AlternateContent xmlns:mc="http://schemas.openxmlformats.org/markup-compatibility/2006">
              <mc:Choice xmlns:v="urn:schemas-microsoft-com:vml" Requires="v">
                <p:oleObj spid="_x0000_s223235" name="VISIO" r:id="rId8" imgW="1257480" imgH="649800" progId="Visio.Drawing.6">
                  <p:embed/>
                </p:oleObj>
              </mc:Choice>
              <mc:Fallback>
                <p:oleObj name="VISIO" r:id="rId8" imgW="1257480" imgH="649800" progId="Visio.Drawing.6">
                  <p:embed/>
                  <p:pic>
                    <p:nvPicPr>
                      <p:cNvPr id="1062922"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038600"/>
                        <a:ext cx="3676650" cy="189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9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2916"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2917" name="Rectangle 5"/>
          <p:cNvSpPr>
            <a:spLocks noChangeArrowheads="1"/>
          </p:cNvSpPr>
          <p:nvPr>
            <p:custDataLst>
              <p:tags r:id="rId5"/>
            </p:custDataLst>
          </p:nvPr>
        </p:nvSpPr>
        <p:spPr bwMode="auto">
          <a:xfrm>
            <a:off x="914400" y="1219200"/>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latin typeface="Times New Roman" pitchFamily="18" charset="0"/>
                <a:cs typeface="Arial" charset="0"/>
              </a:rPr>
              <a:t>Bistable</a:t>
            </a:r>
            <a:r>
              <a:rPr lang="en-US" sz="2600" b="1" dirty="0">
                <a:latin typeface="Times New Roman" pitchFamily="18" charset="0"/>
                <a:cs typeface="Arial" charset="0"/>
              </a:rPr>
              <a:t> devices: </a:t>
            </a:r>
            <a:r>
              <a:rPr lang="en-US" sz="2600" dirty="0">
                <a:latin typeface="Times New Roman" pitchFamily="18" charset="0"/>
                <a:cs typeface="Arial" charset="0"/>
              </a:rPr>
              <a:t>two stable states, and a metastable state between them</a:t>
            </a:r>
          </a:p>
          <a:p>
            <a:pPr marL="342900" indent="-342900">
              <a:spcBef>
                <a:spcPct val="20000"/>
              </a:spcBef>
              <a:buFontTx/>
              <a:buChar char="•"/>
            </a:pPr>
            <a:r>
              <a:rPr lang="en-US" sz="2600" b="1" dirty="0">
                <a:latin typeface="Times New Roman" pitchFamily="18" charset="0"/>
                <a:cs typeface="Arial" charset="0"/>
              </a:rPr>
              <a:t>Flip-flop: </a:t>
            </a:r>
            <a:r>
              <a:rPr lang="en-US" sz="2600" dirty="0">
                <a:latin typeface="Times New Roman" pitchFamily="18" charset="0"/>
                <a:cs typeface="Arial" charset="0"/>
              </a:rPr>
              <a:t>two stable states (1 and 0) and one metastable state</a:t>
            </a:r>
          </a:p>
          <a:p>
            <a:pPr marL="342900" indent="-342900">
              <a:spcBef>
                <a:spcPct val="20000"/>
              </a:spcBef>
              <a:buFontTx/>
              <a:buChar char="•"/>
            </a:pPr>
            <a:r>
              <a:rPr lang="en-US" sz="2600" dirty="0">
                <a:latin typeface="Times New Roman" pitchFamily="18" charset="0"/>
                <a:cs typeface="Arial" charset="0"/>
              </a:rPr>
              <a:t>If flip-flop lands in metastable state, could stay there for an undetermined amount of time</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a:solidFill>
                  <a:schemeClr val="bg1"/>
                </a:solidFill>
                <a:latin typeface="+mj-lt"/>
              </a:rPr>
              <a:t>Metastability</a:t>
            </a:r>
            <a:endParaRPr lang="en-US" sz="4400" dirty="0">
              <a:solidFill>
                <a:schemeClr val="bg1"/>
              </a:solidFill>
              <a:latin typeface="+mj-lt"/>
            </a:endParaRPr>
          </a:p>
        </p:txBody>
      </p:sp>
    </p:spTree>
    <p:extLst>
      <p:ext uri="{BB962C8B-B14F-4D97-AF65-F5344CB8AC3E}">
        <p14:creationId xmlns:p14="http://schemas.microsoft.com/office/powerpoint/2010/main" val="424486542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C103524819990">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smtClean="0">
            <a:latin typeface="Arial" panose="020B0604020202020204" pitchFamily="34" charset="0"/>
            <a:cs typeface="Arial" panose="020B0604020202020204" pitchFamily="34" charset="0"/>
          </a:defRPr>
        </a:defPPr>
      </a:lstStyle>
    </a:txDef>
  </a:objectDefaults>
  <a:extraClrSchemeLst/>
</a:theme>
</file>

<file path=ppt/theme/theme3.xml><?xml version="1.0" encoding="utf-8"?>
<a:theme xmlns:a="http://schemas.openxmlformats.org/drawingml/2006/main" name="Default Design">
  <a:themeElements>
    <a:clrScheme name="">
      <a:dk1>
        <a:srgbClr val="000000"/>
      </a:dk1>
      <a:lt1>
        <a:srgbClr val="FFFFFF"/>
      </a:lt1>
      <a:dk2>
        <a:srgbClr val="000000"/>
      </a:dk2>
      <a:lt2>
        <a:srgbClr val="808080"/>
      </a:lt2>
      <a:accent1>
        <a:srgbClr val="0000FF"/>
      </a:accent1>
      <a:accent2>
        <a:srgbClr val="FF0000"/>
      </a:accent2>
      <a:accent3>
        <a:srgbClr val="FFFFFF"/>
      </a:accent3>
      <a:accent4>
        <a:srgbClr val="000000"/>
      </a:accent4>
      <a:accent5>
        <a:srgbClr val="AAAAFF"/>
      </a:accent5>
      <a:accent6>
        <a:srgbClr val="E70000"/>
      </a:accent6>
      <a:hlink>
        <a:srgbClr val="CC00CC"/>
      </a:hlink>
      <a:folHlink>
        <a:srgbClr val="B2B2B2"/>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
      <a:dk1>
        <a:srgbClr val="000000"/>
      </a:dk1>
      <a:lt1>
        <a:srgbClr val="FFFFFF"/>
      </a:lt1>
      <a:dk2>
        <a:srgbClr val="000000"/>
      </a:dk2>
      <a:lt2>
        <a:srgbClr val="808080"/>
      </a:lt2>
      <a:accent1>
        <a:srgbClr val="0000FF"/>
      </a:accent1>
      <a:accent2>
        <a:srgbClr val="FF0000"/>
      </a:accent2>
      <a:accent3>
        <a:srgbClr val="FFFFFF"/>
      </a:accent3>
      <a:accent4>
        <a:srgbClr val="000000"/>
      </a:accent4>
      <a:accent5>
        <a:srgbClr val="AAAAFF"/>
      </a:accent5>
      <a:accent6>
        <a:srgbClr val="E70000"/>
      </a:accent6>
      <a:hlink>
        <a:srgbClr val="CC00CC"/>
      </a:hlink>
      <a:folHlink>
        <a:srgbClr val="B2B2B2"/>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15227</TotalTime>
  <Words>3423</Words>
  <Application>Microsoft Office PowerPoint</Application>
  <PresentationFormat>On-screen Show (4:3)</PresentationFormat>
  <Paragraphs>1093</Paragraphs>
  <Slides>97</Slides>
  <Notes>85</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97</vt:i4>
      </vt:variant>
    </vt:vector>
  </HeadingPairs>
  <TitlesOfParts>
    <vt:vector size="112" baseType="lpstr">
      <vt:lpstr>Arial</vt:lpstr>
      <vt:lpstr>Arial Narrow</vt:lpstr>
      <vt:lpstr>Calibri</vt:lpstr>
      <vt:lpstr>Courier (W1)</vt:lpstr>
      <vt:lpstr>Myriad Roman</vt:lpstr>
      <vt:lpstr>Symbol</vt:lpstr>
      <vt:lpstr>Times New Roman</vt:lpstr>
      <vt:lpstr>Tw Cen MT</vt:lpstr>
      <vt:lpstr>Wingdings</vt:lpstr>
      <vt:lpstr>Wingdings 2</vt:lpstr>
      <vt:lpstr>Office Theme</vt:lpstr>
      <vt:lpstr>TC103524819990</vt:lpstr>
      <vt:lpstr>Default Design</vt:lpstr>
      <vt:lpstr>1_Default Design</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Alternative D Latch Implementation   Will it always work correctly?</vt:lpstr>
      <vt:lpstr>An Alternative D Latch Implementation   Will it always work correctly?</vt:lpstr>
      <vt:lpstr>Asynchronous Circuit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Deriving an FSM from its Circuit</vt:lpstr>
      <vt:lpstr>Next State Table</vt:lpstr>
      <vt:lpstr>Reduced Next State Table</vt:lpstr>
      <vt:lpstr>Symbolic Next State Table</vt:lpstr>
      <vt:lpstr>Output Table</vt:lpstr>
      <vt:lpstr>FSM and Functionality</vt:lpstr>
      <vt:lpstr>Controller Example:  Button Press Synchronizer</vt:lpstr>
      <vt:lpstr>Controller Example:  Button Press Synchronizer (cont)</vt:lpstr>
      <vt:lpstr>FSM Example</vt:lpstr>
      <vt:lpstr>FSM Example (cont’d)</vt:lpstr>
      <vt:lpstr>Common Mistakes when Capturing FSMs</vt:lpstr>
      <vt:lpstr>Verifying Correct Transition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Mustafa Ozdal</cp:lastModifiedBy>
  <cp:revision>111</cp:revision>
  <dcterms:created xsi:type="dcterms:W3CDTF">2012-08-07T04:56:47Z</dcterms:created>
  <dcterms:modified xsi:type="dcterms:W3CDTF">2016-11-07T12:24:36Z</dcterms:modified>
</cp:coreProperties>
</file>