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3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7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674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11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5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14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65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5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3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6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9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3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5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5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0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55" y="0"/>
            <a:ext cx="8825658" cy="1397000"/>
          </a:xfrm>
        </p:spPr>
        <p:txBody>
          <a:bodyPr/>
          <a:lstStyle/>
          <a:p>
            <a:r>
              <a:rPr lang="en-US" dirty="0" smtClean="0"/>
              <a:t>THE LUCIFER EFFECT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855" y="1234080"/>
            <a:ext cx="8825658" cy="45502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PHILIP ZIMBARDO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005" y="3010829"/>
            <a:ext cx="7616283" cy="33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What is evil?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General beliefs about origins of evil.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Zimbardo’s perspective.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Incidents of grave evil and similarities in them.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Stanford Prison Experiment.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What evil actually is.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59005" y="1795344"/>
            <a:ext cx="8419171" cy="94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9005" y="2564885"/>
            <a:ext cx="8419171" cy="6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73045" y="2027297"/>
            <a:ext cx="812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QUESTION: WHAT MAKES GOOD PEOPLE COMMIT EVIL?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87024" y="4970321"/>
            <a:ext cx="3230648" cy="646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SHAHRIYAR HUSEYNLI</a:t>
            </a:r>
          </a:p>
          <a:p>
            <a:pPr algn="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MUHAMMAD ARHAM KHAN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66717" y="1525858"/>
            <a:ext cx="4951142" cy="1899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80" r="157"/>
          <a:stretch/>
        </p:blipFill>
        <p:spPr>
          <a:xfrm rot="16200000">
            <a:off x="10632766" y="5298766"/>
            <a:ext cx="1219044" cy="18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76632"/>
          </a:xfrm>
        </p:spPr>
        <p:txBody>
          <a:bodyPr/>
          <a:lstStyle/>
          <a:p>
            <a:r>
              <a:rPr lang="en-US" sz="11500" b="1" u="sng" dirty="0" smtClean="0"/>
              <a:t>DISCUSSION,</a:t>
            </a:r>
            <a:br>
              <a:rPr lang="en-US" sz="11500" b="1" u="sng" dirty="0" smtClean="0"/>
            </a:br>
            <a:r>
              <a:rPr lang="en-US" sz="11500" b="1" u="sng" dirty="0" smtClean="0"/>
              <a:t>MAYBE? </a:t>
            </a:r>
            <a:endParaRPr lang="en-US" sz="11500" b="1" u="sng" dirty="0"/>
          </a:p>
        </p:txBody>
      </p:sp>
    </p:spTree>
    <p:extLst>
      <p:ext uri="{BB962C8B-B14F-4D97-AF65-F5344CB8AC3E}">
        <p14:creationId xmlns:p14="http://schemas.microsoft.com/office/powerpoint/2010/main" val="13224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521"/>
          </a:xfrm>
        </p:spPr>
        <p:txBody>
          <a:bodyPr/>
          <a:lstStyle/>
          <a:p>
            <a:r>
              <a:rPr lang="en-US" b="1" u="sng" dirty="0" smtClean="0"/>
              <a:t>EVIL: POPULAR BELIEFS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72321"/>
            <a:ext cx="10159421" cy="4906537"/>
          </a:xfrm>
        </p:spPr>
        <p:txBody>
          <a:bodyPr/>
          <a:lstStyle/>
          <a:p>
            <a:r>
              <a:rPr lang="en-US" dirty="0" smtClean="0"/>
              <a:t>Evil: intentionally behaving in ways that directly or indirectly pose harm to the innocent.</a:t>
            </a:r>
          </a:p>
          <a:p>
            <a:r>
              <a:rPr lang="en-US" dirty="0" smtClean="0"/>
              <a:t>In short, </a:t>
            </a:r>
            <a:r>
              <a:rPr lang="en-US" dirty="0"/>
              <a:t>“knowing better but doing </a:t>
            </a:r>
            <a:r>
              <a:rPr lang="en-US" dirty="0" smtClean="0"/>
              <a:t>worse”.</a:t>
            </a:r>
          </a:p>
          <a:p>
            <a:r>
              <a:rPr lang="en-US" u="sng" dirty="0" smtClean="0"/>
              <a:t>Popular cause: Human nature.</a:t>
            </a:r>
          </a:p>
          <a:p>
            <a:r>
              <a:rPr lang="en-US" dirty="0" smtClean="0"/>
              <a:t>Bad Apples in Abu Ghraib incident.</a:t>
            </a:r>
            <a:endParaRPr lang="en-US" dirty="0"/>
          </a:p>
          <a:p>
            <a:r>
              <a:rPr lang="en-US" dirty="0" smtClean="0"/>
              <a:t>Dichotomy between Good and Evil human.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88" y="2174487"/>
            <a:ext cx="2687444" cy="3762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56" y="4476517"/>
            <a:ext cx="3743632" cy="20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521"/>
          </a:xfrm>
        </p:spPr>
        <p:txBody>
          <a:bodyPr/>
          <a:lstStyle/>
          <a:p>
            <a:r>
              <a:rPr lang="en-US" b="1" u="sng" dirty="0" smtClean="0"/>
              <a:t>ZIMBARDO’S PERSPECTIVE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72321"/>
            <a:ext cx="10159421" cy="4906537"/>
          </a:xfrm>
        </p:spPr>
        <p:txBody>
          <a:bodyPr/>
          <a:lstStyle/>
          <a:p>
            <a:r>
              <a:rPr lang="en-US" dirty="0" smtClean="0"/>
              <a:t>Situational influences are important too.</a:t>
            </a:r>
          </a:p>
          <a:p>
            <a:r>
              <a:rPr lang="en-US" dirty="0" smtClean="0"/>
              <a:t>Often, system and power are roots of evil.</a:t>
            </a:r>
          </a:p>
          <a:p>
            <a:r>
              <a:rPr lang="en-US" dirty="0" smtClean="0"/>
              <a:t>Evil and Good co-exist within everyone:</a:t>
            </a:r>
          </a:p>
          <a:p>
            <a:pPr lvl="1"/>
            <a:r>
              <a:rPr lang="en-US" dirty="0" smtClean="0"/>
              <a:t>Boundary is permeable.</a:t>
            </a:r>
          </a:p>
          <a:p>
            <a:pPr lvl="1"/>
            <a:r>
              <a:rPr lang="en-US" dirty="0" smtClean="0"/>
              <a:t>External influence can make a person cross the boundary.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But, to what extent can individuals be influenced by external factors to commit evil?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736" y="1271239"/>
            <a:ext cx="2120723" cy="212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521"/>
          </a:xfrm>
        </p:spPr>
        <p:txBody>
          <a:bodyPr/>
          <a:lstStyle/>
          <a:p>
            <a:r>
              <a:rPr lang="en-US" b="1" u="sng" dirty="0" smtClean="0"/>
              <a:t>EVIL INCIDENTS OF HISTORY - 1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72321"/>
            <a:ext cx="8040689" cy="4906537"/>
          </a:xfrm>
        </p:spPr>
        <p:txBody>
          <a:bodyPr/>
          <a:lstStyle/>
          <a:p>
            <a:r>
              <a:rPr lang="en-US" u="sng" dirty="0" smtClean="0"/>
              <a:t>HOLOCAUST:</a:t>
            </a:r>
          </a:p>
          <a:p>
            <a:pPr lvl="1"/>
            <a:r>
              <a:rPr lang="en-US" dirty="0" smtClean="0"/>
              <a:t>German authorities influenced “normal” citizens into carrying a mass-scale genocide against the enemy: Jews.</a:t>
            </a:r>
          </a:p>
          <a:p>
            <a:pPr lvl="1"/>
            <a:r>
              <a:rPr lang="en-US" dirty="0" smtClean="0"/>
              <a:t>Normal people who were good in everyday life turned against their Jew friends. </a:t>
            </a:r>
          </a:p>
          <a:p>
            <a:pPr lvl="1"/>
            <a:r>
              <a:rPr lang="en-US" dirty="0" smtClean="0"/>
              <a:t>Supported Nazi regime.</a:t>
            </a:r>
          </a:p>
          <a:p>
            <a:endParaRPr lang="en-US" dirty="0"/>
          </a:p>
          <a:p>
            <a:r>
              <a:rPr lang="en-US" u="sng" dirty="0" smtClean="0"/>
              <a:t>MASS KILLINGS IN RWANDA:</a:t>
            </a:r>
          </a:p>
          <a:p>
            <a:pPr lvl="1"/>
            <a:r>
              <a:rPr lang="en-US" dirty="0" smtClean="0"/>
              <a:t>Hutu people were manipulated into believing Tutsi as enemy.</a:t>
            </a:r>
          </a:p>
          <a:p>
            <a:pPr lvl="1"/>
            <a:r>
              <a:rPr lang="en-US" dirty="0" smtClean="0"/>
              <a:t>Citizens killed their friends, neighbors and acquaintances.</a:t>
            </a:r>
          </a:p>
          <a:p>
            <a:pPr lvl="1"/>
            <a:r>
              <a:rPr lang="en-US" dirty="0" smtClean="0"/>
              <a:t>Pauline, a good Tutsi activist, turned against her own people.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717288"/>
            <a:ext cx="2987476" cy="2196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94" y="4114801"/>
            <a:ext cx="3531932" cy="19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521"/>
          </a:xfrm>
        </p:spPr>
        <p:txBody>
          <a:bodyPr/>
          <a:lstStyle/>
          <a:p>
            <a:r>
              <a:rPr lang="en-US" b="1" u="sng" dirty="0" smtClean="0"/>
              <a:t>EVIL INCIDENTS OF HISTORY - 2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72321"/>
            <a:ext cx="10159421" cy="4906537"/>
          </a:xfrm>
        </p:spPr>
        <p:txBody>
          <a:bodyPr/>
          <a:lstStyle/>
          <a:p>
            <a:r>
              <a:rPr lang="en-US" u="sng" dirty="0" smtClean="0"/>
              <a:t>RAPES IN NANKING, CHINA</a:t>
            </a:r>
          </a:p>
          <a:p>
            <a:pPr lvl="1"/>
            <a:r>
              <a:rPr lang="en-US" dirty="0" smtClean="0"/>
              <a:t>Japanese soldiers brutally raped Chinese citizens.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u="sng" dirty="0" smtClean="0"/>
              <a:t>ABU GHRAIB INCIDENT:</a:t>
            </a:r>
          </a:p>
          <a:p>
            <a:pPr lvl="1"/>
            <a:r>
              <a:rPr lang="en-US" dirty="0" smtClean="0"/>
              <a:t>Good soldiers inhumanely tortured the captives for “fun”.</a:t>
            </a:r>
          </a:p>
          <a:p>
            <a:pPr lvl="1"/>
            <a:r>
              <a:rPr lang="en-US" dirty="0" smtClean="0"/>
              <a:t>Took “trophy photos” as if with animals.</a:t>
            </a:r>
          </a:p>
          <a:p>
            <a:endParaRPr lang="en-US" dirty="0" smtClean="0"/>
          </a:p>
          <a:p>
            <a:pPr lvl="1"/>
            <a:endParaRPr lang="en-US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08" y="1170050"/>
            <a:ext cx="2305824" cy="2610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458" y="4327975"/>
            <a:ext cx="3532077" cy="22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521"/>
          </a:xfrm>
        </p:spPr>
        <p:txBody>
          <a:bodyPr/>
          <a:lstStyle/>
          <a:p>
            <a:r>
              <a:rPr lang="en-US" b="1" u="sng" dirty="0" smtClean="0"/>
              <a:t>STANFORD PRISON EXPERIMENT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72322"/>
            <a:ext cx="10159421" cy="5102378"/>
          </a:xfrm>
        </p:spPr>
        <p:txBody>
          <a:bodyPr>
            <a:normAutofit/>
          </a:bodyPr>
          <a:lstStyle/>
          <a:p>
            <a:r>
              <a:rPr lang="en-US" dirty="0" smtClean="0"/>
              <a:t>Zimbardo’s approach to see what good people do in evil environments</a:t>
            </a:r>
          </a:p>
          <a:p>
            <a:r>
              <a:rPr lang="en-US" dirty="0" smtClean="0"/>
              <a:t>In short, he wanted to proof the </a:t>
            </a:r>
            <a:r>
              <a:rPr lang="en-US" u="sng" dirty="0" smtClean="0"/>
              <a:t>LUCIFER EFFECT.</a:t>
            </a:r>
          </a:p>
          <a:p>
            <a:r>
              <a:rPr lang="en-US" dirty="0" smtClean="0"/>
              <a:t>Realized, many parallels exist between the experiment and Abu Ghraib incident (people acted similarly).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Thus, this experiment illustrated power of situational forces over individual behavior.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94" y="3345365"/>
            <a:ext cx="3757957" cy="21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521"/>
          </a:xfrm>
        </p:spPr>
        <p:txBody>
          <a:bodyPr/>
          <a:lstStyle/>
          <a:p>
            <a:r>
              <a:rPr lang="en-US" b="1" u="sng" dirty="0" smtClean="0"/>
              <a:t>ARE MORALS PERMANENT?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72321"/>
            <a:ext cx="6970924" cy="4906537"/>
          </a:xfrm>
        </p:spPr>
        <p:txBody>
          <a:bodyPr/>
          <a:lstStyle/>
          <a:p>
            <a:pPr lvl="1"/>
            <a:r>
              <a:rPr lang="en-US" dirty="0" smtClean="0"/>
              <a:t>But, where do one’s morals go when committing an influenced evil?</a:t>
            </a:r>
          </a:p>
          <a:p>
            <a:pPr lvl="1"/>
            <a:r>
              <a:rPr lang="en-US" u="sng" dirty="0" smtClean="0"/>
              <a:t>ALBERT BANDURA EXPERIMENT:</a:t>
            </a:r>
          </a:p>
          <a:p>
            <a:pPr lvl="2"/>
            <a:r>
              <a:rPr lang="en-US" dirty="0" smtClean="0"/>
              <a:t>Labels to the opposite party matter.</a:t>
            </a:r>
          </a:p>
          <a:p>
            <a:pPr lvl="2"/>
            <a:r>
              <a:rPr lang="en-US" dirty="0" smtClean="0"/>
              <a:t>Humans can selectively engage and disengage their moral standards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experiment explained that it is possible for “Good” people to neglect their morals and commit evil.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02" y="2018370"/>
            <a:ext cx="3505910" cy="22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521"/>
          </a:xfrm>
        </p:spPr>
        <p:txBody>
          <a:bodyPr/>
          <a:lstStyle/>
          <a:p>
            <a:r>
              <a:rPr lang="en-US" b="1" u="sng" dirty="0" smtClean="0"/>
              <a:t>MAJOR TAKEAWAYS…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72321"/>
            <a:ext cx="8932787" cy="4906537"/>
          </a:xfrm>
        </p:spPr>
        <p:txBody>
          <a:bodyPr/>
          <a:lstStyle/>
          <a:p>
            <a:pPr lvl="1"/>
            <a:r>
              <a:rPr lang="en-US" dirty="0" smtClean="0"/>
              <a:t>Apples can be influenced by the apple barrel and its maker</a:t>
            </a:r>
          </a:p>
          <a:p>
            <a:pPr lvl="1"/>
            <a:r>
              <a:rPr lang="en-US" dirty="0" smtClean="0"/>
              <a:t>Manipulating image and labels of victims may convince good ones to harm them. Examples:</a:t>
            </a:r>
          </a:p>
          <a:p>
            <a:pPr lvl="2"/>
            <a:r>
              <a:rPr lang="en-US" dirty="0" smtClean="0"/>
              <a:t>People dehumanized in Abu Ghraib.</a:t>
            </a:r>
          </a:p>
          <a:p>
            <a:pPr lvl="2"/>
            <a:r>
              <a:rPr lang="en-US" dirty="0" smtClean="0"/>
              <a:t>Jews presented as sub-humans and deserving candidates for torture in holocaust.</a:t>
            </a:r>
          </a:p>
          <a:p>
            <a:pPr lvl="2"/>
            <a:r>
              <a:rPr lang="en-US" dirty="0" smtClean="0"/>
              <a:t>Tutsis, as a whole, were considered as threats and de-individualized.</a:t>
            </a:r>
          </a:p>
          <a:p>
            <a:pPr lvl="2"/>
            <a:r>
              <a:rPr lang="en-US" dirty="0" smtClean="0"/>
              <a:t>Prisoners considered as test subjects in Stanford Prisoner experiment.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So, everyone can do evil.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36" y="4744362"/>
            <a:ext cx="1758345" cy="1734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32775" y="1998774"/>
            <a:ext cx="6858001" cy="28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521"/>
          </a:xfrm>
        </p:spPr>
        <p:txBody>
          <a:bodyPr/>
          <a:lstStyle/>
          <a:p>
            <a:r>
              <a:rPr lang="en-US" b="1" u="sng" dirty="0" smtClean="0"/>
              <a:t>THE POSITIVE SIDE…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1239"/>
            <a:ext cx="10159421" cy="490653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 smtClean="0"/>
              <a:t>The idea that evil and good co-exist highlights the point that situations may transform normal people into heroes.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Human behavior influenced by situations,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In a given situation, one may                                      turn evil while some may act                              heroically.</a:t>
            </a:r>
          </a:p>
          <a:p>
            <a:pPr lvl="1">
              <a:lnSpc>
                <a:spcPct val="150000"/>
              </a:lnSpc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784" y="3997872"/>
            <a:ext cx="3782587" cy="24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</TotalTime>
  <Words>515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THE LUCIFER EFFECT</vt:lpstr>
      <vt:lpstr>EVIL: POPULAR BELIEFS</vt:lpstr>
      <vt:lpstr>ZIMBARDO’S PERSPECTIVE</vt:lpstr>
      <vt:lpstr>EVIL INCIDENTS OF HISTORY - 1</vt:lpstr>
      <vt:lpstr>EVIL INCIDENTS OF HISTORY - 2</vt:lpstr>
      <vt:lpstr>STANFORD PRISON EXPERIMENT</vt:lpstr>
      <vt:lpstr>ARE MORALS PERMANENT?</vt:lpstr>
      <vt:lpstr>MAJOR TAKEAWAYS…</vt:lpstr>
      <vt:lpstr>THE POSITIVE SIDE…</vt:lpstr>
      <vt:lpstr>DISCUSSION, MAYBE?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Arham Khan</dc:creator>
  <cp:lastModifiedBy>Muhammad Arham Khan</cp:lastModifiedBy>
  <cp:revision>147</cp:revision>
  <dcterms:created xsi:type="dcterms:W3CDTF">2017-12-12T16:30:29Z</dcterms:created>
  <dcterms:modified xsi:type="dcterms:W3CDTF">2017-12-13T06:44:51Z</dcterms:modified>
</cp:coreProperties>
</file>