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35" autoAdjust="0"/>
  </p:normalViewPr>
  <p:slideViewPr>
    <p:cSldViewPr snapToGrid="0">
      <p:cViewPr>
        <p:scale>
          <a:sx n="66" d="100"/>
          <a:sy n="66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6E0B-EC52-4C40-9C69-3E990838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8FCBF-6AEF-49CC-A3C0-2491EE215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15A778-E610-4688-B9E6-746EF69D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5938C-49A6-49F7-8C50-B273553A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7AAA4-64ED-4824-9043-ED76D0DD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55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AD87E-301E-41C3-B6A8-5578D569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08EC1F-132E-4470-9BB5-915AE90F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CD81B-46EC-4054-A623-590F85D3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61C4F-B889-4558-9046-F289B148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53F07-F9C6-4B1F-AFCA-5584EA5A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53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9A547B-F94D-4C04-BCCE-194424DD2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A9978E-EFDE-4850-8E47-861396CD3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4A5524-F011-4678-8904-A65AABB1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03906-1944-4E20-8739-FBDE69C4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64670-4516-4C37-AB1A-4A237B42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2CD60-8AD7-4958-BEE0-FC4EF9B8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57A85-1A30-4761-8324-6762B1F1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67D7B-E2C8-440C-91D0-F5B227CF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78596-9121-42C2-B089-F1F56FE3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516FC-AA89-4C0F-BB33-A5E95674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508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811CE-8C57-44E0-B16A-E768FBF9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CCE579-16B3-4731-8C84-F754415D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B1498-3D4C-47D1-9530-94099111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B54E6-5E54-44F7-98F5-91E71F94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EB463-0BA0-4683-AADB-A9A5CD8E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37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04CA8-B5D9-44C7-A79C-18E9CBA4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15EBBD-D370-4E26-A2FE-D440B274A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71342A-AE01-4494-BD12-DBF47ADED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6EB19D-C606-469E-AE0E-E4C6729E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450FA2-3D7C-4BFF-8565-885FFF5A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4D4474-F5CA-4BC7-AAE1-F8B401A3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19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0C6C1-4C8D-4DBF-A271-26A7799B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BAE18F-92F6-472B-8D1A-AA99D6C33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CB9E28-5585-474F-A1A9-71C42AB76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E4C479-85CE-4B71-B73C-A4F65F36B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77C282-BE7C-4276-B982-33C54E10F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255EB6-5E48-4128-92E1-C802EABD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A8E893-4D33-4279-A63A-B8E845BA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DC7251-CD98-467F-8CBB-31128D62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12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E173D-1A9E-4FF2-8EF6-2944E0B3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10C6A-C718-45E5-AAAB-3FDB129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983EF1-32A7-4C84-86C4-E90CADF7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E739B2-E6DF-4D7B-8576-5B0DD2CA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949931-86D9-4619-BF4F-70FC55E9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F0852F-316F-4222-912B-3F3F4072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7936D0-90F8-474A-B403-BBCEAC9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32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3BFB4-237E-4041-B4E7-83F202DD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9E999-2DE7-4096-BC3F-BBFB7DC4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F96E5B-A942-4DE3-A7AB-6EE746A34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A79756-DB40-4DC2-BA8C-394B6A5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EF0AB6-7201-460A-873C-B37A882B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290D71-1900-4100-93FD-0C28B189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40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62550-7683-4726-A726-3C22DC8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C73CF0-69A8-48C4-9EEF-99EE4500D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E8462C-DFEB-405D-9026-638889EC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5CC283-4A67-4382-AF2D-AE664F2B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8E354-0B98-472E-8C77-4F2393C7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F0642F-9EBC-4D1B-AA12-4D410CFC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004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F33503-4680-45A3-A511-9F7C7615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8E667-14D0-4066-8B95-04293944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0C7C35-1CE4-41B3-B316-A73E34AF2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7CF3-2DFA-4B76-8BAE-67EB9B53D655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85B749-7B4F-4694-96E4-CEF0755C6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D7748-FD3C-403C-856F-2A657089C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0F4B-C380-46CD-BAE0-6356304FB9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40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8C9FB2-51A2-4E29-B219-CD2CD463AA03}"/>
              </a:ext>
            </a:extLst>
          </p:cNvPr>
          <p:cNvSpPr txBox="1"/>
          <p:nvPr/>
        </p:nvSpPr>
        <p:spPr>
          <a:xfrm>
            <a:off x="1192695" y="2107096"/>
            <a:ext cx="9806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Predation</a:t>
            </a:r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4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 Green-and-</a:t>
            </a:r>
            <a:r>
              <a:rPr lang="es-AR" sz="4400" dirty="0" err="1"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4400" dirty="0" err="1">
                <a:latin typeface="Arial" panose="020B0604020202020204" pitchFamily="34" charset="0"/>
                <a:cs typeface="Arial" panose="020B0604020202020204" pitchFamily="34" charset="0"/>
              </a:rPr>
              <a:t>Tanager</a:t>
            </a:r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4400" i="1" dirty="0">
                <a:latin typeface="Arial" panose="020B0604020202020204" pitchFamily="34" charset="0"/>
                <a:cs typeface="Arial" panose="020B0604020202020204" pitchFamily="34" charset="0"/>
              </a:rPr>
              <a:t>Tangara </a:t>
            </a:r>
            <a:r>
              <a:rPr lang="es-AR" sz="4400" i="1" dirty="0" err="1">
                <a:latin typeface="Arial" panose="020B0604020202020204" pitchFamily="34" charset="0"/>
                <a:cs typeface="Arial" panose="020B0604020202020204" pitchFamily="34" charset="0"/>
              </a:rPr>
              <a:t>schrankii</a:t>
            </a:r>
            <a:endParaRPr lang="es-AR" sz="4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353C71-0EFB-4010-B514-FC164327B8CC}"/>
              </a:ext>
            </a:extLst>
          </p:cNvPr>
          <p:cNvSpPr txBox="1"/>
          <p:nvPr/>
        </p:nvSpPr>
        <p:spPr>
          <a:xfrm>
            <a:off x="2199861" y="4240696"/>
            <a:ext cx="837537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Mario A. Loaiza-Muñoz</a:t>
            </a:r>
            <a:r>
              <a:rPr lang="es-CO" sz="2400" b="1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Gustavo A. Londoño</a:t>
            </a:r>
          </a:p>
          <a:p>
            <a:pPr algn="r">
              <a:lnSpc>
                <a:spcPct val="200000"/>
              </a:lnSpc>
              <a:spcAft>
                <a:spcPts val="800"/>
              </a:spcAft>
            </a:pPr>
            <a:endParaRPr lang="en-US" sz="1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200000"/>
              </a:lnSpc>
              <a:spcAft>
                <a:spcPts val="800"/>
              </a:spcAft>
            </a:pPr>
            <a:r>
              <a:rPr lang="en-US" sz="14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Corresponding author </a:t>
            </a:r>
            <a:r>
              <a:rPr lang="es-CO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loaizamunoz01@gmail.com</a:t>
            </a:r>
            <a:endParaRPr lang="es-A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0C5D098-356B-4A35-A3DA-3FBA14530525}"/>
              </a:ext>
            </a:extLst>
          </p:cNvPr>
          <p:cNvGrpSpPr/>
          <p:nvPr/>
        </p:nvGrpSpPr>
        <p:grpSpPr>
          <a:xfrm>
            <a:off x="-7259" y="0"/>
            <a:ext cx="2199861" cy="6858000"/>
            <a:chOff x="-7259" y="0"/>
            <a:chExt cx="2199861" cy="6858000"/>
          </a:xfrm>
        </p:grpSpPr>
        <p:sp>
          <p:nvSpPr>
            <p:cNvPr id="6" name="Triángulo rectángulo 5">
              <a:extLst>
                <a:ext uri="{FF2B5EF4-FFF2-40B4-BE49-F238E27FC236}">
                  <a16:creationId xmlns:a16="http://schemas.microsoft.com/office/drawing/2014/main" id="{B8B3F4D2-48CF-4697-AEC4-60A403B3AD9B}"/>
                </a:ext>
              </a:extLst>
            </p:cNvPr>
            <p:cNvSpPr/>
            <p:nvPr/>
          </p:nvSpPr>
          <p:spPr>
            <a:xfrm>
              <a:off x="0" y="3947886"/>
              <a:ext cx="1698171" cy="2910114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C2100D7F-3A3C-4562-AED8-0D3325CFA49F}"/>
                </a:ext>
              </a:extLst>
            </p:cNvPr>
            <p:cNvSpPr/>
            <p:nvPr/>
          </p:nvSpPr>
          <p:spPr>
            <a:xfrm rot="10800000" flipH="1">
              <a:off x="-7259" y="0"/>
              <a:ext cx="2199861" cy="4891314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23231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051729E-7619-4908-9E5F-78EF39CFE262}"/>
              </a:ext>
            </a:extLst>
          </p:cNvPr>
          <p:cNvSpPr txBox="1"/>
          <p:nvPr/>
        </p:nvSpPr>
        <p:spPr>
          <a:xfrm>
            <a:off x="1881809" y="2027583"/>
            <a:ext cx="82693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Here are some predation events recorded by camera traps from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Green-and-gold Tanager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Tangara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schrankii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you need more information about this species and its reproductive biology, contact the authors.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433EA5B-AF91-47FA-A911-44912F22A495}"/>
              </a:ext>
            </a:extLst>
          </p:cNvPr>
          <p:cNvGrpSpPr/>
          <p:nvPr/>
        </p:nvGrpSpPr>
        <p:grpSpPr>
          <a:xfrm>
            <a:off x="-7259" y="0"/>
            <a:ext cx="2199861" cy="6858000"/>
            <a:chOff x="-7259" y="0"/>
            <a:chExt cx="2199861" cy="6858000"/>
          </a:xfrm>
        </p:grpSpPr>
        <p:sp>
          <p:nvSpPr>
            <p:cNvPr id="5" name="Triángulo rectángulo 4">
              <a:extLst>
                <a:ext uri="{FF2B5EF4-FFF2-40B4-BE49-F238E27FC236}">
                  <a16:creationId xmlns:a16="http://schemas.microsoft.com/office/drawing/2014/main" id="{5C8A2739-594C-42EC-8912-12AA2E6A6BCD}"/>
                </a:ext>
              </a:extLst>
            </p:cNvPr>
            <p:cNvSpPr/>
            <p:nvPr/>
          </p:nvSpPr>
          <p:spPr>
            <a:xfrm>
              <a:off x="0" y="3947886"/>
              <a:ext cx="1698171" cy="2910114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Triángulo rectángulo 5">
              <a:extLst>
                <a:ext uri="{FF2B5EF4-FFF2-40B4-BE49-F238E27FC236}">
                  <a16:creationId xmlns:a16="http://schemas.microsoft.com/office/drawing/2014/main" id="{8045597D-E098-43C3-94F7-CA4381A732A6}"/>
                </a:ext>
              </a:extLst>
            </p:cNvPr>
            <p:cNvSpPr/>
            <p:nvPr/>
          </p:nvSpPr>
          <p:spPr>
            <a:xfrm rot="10800000" flipH="1">
              <a:off x="-7259" y="0"/>
              <a:ext cx="2199861" cy="4891314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ECE8934-4175-4E59-AB12-F499B1D9BF8E}"/>
              </a:ext>
            </a:extLst>
          </p:cNvPr>
          <p:cNvGrpSpPr/>
          <p:nvPr/>
        </p:nvGrpSpPr>
        <p:grpSpPr>
          <a:xfrm rot="10800000">
            <a:off x="9992139" y="0"/>
            <a:ext cx="2199861" cy="6858000"/>
            <a:chOff x="-7259" y="0"/>
            <a:chExt cx="2199861" cy="6858000"/>
          </a:xfrm>
        </p:grpSpPr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013AFE38-A6AB-440D-8561-5B1F64B7A10B}"/>
                </a:ext>
              </a:extLst>
            </p:cNvPr>
            <p:cNvSpPr/>
            <p:nvPr/>
          </p:nvSpPr>
          <p:spPr>
            <a:xfrm>
              <a:off x="-7259" y="3947886"/>
              <a:ext cx="1698171" cy="2910114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59D96F9A-5EB1-4D55-83DA-2DCC0C25444F}"/>
                </a:ext>
              </a:extLst>
            </p:cNvPr>
            <p:cNvSpPr/>
            <p:nvPr/>
          </p:nvSpPr>
          <p:spPr>
            <a:xfrm rot="10800000" flipH="1">
              <a:off x="-7259" y="0"/>
              <a:ext cx="2199861" cy="4891314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4829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0603AA-A24C-4AC0-AA1B-12D86809071D}"/>
              </a:ext>
            </a:extLst>
          </p:cNvPr>
          <p:cNvSpPr txBox="1"/>
          <p:nvPr/>
        </p:nvSpPr>
        <p:spPr>
          <a:xfrm>
            <a:off x="371061" y="517700"/>
            <a:ext cx="114498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1" dirty="0" err="1"/>
              <a:t>Nest</a:t>
            </a:r>
            <a:r>
              <a:rPr lang="es-AR" sz="2800" b="1" dirty="0"/>
              <a:t> id: </a:t>
            </a:r>
            <a:r>
              <a:rPr lang="es-AR" sz="2800" dirty="0"/>
              <a:t>Tangara_schrankii_P12_PCGJ12</a:t>
            </a:r>
          </a:p>
          <a:p>
            <a:endParaRPr lang="es-AR" dirty="0"/>
          </a:p>
          <a:p>
            <a:r>
              <a:rPr lang="en-US" dirty="0"/>
              <a:t>This nest was found on October 5, 2012 in with eggs, on October 7 it was preyed on by an opossum.</a:t>
            </a:r>
            <a:endParaRPr lang="es-AR" dirty="0"/>
          </a:p>
        </p:txBody>
      </p:sp>
      <p:pic>
        <p:nvPicPr>
          <p:cNvPr id="4" name="Imagen 3" descr="Imagen que contiene exterior, árbol, parado, palma&#10;&#10;Descripción generada automáticamente">
            <a:extLst>
              <a:ext uri="{FF2B5EF4-FFF2-40B4-BE49-F238E27FC236}">
                <a16:creationId xmlns:a16="http://schemas.microsoft.com/office/drawing/2014/main" id="{030037AC-2E10-49FF-9282-01C94CEC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6" y="1746972"/>
            <a:ext cx="3811199" cy="2858400"/>
          </a:xfrm>
          <a:prstGeom prst="rect">
            <a:avLst/>
          </a:prstGeom>
        </p:spPr>
      </p:pic>
      <p:pic>
        <p:nvPicPr>
          <p:cNvPr id="6" name="Imagen 5" descr="Imagen que contiene exterior, árbol, parado, palma&#10;&#10;Descripción generada automáticamente">
            <a:extLst>
              <a:ext uri="{FF2B5EF4-FFF2-40B4-BE49-F238E27FC236}">
                <a16:creationId xmlns:a16="http://schemas.microsoft.com/office/drawing/2014/main" id="{18D2B263-FB02-462A-9769-0CC500B3F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400" y="1746972"/>
            <a:ext cx="3811199" cy="2858400"/>
          </a:xfrm>
          <a:prstGeom prst="rect">
            <a:avLst/>
          </a:prstGeom>
        </p:spPr>
      </p:pic>
      <p:pic>
        <p:nvPicPr>
          <p:cNvPr id="8" name="Imagen 7" descr="Imagen que contiene exterior, árbol, parado, palma&#10;&#10;Descripción generada automáticamente">
            <a:extLst>
              <a:ext uri="{FF2B5EF4-FFF2-40B4-BE49-F238E27FC236}">
                <a16:creationId xmlns:a16="http://schemas.microsoft.com/office/drawing/2014/main" id="{5C1A6C4F-C37E-4965-AD53-AED107D48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94" y="1746972"/>
            <a:ext cx="3811200" cy="28584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B10C6F0-305E-42A3-A289-9416B952247F}"/>
              </a:ext>
            </a:extLst>
          </p:cNvPr>
          <p:cNvSpPr/>
          <p:nvPr/>
        </p:nvSpPr>
        <p:spPr>
          <a:xfrm>
            <a:off x="1154084" y="2792318"/>
            <a:ext cx="1517883" cy="107016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1A08FDC-F7E6-43F7-9FEA-318A280BDD0F}"/>
              </a:ext>
            </a:extLst>
          </p:cNvPr>
          <p:cNvSpPr/>
          <p:nvPr/>
        </p:nvSpPr>
        <p:spPr>
          <a:xfrm>
            <a:off x="6360088" y="2792318"/>
            <a:ext cx="1517883" cy="107016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0F5B69D-3E7F-4108-A2F0-78701A964F61}"/>
              </a:ext>
            </a:extLst>
          </p:cNvPr>
          <p:cNvSpPr/>
          <p:nvPr/>
        </p:nvSpPr>
        <p:spPr>
          <a:xfrm>
            <a:off x="9180484" y="2792318"/>
            <a:ext cx="1517883" cy="107016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Imagen 13" descr="Imagen que contiene exterior, árbol, parado, palma&#10;&#10;Descripción generada automáticamente">
            <a:extLst>
              <a:ext uri="{FF2B5EF4-FFF2-40B4-BE49-F238E27FC236}">
                <a16:creationId xmlns:a16="http://schemas.microsoft.com/office/drawing/2014/main" id="{D853D637-D25A-45E2-89FC-285F7389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t="36571" r="35743" b="25990"/>
          <a:stretch/>
        </p:blipFill>
        <p:spPr>
          <a:xfrm>
            <a:off x="691234" y="4738918"/>
            <a:ext cx="2874742" cy="202680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Imagen 14" descr="Imagen que contiene exterior, árbol, parado, palma&#10;&#10;Descripción generada automáticamente">
            <a:extLst>
              <a:ext uri="{FF2B5EF4-FFF2-40B4-BE49-F238E27FC236}">
                <a16:creationId xmlns:a16="http://schemas.microsoft.com/office/drawing/2014/main" id="{ADEF9741-636F-453B-A32D-7E82B6837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0" t="36571" r="3243" b="25990"/>
          <a:stretch/>
        </p:blipFill>
        <p:spPr>
          <a:xfrm>
            <a:off x="4658628" y="4757426"/>
            <a:ext cx="2874742" cy="202680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pic>
        <p:nvPicPr>
          <p:cNvPr id="16" name="Imagen 15" descr="Imagen que contiene exterior, árbol, parado, palma&#10;&#10;Descripción generada automáticamente">
            <a:extLst>
              <a:ext uri="{FF2B5EF4-FFF2-40B4-BE49-F238E27FC236}">
                <a16:creationId xmlns:a16="http://schemas.microsoft.com/office/drawing/2014/main" id="{8EF082A6-FAFD-45AF-A590-DBF20AAC00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36571" r="32926" b="25990"/>
          <a:stretch/>
        </p:blipFill>
        <p:spPr>
          <a:xfrm>
            <a:off x="8502053" y="4738918"/>
            <a:ext cx="2874744" cy="202680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4967235-D9C5-4767-89BE-21979B4A55DB}"/>
              </a:ext>
            </a:extLst>
          </p:cNvPr>
          <p:cNvCxnSpPr>
            <a:cxnSpLocks/>
          </p:cNvCxnSpPr>
          <p:nvPr/>
        </p:nvCxnSpPr>
        <p:spPr>
          <a:xfrm>
            <a:off x="1913024" y="3862482"/>
            <a:ext cx="1" cy="820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AF8D644-F6C5-4B90-94AB-8B4F12B0227F}"/>
              </a:ext>
            </a:extLst>
          </p:cNvPr>
          <p:cNvCxnSpPr>
            <a:cxnSpLocks/>
          </p:cNvCxnSpPr>
          <p:nvPr/>
        </p:nvCxnSpPr>
        <p:spPr>
          <a:xfrm>
            <a:off x="7119029" y="3862482"/>
            <a:ext cx="1" cy="838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3EC1A09-AC97-4ED8-BE65-B247B33143E0}"/>
              </a:ext>
            </a:extLst>
          </p:cNvPr>
          <p:cNvCxnSpPr>
            <a:cxnSpLocks/>
          </p:cNvCxnSpPr>
          <p:nvPr/>
        </p:nvCxnSpPr>
        <p:spPr>
          <a:xfrm>
            <a:off x="9939424" y="3862482"/>
            <a:ext cx="0" cy="820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1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D5129A4-D8AD-4C08-8B5A-98B74064210E}"/>
              </a:ext>
            </a:extLst>
          </p:cNvPr>
          <p:cNvSpPr txBox="1"/>
          <p:nvPr/>
        </p:nvSpPr>
        <p:spPr>
          <a:xfrm>
            <a:off x="371061" y="517700"/>
            <a:ext cx="114498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1" dirty="0" err="1"/>
              <a:t>Nest</a:t>
            </a:r>
            <a:r>
              <a:rPr lang="es-AR" sz="2800" b="1" dirty="0"/>
              <a:t> id: </a:t>
            </a:r>
            <a:r>
              <a:rPr lang="es-AR" sz="2800" dirty="0"/>
              <a:t>Tangara_schrankii_P01_AJRC13</a:t>
            </a:r>
          </a:p>
          <a:p>
            <a:endParaRPr lang="es-AR" dirty="0"/>
          </a:p>
          <a:p>
            <a:r>
              <a:rPr lang="en-US" dirty="0"/>
              <a:t>This nest was found on August 31, 2013 in with chicks of a few days old, on September 7 it was preyed on by a snake.</a:t>
            </a:r>
            <a:endParaRPr lang="es-AR" dirty="0"/>
          </a:p>
        </p:txBody>
      </p:sp>
      <p:pic>
        <p:nvPicPr>
          <p:cNvPr id="5" name="Imagen 4" descr="Imagen que contiene exterior, árbol, verde, pequeño&#10;&#10;Descripción generada automáticamente">
            <a:extLst>
              <a:ext uri="{FF2B5EF4-FFF2-40B4-BE49-F238E27FC236}">
                <a16:creationId xmlns:a16="http://schemas.microsoft.com/office/drawing/2014/main" id="{A9A7BD14-4297-46ED-93B5-DD67EA7CB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4" y="1746151"/>
            <a:ext cx="3812345" cy="2859259"/>
          </a:xfrm>
          <a:prstGeom prst="rect">
            <a:avLst/>
          </a:prstGeom>
        </p:spPr>
      </p:pic>
      <p:pic>
        <p:nvPicPr>
          <p:cNvPr id="7" name="Imagen 6" descr="Imagen que contiene exterior, verde, árbol, pequeño&#10;&#10;Descripción generada automáticamente">
            <a:extLst>
              <a:ext uri="{FF2B5EF4-FFF2-40B4-BE49-F238E27FC236}">
                <a16:creationId xmlns:a16="http://schemas.microsoft.com/office/drawing/2014/main" id="{29FB17F7-A3DB-472B-BA43-C1FAE8B06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95" y="1746151"/>
            <a:ext cx="3812346" cy="2859260"/>
          </a:xfrm>
          <a:prstGeom prst="rect">
            <a:avLst/>
          </a:prstGeom>
        </p:spPr>
      </p:pic>
      <p:pic>
        <p:nvPicPr>
          <p:cNvPr id="9" name="Imagen 8" descr="Imagen que contiene exterior, verde, árbol, bosque&#10;&#10;Descripción generada automáticamente">
            <a:extLst>
              <a:ext uri="{FF2B5EF4-FFF2-40B4-BE49-F238E27FC236}">
                <a16:creationId xmlns:a16="http://schemas.microsoft.com/office/drawing/2014/main" id="{156E502A-72CD-47BC-88CA-B99024866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17" y="1746150"/>
            <a:ext cx="3812346" cy="2859260"/>
          </a:xfrm>
          <a:prstGeom prst="rect">
            <a:avLst/>
          </a:prstGeom>
        </p:spPr>
      </p:pic>
      <p:pic>
        <p:nvPicPr>
          <p:cNvPr id="11" name="Imagen 10" descr="Imagen que contiene exterior, árbol, verde, pequeño&#10;&#10;Descripción generada automáticamente">
            <a:extLst>
              <a:ext uri="{FF2B5EF4-FFF2-40B4-BE49-F238E27FC236}">
                <a16:creationId xmlns:a16="http://schemas.microsoft.com/office/drawing/2014/main" id="{C662AE61-20D3-4701-8085-A771DC63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8" t="17721" r="22947" b="44851"/>
          <a:stretch/>
        </p:blipFill>
        <p:spPr>
          <a:xfrm>
            <a:off x="698361" y="4756642"/>
            <a:ext cx="2875169" cy="2027102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50FD368-2C69-47F9-B018-B0D175F2C04B}"/>
              </a:ext>
            </a:extLst>
          </p:cNvPr>
          <p:cNvSpPr/>
          <p:nvPr/>
        </p:nvSpPr>
        <p:spPr>
          <a:xfrm>
            <a:off x="1649384" y="2252871"/>
            <a:ext cx="1517883" cy="107016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" name="Imagen 12" descr="Imagen que contiene exterior, verde, árbol, pequeño&#10;&#10;Descripción generada automáticamente">
            <a:extLst>
              <a:ext uri="{FF2B5EF4-FFF2-40B4-BE49-F238E27FC236}">
                <a16:creationId xmlns:a16="http://schemas.microsoft.com/office/drawing/2014/main" id="{34890AFF-0908-4C8D-8140-516821002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1" t="17722" r="22734" b="44850"/>
          <a:stretch/>
        </p:blipFill>
        <p:spPr>
          <a:xfrm>
            <a:off x="4672483" y="4756642"/>
            <a:ext cx="2875170" cy="2027102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AED6765-A7FE-4C6B-9185-B03CEE8D06FE}"/>
              </a:ext>
            </a:extLst>
          </p:cNvPr>
          <p:cNvSpPr/>
          <p:nvPr/>
        </p:nvSpPr>
        <p:spPr>
          <a:xfrm>
            <a:off x="5631662" y="2252871"/>
            <a:ext cx="1517883" cy="107016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Imagen 14" descr="Imagen que contiene exterior, verde, árbol, bosque&#10;&#10;Descripción generada automáticamente">
            <a:extLst>
              <a:ext uri="{FF2B5EF4-FFF2-40B4-BE49-F238E27FC236}">
                <a16:creationId xmlns:a16="http://schemas.microsoft.com/office/drawing/2014/main" id="{CADDD5A4-D3BF-4D03-8030-B40751BE88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7" t="17722" r="22868" b="44850"/>
          <a:stretch/>
        </p:blipFill>
        <p:spPr>
          <a:xfrm>
            <a:off x="8646606" y="4756642"/>
            <a:ext cx="2875169" cy="2027103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E8B08D0-56D4-45BD-9C71-C875EACAA7A7}"/>
              </a:ext>
            </a:extLst>
          </p:cNvPr>
          <p:cNvSpPr/>
          <p:nvPr/>
        </p:nvSpPr>
        <p:spPr>
          <a:xfrm>
            <a:off x="9600688" y="2252871"/>
            <a:ext cx="1517883" cy="107016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89B5CBD-C3A0-40F8-9E3D-82F790AD807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408325" y="3323035"/>
            <a:ext cx="1" cy="1386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90E3094-374F-4623-908F-E90E9219AA2C}"/>
              </a:ext>
            </a:extLst>
          </p:cNvPr>
          <p:cNvCxnSpPr>
            <a:cxnSpLocks/>
          </p:cNvCxnSpPr>
          <p:nvPr/>
        </p:nvCxnSpPr>
        <p:spPr>
          <a:xfrm flipH="1">
            <a:off x="6390602" y="3341354"/>
            <a:ext cx="1" cy="1368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9619A0F-1962-4A87-98B0-5ADFFF213C7C}"/>
              </a:ext>
            </a:extLst>
          </p:cNvPr>
          <p:cNvCxnSpPr>
            <a:cxnSpLocks/>
          </p:cNvCxnSpPr>
          <p:nvPr/>
        </p:nvCxnSpPr>
        <p:spPr>
          <a:xfrm flipH="1">
            <a:off x="10395811" y="3323035"/>
            <a:ext cx="1" cy="1386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0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4C99BF5-35DD-48E5-95D1-1920FB3884B7}"/>
              </a:ext>
            </a:extLst>
          </p:cNvPr>
          <p:cNvSpPr txBox="1"/>
          <p:nvPr/>
        </p:nvSpPr>
        <p:spPr>
          <a:xfrm>
            <a:off x="371061" y="317382"/>
            <a:ext cx="1144987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1" dirty="0" err="1"/>
              <a:t>Nest</a:t>
            </a:r>
            <a:r>
              <a:rPr lang="es-AR" sz="2800" b="1" dirty="0"/>
              <a:t> id: </a:t>
            </a:r>
            <a:r>
              <a:rPr lang="es-AR" sz="2800" dirty="0"/>
              <a:t>Tangara_schrankii_P13_PCGJ12</a:t>
            </a:r>
          </a:p>
          <a:p>
            <a:endParaRPr lang="es-AR" dirty="0"/>
          </a:p>
          <a:p>
            <a:r>
              <a:rPr lang="en-US" dirty="0"/>
              <a:t>This nest was found on October 10, 2013 in with egg, on October 13 it was preyed on by a Curl-crested Aracari</a:t>
            </a:r>
          </a:p>
          <a:p>
            <a:r>
              <a:rPr lang="en-US" i="1" dirty="0" err="1"/>
              <a:t>Pteroglossus</a:t>
            </a:r>
            <a:r>
              <a:rPr lang="en-US" i="1" dirty="0"/>
              <a:t> </a:t>
            </a:r>
            <a:r>
              <a:rPr lang="en-US" i="1" dirty="0" err="1"/>
              <a:t>beauharnaesii</a:t>
            </a:r>
            <a:endParaRPr lang="es-AR" i="1" dirty="0"/>
          </a:p>
        </p:txBody>
      </p:sp>
      <p:pic>
        <p:nvPicPr>
          <p:cNvPr id="4" name="Imagen 3" descr="Imagen que contiene árbol, grande, agua, parado&#10;&#10;Descripción generada automáticamente">
            <a:extLst>
              <a:ext uri="{FF2B5EF4-FFF2-40B4-BE49-F238E27FC236}">
                <a16:creationId xmlns:a16="http://schemas.microsoft.com/office/drawing/2014/main" id="{5B64F171-6362-444F-97EA-6BA2FD46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774270"/>
            <a:ext cx="3811200" cy="2858400"/>
          </a:xfrm>
          <a:prstGeom prst="rect">
            <a:avLst/>
          </a:prstGeom>
        </p:spPr>
      </p:pic>
      <p:pic>
        <p:nvPicPr>
          <p:cNvPr id="6" name="Imagen 5" descr="Imagen que contiene árbol, verde, grande, parado&#10;&#10;Descripción generada automáticamente">
            <a:extLst>
              <a:ext uri="{FF2B5EF4-FFF2-40B4-BE49-F238E27FC236}">
                <a16:creationId xmlns:a16="http://schemas.microsoft.com/office/drawing/2014/main" id="{F1D84F59-B833-46CF-8A36-5B7D0F089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86" y="1774270"/>
            <a:ext cx="3811200" cy="2858400"/>
          </a:xfrm>
          <a:prstGeom prst="rect">
            <a:avLst/>
          </a:prstGeom>
        </p:spPr>
      </p:pic>
      <p:pic>
        <p:nvPicPr>
          <p:cNvPr id="10" name="Imagen 9" descr="Imagen que contiene árbol, vidrio, agua, jardín&#10;&#10;Descripción generada automáticamente">
            <a:extLst>
              <a:ext uri="{FF2B5EF4-FFF2-40B4-BE49-F238E27FC236}">
                <a16:creationId xmlns:a16="http://schemas.microsoft.com/office/drawing/2014/main" id="{A937DE3F-8D9B-4830-8CF8-F1CE50FCB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1" y="1797559"/>
            <a:ext cx="3811200" cy="2858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BB78DC8-85B7-4542-989E-D5CB56079D0B}"/>
              </a:ext>
            </a:extLst>
          </p:cNvPr>
          <p:cNvSpPr/>
          <p:nvPr/>
        </p:nvSpPr>
        <p:spPr>
          <a:xfrm>
            <a:off x="1155899" y="2390198"/>
            <a:ext cx="1517883" cy="107016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BA559B-EE52-4A67-BF70-6D1AB3D11D2F}"/>
              </a:ext>
            </a:extLst>
          </p:cNvPr>
          <p:cNvSpPr/>
          <p:nvPr/>
        </p:nvSpPr>
        <p:spPr>
          <a:xfrm>
            <a:off x="9295229" y="2021294"/>
            <a:ext cx="1517883" cy="107016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Imagen 13" descr="Imagen que contiene árbol, grande, agua, parado&#10;&#10;Descripción generada automáticamente">
            <a:extLst>
              <a:ext uri="{FF2B5EF4-FFF2-40B4-BE49-F238E27FC236}">
                <a16:creationId xmlns:a16="http://schemas.microsoft.com/office/drawing/2014/main" id="{E500F5AD-FEF5-45AC-AA9D-9E9DC9ABB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4" t="20733" r="35659" b="41827"/>
          <a:stretch/>
        </p:blipFill>
        <p:spPr>
          <a:xfrm>
            <a:off x="671431" y="4758630"/>
            <a:ext cx="2874739" cy="202680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Imagen 14" descr="Imagen que contiene árbol, verde, grande, parado&#10;&#10;Descripción generada automáticamente">
            <a:extLst>
              <a:ext uri="{FF2B5EF4-FFF2-40B4-BE49-F238E27FC236}">
                <a16:creationId xmlns:a16="http://schemas.microsoft.com/office/drawing/2014/main" id="{47D7959B-2801-4353-8D02-3BE7F6E94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9" t="27573" r="10554" b="34988"/>
          <a:stretch/>
        </p:blipFill>
        <p:spPr>
          <a:xfrm>
            <a:off x="4644116" y="4758630"/>
            <a:ext cx="2874740" cy="202680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FED3B03-305F-4457-A63D-3BC7ED42E2F1}"/>
              </a:ext>
            </a:extLst>
          </p:cNvPr>
          <p:cNvSpPr/>
          <p:nvPr/>
        </p:nvSpPr>
        <p:spPr>
          <a:xfrm>
            <a:off x="6081486" y="2562423"/>
            <a:ext cx="1517883" cy="107016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 descr="Imagen que contiene árbol, vidrio, agua, jardín&#10;&#10;Descripción generada automáticamente">
            <a:extLst>
              <a:ext uri="{FF2B5EF4-FFF2-40B4-BE49-F238E27FC236}">
                <a16:creationId xmlns:a16="http://schemas.microsoft.com/office/drawing/2014/main" id="{84A57B73-1581-417B-96E8-3937D56595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7" t="7828" r="30087" b="54733"/>
          <a:stretch/>
        </p:blipFill>
        <p:spPr>
          <a:xfrm>
            <a:off x="8616799" y="4758630"/>
            <a:ext cx="2874741" cy="202680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605A163-7CAB-4E9E-97E3-97562D571F1D}"/>
              </a:ext>
            </a:extLst>
          </p:cNvPr>
          <p:cNvCxnSpPr>
            <a:cxnSpLocks/>
          </p:cNvCxnSpPr>
          <p:nvPr/>
        </p:nvCxnSpPr>
        <p:spPr>
          <a:xfrm>
            <a:off x="1891094" y="3460362"/>
            <a:ext cx="0" cy="12486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75158AC-D514-4488-AA12-0CE526145B61}"/>
              </a:ext>
            </a:extLst>
          </p:cNvPr>
          <p:cNvCxnSpPr>
            <a:cxnSpLocks/>
          </p:cNvCxnSpPr>
          <p:nvPr/>
        </p:nvCxnSpPr>
        <p:spPr>
          <a:xfrm flipH="1">
            <a:off x="6890735" y="3632587"/>
            <a:ext cx="1" cy="107644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CA21E1D-94AA-4903-81BE-4FF4FB8C8A59}"/>
              </a:ext>
            </a:extLst>
          </p:cNvPr>
          <p:cNvCxnSpPr>
            <a:cxnSpLocks/>
          </p:cNvCxnSpPr>
          <p:nvPr/>
        </p:nvCxnSpPr>
        <p:spPr>
          <a:xfrm>
            <a:off x="10054168" y="3105282"/>
            <a:ext cx="1" cy="160375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90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165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Agustin Loaiza Munoz</dc:creator>
  <cp:lastModifiedBy>Mario Agustin Loaiza Munoz</cp:lastModifiedBy>
  <cp:revision>12</cp:revision>
  <dcterms:created xsi:type="dcterms:W3CDTF">2020-08-04T14:54:36Z</dcterms:created>
  <dcterms:modified xsi:type="dcterms:W3CDTF">2020-08-04T20:16:22Z</dcterms:modified>
</cp:coreProperties>
</file>