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9850"/>
  <p:notesSz cx="9144000" cy="5149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472452"/>
              <a:ext cx="8351774" cy="467256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99744" y="1088135"/>
              <a:ext cx="6986270" cy="3642360"/>
            </a:xfrm>
            <a:custGeom>
              <a:avLst/>
              <a:gdLst/>
              <a:ahLst/>
              <a:cxnLst/>
              <a:rect l="l" t="t" r="r" b="b"/>
              <a:pathLst>
                <a:path w="6986270" h="3642360">
                  <a:moveTo>
                    <a:pt x="6986016" y="0"/>
                  </a:moveTo>
                  <a:lnTo>
                    <a:pt x="0" y="0"/>
                  </a:lnTo>
                  <a:lnTo>
                    <a:pt x="0" y="3642360"/>
                  </a:lnTo>
                  <a:lnTo>
                    <a:pt x="6986016" y="3642360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99744" y="1088135"/>
              <a:ext cx="6986270" cy="3642360"/>
            </a:xfrm>
            <a:custGeom>
              <a:avLst/>
              <a:gdLst/>
              <a:ahLst/>
              <a:cxnLst/>
              <a:rect l="l" t="t" r="r" b="b"/>
              <a:pathLst>
                <a:path w="6986270" h="3642360">
                  <a:moveTo>
                    <a:pt x="0" y="3642360"/>
                  </a:moveTo>
                  <a:lnTo>
                    <a:pt x="6986016" y="3642360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64236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933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NEXT</a:t>
            </a:r>
            <a:r>
              <a:rPr dirty="0" sz="2000" spc="-60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dirty="0" sz="2000" spc="-95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EMPLOYABILITY</a:t>
            </a:r>
            <a:r>
              <a:rPr dirty="0" sz="2000" spc="-45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61D22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dirty="0" sz="2000" spc="-15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dirty="0" sz="2000" spc="-55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61D22"/>
                </a:solidFill>
                <a:latin typeface="Arial MT"/>
                <a:cs typeface="Arial MT"/>
              </a:rPr>
              <a:t>future-</a:t>
            </a: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ready</a:t>
            </a:r>
            <a:r>
              <a:rPr dirty="0" sz="2000" spc="-4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Team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74191" y="3988409"/>
            <a:ext cx="20802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Name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:MALAIYARASI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74191" y="4180128"/>
            <a:ext cx="17030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:511321205016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7" name="object 17" descr="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 h="0">
                  <a:moveTo>
                    <a:pt x="0" y="0"/>
                  </a:moveTo>
                  <a:lnTo>
                    <a:pt x="1986661" y="0"/>
                  </a:lnTo>
                </a:path>
                <a:path w="5953759" h="0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College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Name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774182" y="3988409"/>
            <a:ext cx="18681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Kingston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Engineering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 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9804" y="634304"/>
            <a:ext cx="8527415" cy="434657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dirty="0" sz="1600" spc="-7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dirty="0" sz="1600" spc="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  <a:p>
            <a:pPr marL="497840" marR="205740" indent="-28702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97840" algn="l"/>
              </a:tabLst>
            </a:pPr>
            <a:r>
              <a:rPr dirty="0" sz="1400" b="1">
                <a:latin typeface="Arial"/>
                <a:cs typeface="Arial"/>
              </a:rPr>
              <a:t>Booking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Rate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Analysis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understand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patterns,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peak </a:t>
            </a:r>
            <a:r>
              <a:rPr dirty="0" sz="1400">
                <a:latin typeface="Arial MT"/>
                <a:cs typeface="Arial MT"/>
              </a:rPr>
              <a:t>periods,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trends.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could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involve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statistical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analysis 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series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techniques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predict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future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demand.</a:t>
            </a:r>
            <a:endParaRPr sz="1400">
              <a:latin typeface="Arial MT"/>
              <a:cs typeface="Arial MT"/>
            </a:endParaRPr>
          </a:p>
          <a:p>
            <a:pPr marL="497840" marR="175260" indent="-287020">
              <a:lnSpc>
                <a:spcPct val="100000"/>
              </a:lnSpc>
              <a:buFont typeface="Arial MT"/>
              <a:buChar char="•"/>
              <a:tabLst>
                <a:tab pos="497840" algn="l"/>
              </a:tabLst>
            </a:pPr>
            <a:r>
              <a:rPr dirty="0" sz="1400" b="1">
                <a:latin typeface="Arial"/>
                <a:cs typeface="Arial"/>
              </a:rPr>
              <a:t>Seat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Occupancy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Forecasting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Predicting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occupancy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rates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different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schedules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regression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machine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learning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models.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information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help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resource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allocation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scheduling.</a:t>
            </a:r>
            <a:endParaRPr sz="1400">
              <a:latin typeface="Arial MT"/>
              <a:cs typeface="Arial MT"/>
            </a:endParaRPr>
          </a:p>
          <a:p>
            <a:pPr marL="497840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97840" algn="l"/>
              </a:tabLst>
            </a:pPr>
            <a:r>
              <a:rPr dirty="0" sz="1400" b="1">
                <a:latin typeface="Arial"/>
                <a:cs typeface="Arial"/>
              </a:rPr>
              <a:t>Revenue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Projection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revenue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projections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ticket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sales,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considering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factors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as </a:t>
            </a:r>
            <a:r>
              <a:rPr dirty="0" sz="1400">
                <a:latin typeface="Arial MT"/>
                <a:cs typeface="Arial MT"/>
              </a:rPr>
              <a:t>pricing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strategies,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seasonal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variations,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promotional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campaigns.</a:t>
            </a:r>
            <a:endParaRPr sz="1400">
              <a:latin typeface="Arial MT"/>
              <a:cs typeface="Arial MT"/>
            </a:endParaRPr>
          </a:p>
          <a:p>
            <a:pPr marL="497840" indent="-287020">
              <a:lnSpc>
                <a:spcPct val="100000"/>
              </a:lnSpc>
              <a:buFont typeface="Arial MT"/>
              <a:buChar char="•"/>
              <a:tabLst>
                <a:tab pos="497840" algn="l"/>
              </a:tabLst>
            </a:pPr>
            <a:r>
              <a:rPr dirty="0" sz="1400" b="1">
                <a:latin typeface="Arial"/>
                <a:cs typeface="Arial"/>
              </a:rPr>
              <a:t>Route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Optimization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optimization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considering</a:t>
            </a:r>
            <a:endParaRPr sz="1400">
              <a:latin typeface="Arial MT"/>
              <a:cs typeface="Arial MT"/>
            </a:endParaRPr>
          </a:p>
          <a:p>
            <a:pPr marL="49784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factors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distance,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travel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time,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passenger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demand,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operational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constraints.</a:t>
            </a:r>
            <a:endParaRPr sz="1400">
              <a:latin typeface="Arial MT"/>
              <a:cs typeface="Arial MT"/>
            </a:endParaRPr>
          </a:p>
          <a:p>
            <a:pPr marL="497840" indent="-287020">
              <a:lnSpc>
                <a:spcPct val="100000"/>
              </a:lnSpc>
              <a:buFont typeface="Arial MT"/>
              <a:buChar char="•"/>
              <a:tabLst>
                <a:tab pos="497840" algn="l"/>
              </a:tabLst>
            </a:pPr>
            <a:r>
              <a:rPr dirty="0" sz="1400" b="1">
                <a:latin typeface="Arial"/>
                <a:cs typeface="Arial"/>
              </a:rPr>
              <a:t>Customer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Satisfaction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Analysis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feedback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analyze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satisfaction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levels,</a:t>
            </a:r>
            <a:endParaRPr sz="1400">
              <a:latin typeface="Arial MT"/>
              <a:cs typeface="Arial MT"/>
            </a:endParaRPr>
          </a:p>
          <a:p>
            <a:pPr marL="49784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identify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areas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improvement,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measure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impact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changes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</a:t>
            </a:r>
            <a:r>
              <a:rPr dirty="0" sz="1400" spc="-10">
                <a:latin typeface="Arial MT"/>
                <a:cs typeface="Arial MT"/>
              </a:rPr>
              <a:t> experience.</a:t>
            </a:r>
            <a:endParaRPr sz="1400">
              <a:latin typeface="Arial MT"/>
              <a:cs typeface="Arial MT"/>
            </a:endParaRPr>
          </a:p>
          <a:p>
            <a:pPr marL="497840" marR="490855" indent="-287020">
              <a:lnSpc>
                <a:spcPct val="100000"/>
              </a:lnSpc>
              <a:buFont typeface="Arial MT"/>
              <a:buChar char="•"/>
              <a:tabLst>
                <a:tab pos="497840" algn="l"/>
              </a:tabLst>
            </a:pPr>
            <a:r>
              <a:rPr dirty="0" sz="1400" b="1">
                <a:latin typeface="Arial"/>
                <a:cs typeface="Arial"/>
              </a:rPr>
              <a:t>Operational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Efficiency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Metrics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performance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indicators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(KPIs)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on-</a:t>
            </a:r>
            <a:r>
              <a:rPr dirty="0" sz="1400" spc="-20">
                <a:latin typeface="Arial MT"/>
                <a:cs typeface="Arial MT"/>
              </a:rPr>
              <a:t>time </a:t>
            </a:r>
            <a:r>
              <a:rPr dirty="0" sz="1400">
                <a:latin typeface="Arial MT"/>
                <a:cs typeface="Arial MT"/>
              </a:rPr>
              <a:t>performance,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turnaround time,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fleet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utilization rate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assess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overall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efficiency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bus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system.</a:t>
            </a:r>
            <a:endParaRPr sz="1400">
              <a:latin typeface="Arial MT"/>
              <a:cs typeface="Arial MT"/>
            </a:endParaRPr>
          </a:p>
          <a:p>
            <a:pPr marL="49784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97840" algn="l"/>
              </a:tabLst>
            </a:pPr>
            <a:r>
              <a:rPr dirty="0" sz="1400" b="1">
                <a:latin typeface="Arial"/>
                <a:cs typeface="Arial"/>
              </a:rPr>
              <a:t>Resource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Allocation Simulation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Conducting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simulation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studies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evaluate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different</a:t>
            </a:r>
            <a:endParaRPr sz="1400">
              <a:latin typeface="Arial MT"/>
              <a:cs typeface="Arial MT"/>
            </a:endParaRPr>
          </a:p>
          <a:p>
            <a:pPr marL="49784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resource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allocation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strategies,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driver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assignments,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minimize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cost.</a:t>
            </a:r>
            <a:endParaRPr sz="14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65"/>
              </a:spcBef>
            </a:pPr>
            <a:r>
              <a:rPr dirty="0" sz="1000" spc="-75">
                <a:latin typeface="Arial MT"/>
                <a:cs typeface="Arial MT"/>
              </a:rPr>
              <a:t>Sou</a:t>
            </a:r>
            <a:r>
              <a:rPr dirty="0" baseline="1984" sz="2100" spc="-112">
                <a:latin typeface="Arial MT"/>
                <a:cs typeface="Arial MT"/>
              </a:rPr>
              <a:t>•</a:t>
            </a:r>
            <a:r>
              <a:rPr dirty="0" sz="1000" spc="-75">
                <a:latin typeface="Arial MT"/>
                <a:cs typeface="Arial MT"/>
              </a:rPr>
              <a:t>rce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 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801084"/>
            <a:ext cx="7781753" cy="4128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7300" y="433323"/>
            <a:ext cx="139255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000000"/>
                </a:solidFill>
              </a:rPr>
              <a:t>Homepage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770097"/>
            <a:ext cx="7714088" cy="41082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1399" y="132969"/>
            <a:ext cx="4952365" cy="64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 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005"/>
              </a:spcBef>
            </a:pPr>
            <a:r>
              <a:rPr dirty="0" sz="1400" spc="-10" b="1">
                <a:latin typeface="Arial"/>
                <a:cs typeface="Arial"/>
              </a:rPr>
              <a:t>Service-</a:t>
            </a:r>
            <a:r>
              <a:rPr dirty="0" sz="1400" spc="-20" b="1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 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2488" y="653668"/>
            <a:ext cx="7922895" cy="42862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6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dirty="0" sz="1600" spc="-10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558165" marR="210185" indent="-28702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558165" algn="l"/>
              </a:tabLst>
            </a:pPr>
            <a:r>
              <a:rPr dirty="0" sz="1400" b="1">
                <a:latin typeface="Arial"/>
                <a:cs typeface="Arial"/>
              </a:rPr>
              <a:t>Predictive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Maintenance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Integration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Incorporating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predictive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maintenance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algorithms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that </a:t>
            </a:r>
            <a:r>
              <a:rPr dirty="0" sz="1400">
                <a:latin typeface="Arial MT"/>
                <a:cs typeface="Arial MT"/>
              </a:rPr>
              <a:t>utilize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anticipate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maintenance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needs,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reducing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downtime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improving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fleet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reliability.</a:t>
            </a:r>
            <a:endParaRPr sz="1400">
              <a:latin typeface="Arial MT"/>
              <a:cs typeface="Arial MT"/>
            </a:endParaRPr>
          </a:p>
          <a:p>
            <a:pPr marL="558165" marR="850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8165" algn="l"/>
              </a:tabLst>
            </a:pPr>
            <a:r>
              <a:rPr dirty="0" sz="1400" b="1">
                <a:latin typeface="Arial"/>
                <a:cs typeface="Arial"/>
              </a:rPr>
              <a:t>Augmented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Reality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(AR)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Seat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Selection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Implementing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technology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allow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passengers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visualize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select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seats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before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booking,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experience</a:t>
            </a:r>
            <a:r>
              <a:rPr dirty="0" sz="1400" spc="-25">
                <a:latin typeface="Arial MT"/>
                <a:cs typeface="Arial MT"/>
              </a:rPr>
              <a:t> and </a:t>
            </a:r>
            <a:r>
              <a:rPr dirty="0" sz="1400">
                <a:latin typeface="Arial MT"/>
                <a:cs typeface="Arial MT"/>
              </a:rPr>
              <a:t>reducing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confusion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during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boarding.</a:t>
            </a:r>
            <a:endParaRPr sz="1400">
              <a:latin typeface="Arial MT"/>
              <a:cs typeface="Arial MT"/>
            </a:endParaRPr>
          </a:p>
          <a:p>
            <a:pPr marL="558165" marR="172085" indent="-287020">
              <a:lnSpc>
                <a:spcPct val="100000"/>
              </a:lnSpc>
              <a:buFont typeface="Arial MT"/>
              <a:buChar char="•"/>
              <a:tabLst>
                <a:tab pos="558165" algn="l"/>
              </a:tabLst>
            </a:pPr>
            <a:r>
              <a:rPr dirty="0" sz="1400" spc="-10" b="1">
                <a:latin typeface="Arial"/>
                <a:cs typeface="Arial"/>
              </a:rPr>
              <a:t>Voice-</a:t>
            </a:r>
            <a:r>
              <a:rPr dirty="0" sz="1400" b="1">
                <a:latin typeface="Arial"/>
                <a:cs typeface="Arial"/>
              </a:rPr>
              <a:t>Activated</a:t>
            </a:r>
            <a:r>
              <a:rPr dirty="0" sz="1400" spc="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Booking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Introducing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voice-</a:t>
            </a:r>
            <a:r>
              <a:rPr dirty="0" sz="1400">
                <a:latin typeface="Arial MT"/>
                <a:cs typeface="Arial MT"/>
              </a:rPr>
              <a:t>activated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capabilities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enable </a:t>
            </a:r>
            <a:r>
              <a:rPr dirty="0" sz="1400">
                <a:latin typeface="Arial MT"/>
                <a:cs typeface="Arial MT"/>
              </a:rPr>
              <a:t>passengers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make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reservations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information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hands-</a:t>
            </a:r>
            <a:r>
              <a:rPr dirty="0" sz="1400">
                <a:latin typeface="Arial MT"/>
                <a:cs typeface="Arial MT"/>
              </a:rPr>
              <a:t>free,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catering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individuals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disabilities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improving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accessibility.</a:t>
            </a:r>
            <a:endParaRPr sz="1400">
              <a:latin typeface="Arial MT"/>
              <a:cs typeface="Arial MT"/>
            </a:endParaRPr>
          </a:p>
          <a:p>
            <a:pPr marL="55816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8165" algn="l"/>
              </a:tabLst>
            </a:pPr>
            <a:r>
              <a:rPr dirty="0" sz="1400" b="1">
                <a:latin typeface="Arial"/>
                <a:cs typeface="Arial"/>
              </a:rPr>
              <a:t>Integration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with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Smart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City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Initiatives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Collaborating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smart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city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initiatives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integrate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broader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urban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planning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efforts,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facilitating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seamless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connectivity </a:t>
            </a:r>
            <a:r>
              <a:rPr dirty="0" sz="1400">
                <a:latin typeface="Arial MT"/>
                <a:cs typeface="Arial MT"/>
              </a:rPr>
              <a:t>between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transportation,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bike-</a:t>
            </a:r>
            <a:r>
              <a:rPr dirty="0" sz="1400">
                <a:latin typeface="Arial MT"/>
                <a:cs typeface="Arial MT"/>
              </a:rPr>
              <a:t>sharing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programs,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mobility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solutions.</a:t>
            </a:r>
            <a:endParaRPr sz="1400">
              <a:latin typeface="Arial MT"/>
              <a:cs typeface="Arial MT"/>
            </a:endParaRPr>
          </a:p>
          <a:p>
            <a:pPr marL="558165" marR="107950" indent="-287020">
              <a:lnSpc>
                <a:spcPct val="100000"/>
              </a:lnSpc>
              <a:buFont typeface="Arial MT"/>
              <a:buChar char="•"/>
              <a:tabLst>
                <a:tab pos="558165" algn="l"/>
              </a:tabLst>
            </a:pPr>
            <a:r>
              <a:rPr dirty="0" sz="1400" b="1">
                <a:latin typeface="Arial"/>
                <a:cs typeface="Arial"/>
              </a:rPr>
              <a:t>Carbon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Emission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Tracking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Incorporating</a:t>
            </a:r>
            <a:r>
              <a:rPr dirty="0" sz="1400">
                <a:latin typeface="Arial MT"/>
                <a:cs typeface="Arial MT"/>
              </a:rPr>
              <a:t> carbon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emission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tracking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features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insights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environmental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impact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their </a:t>
            </a:r>
            <a:r>
              <a:rPr dirty="0" sz="1400">
                <a:latin typeface="Arial MT"/>
                <a:cs typeface="Arial MT"/>
              </a:rPr>
              <a:t>travels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incentivizing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eco-</a:t>
            </a:r>
            <a:r>
              <a:rPr dirty="0" sz="1400">
                <a:latin typeface="Arial MT"/>
                <a:cs typeface="Arial MT"/>
              </a:rPr>
              <a:t>friendly</a:t>
            </a:r>
            <a:r>
              <a:rPr dirty="0" sz="1400" spc="-10">
                <a:latin typeface="Arial MT"/>
                <a:cs typeface="Arial MT"/>
              </a:rPr>
              <a:t> transportation choices.</a:t>
            </a:r>
            <a:endParaRPr sz="1400">
              <a:latin typeface="Arial MT"/>
              <a:cs typeface="Arial MT"/>
            </a:endParaRPr>
          </a:p>
          <a:p>
            <a:pPr marL="558165" marR="14795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8165" algn="l"/>
              </a:tabLst>
            </a:pPr>
            <a:r>
              <a:rPr dirty="0" sz="1400" b="1">
                <a:latin typeface="Arial"/>
                <a:cs typeface="Arial"/>
              </a:rPr>
              <a:t>Dynamic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Routing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for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Electric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Buses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Developing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dynamic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specifically </a:t>
            </a:r>
            <a:r>
              <a:rPr dirty="0" sz="1400">
                <a:latin typeface="Arial MT"/>
                <a:cs typeface="Arial MT"/>
              </a:rPr>
              <a:t>tailored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electric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charging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utilization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minimize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range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anxiety, </a:t>
            </a:r>
            <a:r>
              <a:rPr dirty="0" sz="1400">
                <a:latin typeface="Arial MT"/>
                <a:cs typeface="Arial MT"/>
              </a:rPr>
              <a:t>supporting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transition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sustainable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energy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solutions.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 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9804" y="697107"/>
            <a:ext cx="8409305" cy="427355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  <a:p>
            <a:pPr marL="234315" marR="126364" indent="-119380">
              <a:lnSpc>
                <a:spcPct val="94100"/>
              </a:lnSpc>
              <a:spcBef>
                <a:spcPts val="495"/>
              </a:spcBef>
              <a:buChar char="•"/>
              <a:tabLst>
                <a:tab pos="234315" algn="l"/>
                <a:tab pos="245745" algn="l"/>
              </a:tabLst>
            </a:pPr>
            <a:r>
              <a:rPr dirty="0" sz="1400">
                <a:latin typeface="Arial MT"/>
                <a:cs typeface="Arial MT"/>
              </a:rPr>
              <a:t>	</a:t>
            </a:r>
            <a:r>
              <a:rPr dirty="0" baseline="1984" sz="2100">
                <a:latin typeface="Arial MT"/>
                <a:cs typeface="Arial MT"/>
              </a:rPr>
              <a:t>In</a:t>
            </a:r>
            <a:r>
              <a:rPr dirty="0" baseline="1984" sz="2100" spc="-52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conclusion,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the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development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and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 spc="-15">
                <a:latin typeface="Arial MT"/>
                <a:cs typeface="Arial MT"/>
              </a:rPr>
              <a:t>implementation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of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an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advanced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bus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reservation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system</a:t>
            </a:r>
            <a:r>
              <a:rPr dirty="0" baseline="1984" sz="2100" spc="-44">
                <a:latin typeface="Arial MT"/>
                <a:cs typeface="Arial MT"/>
              </a:rPr>
              <a:t> </a:t>
            </a:r>
            <a:r>
              <a:rPr dirty="0" baseline="1984" sz="2100" spc="-15">
                <a:latin typeface="Arial MT"/>
                <a:cs typeface="Arial MT"/>
              </a:rPr>
              <a:t>represent</a:t>
            </a:r>
            <a:r>
              <a:rPr dirty="0" baseline="1984" sz="2100" spc="7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significant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step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forward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modernizing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transportation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services.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Through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this </a:t>
            </a:r>
            <a:r>
              <a:rPr dirty="0" sz="1400" spc="-10">
                <a:latin typeface="Arial MT"/>
                <a:cs typeface="Arial MT"/>
              </a:rPr>
              <a:t>comprehensive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solution,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aim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various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inefficiencies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challenges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currently </a:t>
            </a:r>
            <a:r>
              <a:rPr dirty="0" sz="1400">
                <a:latin typeface="Arial MT"/>
                <a:cs typeface="Arial MT"/>
              </a:rPr>
              <a:t>plague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existing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ultimately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overall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quality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reliability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travel</a:t>
            </a:r>
            <a:endParaRPr sz="1400">
              <a:latin typeface="Arial MT"/>
              <a:cs typeface="Arial MT"/>
            </a:endParaRPr>
          </a:p>
          <a:p>
            <a:pPr marL="234315">
              <a:lnSpc>
                <a:spcPct val="100000"/>
              </a:lnSpc>
              <a:spcBef>
                <a:spcPts val="220"/>
              </a:spcBef>
            </a:pP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operational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performance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providers.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>
              <a:latin typeface="Arial MT"/>
              <a:cs typeface="Arial MT"/>
            </a:endParaRPr>
          </a:p>
          <a:p>
            <a:pPr marL="120014" marR="36195" indent="109855">
              <a:lnSpc>
                <a:spcPts val="1600"/>
              </a:lnSpc>
              <a:buChar char="•"/>
              <a:tabLst>
                <a:tab pos="229870" algn="l"/>
              </a:tabLst>
            </a:pP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prioritizing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user-</a:t>
            </a:r>
            <a:r>
              <a:rPr dirty="0" sz="1400">
                <a:latin typeface="Arial MT"/>
                <a:cs typeface="Arial MT"/>
              </a:rPr>
              <a:t>centric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design,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dynamic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resource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allocation,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revenue</a:t>
            </a:r>
            <a:r>
              <a:rPr dirty="0" sz="1400" spc="50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optimization,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advanced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analytics,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seamless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integration,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proposed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offers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120014">
              <a:lnSpc>
                <a:spcPts val="1620"/>
              </a:lnSpc>
            </a:pPr>
            <a:r>
              <a:rPr dirty="0" sz="1400">
                <a:latin typeface="Arial MT"/>
                <a:cs typeface="Arial MT"/>
              </a:rPr>
              <a:t>holistic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approach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improving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experience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maximizing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efficiency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across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aspects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bus</a:t>
            </a:r>
            <a:endParaRPr sz="1400">
              <a:latin typeface="Arial MT"/>
              <a:cs typeface="Arial MT"/>
            </a:endParaRPr>
          </a:p>
          <a:p>
            <a:pPr marL="120014">
              <a:lnSpc>
                <a:spcPts val="1639"/>
              </a:lnSpc>
            </a:pPr>
            <a:r>
              <a:rPr dirty="0" sz="1400" spc="-10">
                <a:latin typeface="Arial MT"/>
                <a:cs typeface="Arial MT"/>
              </a:rPr>
              <a:t>operations.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Arial MT"/>
              <a:cs typeface="Arial MT"/>
            </a:endParaRPr>
          </a:p>
          <a:p>
            <a:pPr marL="120014" marR="9525" indent="109855">
              <a:lnSpc>
                <a:spcPct val="97500"/>
              </a:lnSpc>
              <a:buChar char="•"/>
              <a:tabLst>
                <a:tab pos="229870" algn="l"/>
                <a:tab pos="8186420" algn="l"/>
              </a:tabLst>
            </a:pPr>
            <a:r>
              <a:rPr dirty="0" baseline="1984" sz="2100">
                <a:latin typeface="Arial MT"/>
                <a:cs typeface="Arial MT"/>
              </a:rPr>
              <a:t>Furthermore,</a:t>
            </a:r>
            <a:r>
              <a:rPr dirty="0" baseline="1984" sz="2100" spc="-75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the</a:t>
            </a:r>
            <a:r>
              <a:rPr dirty="0" baseline="1984" sz="2100" spc="-67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adoption</a:t>
            </a:r>
            <a:r>
              <a:rPr dirty="0" baseline="1984" sz="2100" spc="-67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of</a:t>
            </a:r>
            <a:r>
              <a:rPr dirty="0" baseline="1984" sz="2100" spc="-75">
                <a:latin typeface="Arial MT"/>
                <a:cs typeface="Arial MT"/>
              </a:rPr>
              <a:t> </a:t>
            </a:r>
            <a:r>
              <a:rPr dirty="0" baseline="1984" sz="2100" spc="-15">
                <a:latin typeface="Arial MT"/>
                <a:cs typeface="Arial MT"/>
              </a:rPr>
              <a:t>cutting-</a:t>
            </a:r>
            <a:r>
              <a:rPr dirty="0" baseline="1984" sz="2100">
                <a:latin typeface="Arial MT"/>
                <a:cs typeface="Arial MT"/>
              </a:rPr>
              <a:t>edge</a:t>
            </a:r>
            <a:r>
              <a:rPr dirty="0" baseline="1984" sz="2100" spc="-67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technologies</a:t>
            </a:r>
            <a:r>
              <a:rPr dirty="0" baseline="1984" sz="2100" spc="-67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and</a:t>
            </a:r>
            <a:r>
              <a:rPr dirty="0" baseline="1984" sz="2100" spc="-67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innovative</a:t>
            </a:r>
            <a:r>
              <a:rPr dirty="0" baseline="1984" sz="2100" spc="-75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approaches</a:t>
            </a:r>
            <a:r>
              <a:rPr dirty="0" baseline="1984" sz="2100" spc="-67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paves</a:t>
            </a:r>
            <a:r>
              <a:rPr dirty="0" baseline="1984" sz="2100" spc="-67">
                <a:latin typeface="Arial MT"/>
                <a:cs typeface="Arial MT"/>
              </a:rPr>
              <a:t> </a:t>
            </a:r>
            <a:r>
              <a:rPr dirty="0" baseline="1984" sz="2100">
                <a:latin typeface="Arial MT"/>
                <a:cs typeface="Arial MT"/>
              </a:rPr>
              <a:t>the</a:t>
            </a:r>
            <a:r>
              <a:rPr dirty="0" baseline="1984" sz="2100" spc="-75">
                <a:latin typeface="Arial MT"/>
                <a:cs typeface="Arial MT"/>
              </a:rPr>
              <a:t> </a:t>
            </a:r>
            <a:r>
              <a:rPr dirty="0" baseline="1984" sz="2100" spc="-37">
                <a:latin typeface="Arial MT"/>
                <a:cs typeface="Arial MT"/>
              </a:rPr>
              <a:t>way</a:t>
            </a:r>
            <a:r>
              <a:rPr dirty="0" baseline="1984" sz="21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for </a:t>
            </a:r>
            <a:r>
              <a:rPr dirty="0" sz="1400">
                <a:latin typeface="Arial MT"/>
                <a:cs typeface="Arial MT"/>
              </a:rPr>
              <a:t>continued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innovation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adaptation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evolving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needs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industry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trends.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proposed </a:t>
            </a:r>
            <a:r>
              <a:rPr dirty="0" sz="1400">
                <a:latin typeface="Arial MT"/>
                <a:cs typeface="Arial MT"/>
              </a:rPr>
              <a:t>solution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place,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stakeholders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transportation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industry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unlock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opportunities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growth, </a:t>
            </a:r>
            <a:r>
              <a:rPr dirty="0" sz="1400">
                <a:latin typeface="Arial MT"/>
                <a:cs typeface="Arial MT"/>
              </a:rPr>
              <a:t>efficiency,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sustainability,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ultimately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contributing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connected,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accessible,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efficient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public </a:t>
            </a:r>
            <a:r>
              <a:rPr dirty="0" sz="1400">
                <a:latin typeface="Arial MT"/>
                <a:cs typeface="Arial MT"/>
              </a:rPr>
              <a:t>transportation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ecosystem.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4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 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000" spc="-10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 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203063"/>
                </a:solidFill>
                <a:latin typeface="Arial"/>
                <a:cs typeface="Arial"/>
              </a:rPr>
              <a:t>CAPSTONE</a:t>
            </a:r>
            <a:r>
              <a:rPr dirty="0" sz="2000" spc="-75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03063"/>
                </a:solidFill>
                <a:latin typeface="Arial"/>
                <a:cs typeface="Arial"/>
              </a:rPr>
              <a:t>PROJECT</a:t>
            </a:r>
            <a:r>
              <a:rPr dirty="0" sz="2000" spc="-85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03063"/>
                </a:solidFill>
                <a:latin typeface="Arial"/>
                <a:cs typeface="Arial"/>
              </a:rPr>
              <a:t>SHOWCASE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 descr="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7018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Building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Bus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Reservation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System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using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Python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and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6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 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635037"/>
            <a:ext cx="8716010" cy="390969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  <a:p>
            <a:pPr marL="1316990" marR="398145" indent="-287020">
              <a:lnSpc>
                <a:spcPct val="100000"/>
              </a:lnSpc>
              <a:spcBef>
                <a:spcPts val="815"/>
              </a:spcBef>
              <a:buChar char="•"/>
              <a:tabLst>
                <a:tab pos="1316990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pivotal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tool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modernizing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efficiency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transportation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management.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abstract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presents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comprehensive </a:t>
            </a:r>
            <a:r>
              <a:rPr dirty="0" sz="1400">
                <a:latin typeface="Arial MT"/>
                <a:cs typeface="Arial MT"/>
              </a:rPr>
              <a:t>overview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sophisticated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designed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streamline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booking,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scheduling,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managing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services.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1316990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1316990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employs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advanced</a:t>
            </a:r>
            <a:r>
              <a:rPr dirty="0" sz="1400" spc="-10">
                <a:latin typeface="Arial MT"/>
                <a:cs typeface="Arial MT"/>
              </a:rPr>
              <a:t> technologies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web-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platforms,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database management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systems,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tracking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mechanisms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ensure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seamless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operations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customer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satisfaction.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features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include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user-</a:t>
            </a:r>
            <a:r>
              <a:rPr dirty="0" sz="1400">
                <a:latin typeface="Arial MT"/>
                <a:cs typeface="Arial MT"/>
              </a:rPr>
              <a:t>friendly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travelers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browse </a:t>
            </a:r>
            <a:r>
              <a:rPr dirty="0" sz="1400">
                <a:latin typeface="Arial MT"/>
                <a:cs typeface="Arial MT"/>
              </a:rPr>
              <a:t>routes,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select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seats,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make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secure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online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payments.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Additionally,</a:t>
            </a:r>
            <a:r>
              <a:rPr dirty="0" sz="1400">
                <a:latin typeface="Arial MT"/>
                <a:cs typeface="Arial MT"/>
              </a:rPr>
              <a:t> administrators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have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robust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dashboards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monitoring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analyzing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trends,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optimizing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fleet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utilization.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1316990" marR="7620" indent="-287020">
              <a:lnSpc>
                <a:spcPct val="100000"/>
              </a:lnSpc>
              <a:buChar char="•"/>
              <a:tabLst>
                <a:tab pos="1316990" algn="l"/>
              </a:tabLst>
            </a:pPr>
            <a:r>
              <a:rPr dirty="0" sz="1400">
                <a:latin typeface="Arial MT"/>
                <a:cs typeface="Arial MT"/>
              </a:rPr>
              <a:t>Furthermore,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incorporates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intelligent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algorithms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dynamic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pricing,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 </a:t>
            </a:r>
            <a:r>
              <a:rPr dirty="0" sz="1400">
                <a:latin typeface="Arial MT"/>
                <a:cs typeface="Arial MT"/>
              </a:rPr>
              <a:t>optimization,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resource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allocation,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thereby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maximizing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revenue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potential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minimizing </a:t>
            </a:r>
            <a:r>
              <a:rPr dirty="0" sz="1400">
                <a:latin typeface="Arial MT"/>
                <a:cs typeface="Arial MT"/>
              </a:rPr>
              <a:t>operational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costs.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Integration with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global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positioning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(GPS)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enables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tracking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buses,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allowing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accurate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arrival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predictions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enhanced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passenger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safety.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 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-11175" y="712498"/>
            <a:ext cx="9169400" cy="39782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44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600" spc="-5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708025" marR="459740" indent="-28702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708025" algn="l"/>
              </a:tabLst>
            </a:pPr>
            <a:r>
              <a:rPr dirty="0" sz="1400" b="1">
                <a:latin typeface="Arial"/>
                <a:cs typeface="Arial"/>
              </a:rPr>
              <a:t>Limited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Accessibility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User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Interface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Complexity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existing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systems</a:t>
            </a:r>
            <a:r>
              <a:rPr dirty="0" sz="1400" spc="-20">
                <a:latin typeface="Arial MT"/>
                <a:cs typeface="Arial MT"/>
              </a:rPr>
              <a:t> lack user-</a:t>
            </a:r>
            <a:r>
              <a:rPr dirty="0" sz="1400">
                <a:latin typeface="Arial MT"/>
                <a:cs typeface="Arial MT"/>
              </a:rPr>
              <a:t>friendly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accessible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across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various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platforms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(e.g.,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web,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mobile).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This </a:t>
            </a:r>
            <a:r>
              <a:rPr dirty="0" sz="1400">
                <a:latin typeface="Arial MT"/>
                <a:cs typeface="Arial MT"/>
              </a:rPr>
              <a:t>results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cumbersome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passengers,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leading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frustration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decreased </a:t>
            </a:r>
            <a:r>
              <a:rPr dirty="0" sz="1400" spc="-1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708025" marR="6858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8025" algn="l"/>
              </a:tabLst>
            </a:pPr>
            <a:r>
              <a:rPr dirty="0" sz="1400" b="1">
                <a:latin typeface="Arial"/>
                <a:cs typeface="Arial"/>
              </a:rPr>
              <a:t>Inaccurate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Schedule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Information: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Outdated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inaccurate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schedule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information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often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leads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confusion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among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passengers,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causing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delays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inconvenience.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Moreover,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inability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provide </a:t>
            </a:r>
            <a:r>
              <a:rPr dirty="0" sz="1400" spc="-2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arrivals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contributes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unreliable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perception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customer dissatisfaction.</a:t>
            </a:r>
            <a:endParaRPr sz="1400">
              <a:latin typeface="Arial MT"/>
              <a:cs typeface="Arial MT"/>
            </a:endParaRPr>
          </a:p>
          <a:p>
            <a:pPr marL="708025" marR="397510" indent="-287020">
              <a:lnSpc>
                <a:spcPct val="100000"/>
              </a:lnSpc>
              <a:buFont typeface="Arial MT"/>
              <a:buChar char="•"/>
              <a:tabLst>
                <a:tab pos="708025" algn="l"/>
              </a:tabLst>
            </a:pPr>
            <a:r>
              <a:rPr dirty="0" sz="1400" b="1">
                <a:latin typeface="Arial"/>
                <a:cs typeface="Arial"/>
              </a:rPr>
              <a:t>Inefficient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Resource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Allocation:</a:t>
            </a:r>
            <a:r>
              <a:rPr dirty="0" sz="1400" spc="2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Suboptimal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allocation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resources,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including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drivers,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can </a:t>
            </a:r>
            <a:r>
              <a:rPr dirty="0" sz="1400">
                <a:latin typeface="Arial MT"/>
                <a:cs typeface="Arial MT"/>
              </a:rPr>
              <a:t>result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underutilization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overcrowding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services.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Poor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planning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scheduling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inefficient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operations,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increased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operational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costs,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decreased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revenue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potential.</a:t>
            </a:r>
            <a:endParaRPr sz="1400">
              <a:latin typeface="Arial MT"/>
              <a:cs typeface="Arial MT"/>
            </a:endParaRPr>
          </a:p>
          <a:p>
            <a:pPr marL="708025" marR="7689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8025" algn="l"/>
              </a:tabLst>
            </a:pPr>
            <a:r>
              <a:rPr dirty="0" sz="1400" b="1">
                <a:latin typeface="Arial"/>
                <a:cs typeface="Arial"/>
              </a:rPr>
              <a:t>Lack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of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Dynamic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Pricing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Revenue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Optimization: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Traditional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often </a:t>
            </a:r>
            <a:r>
              <a:rPr dirty="0" sz="1400">
                <a:latin typeface="Arial MT"/>
                <a:cs typeface="Arial MT"/>
              </a:rPr>
              <a:t>employ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static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pricing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account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fluctuating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demand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market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conditions.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result,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missed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opportunity to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revenue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through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dynamic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pricing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strategies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promotional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offers.</a:t>
            </a:r>
            <a:endParaRPr sz="1400">
              <a:latin typeface="Arial MT"/>
              <a:cs typeface="Arial MT"/>
            </a:endParaRPr>
          </a:p>
          <a:p>
            <a:pPr marL="70802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8025" algn="l"/>
              </a:tabLst>
            </a:pPr>
            <a:r>
              <a:rPr dirty="0" sz="1400" b="1">
                <a:latin typeface="Arial"/>
                <a:cs typeface="Arial"/>
              </a:rPr>
              <a:t>Insufficient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Data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Analysis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Decision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Support: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Many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lack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robust</a:t>
            </a:r>
            <a:endParaRPr sz="1400">
              <a:latin typeface="Arial MT"/>
              <a:cs typeface="Arial MT"/>
            </a:endParaRPr>
          </a:p>
          <a:p>
            <a:pPr marL="70802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analytics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capabilities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track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performance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indicators,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analyze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passenger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trends,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make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data-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708025" algn="l"/>
                <a:tab pos="9156065" algn="l"/>
              </a:tabLst>
            </a:pPr>
            <a:r>
              <a:rPr dirty="0" u="sng" sz="140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	driven</a:t>
            </a:r>
            <a:r>
              <a:rPr dirty="0" u="sng" sz="1400" spc="-65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400" spc="-1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decisions.</a:t>
            </a:r>
            <a:r>
              <a:rPr dirty="0" u="sng" sz="140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	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 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5395"/>
            <a:ext cx="8567420" cy="3834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dirty="0" sz="1600" spc="-4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  <a:p>
            <a:pPr marL="423545" marR="35560" indent="-287020">
              <a:lnSpc>
                <a:spcPct val="100000"/>
              </a:lnSpc>
              <a:spcBef>
                <a:spcPts val="1175"/>
              </a:spcBef>
              <a:buChar char="•"/>
              <a:tabLst>
                <a:tab pos="423545" algn="l"/>
              </a:tabLst>
            </a:pP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inefficiencies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outlined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problem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statement,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propose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development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next- </a:t>
            </a:r>
            <a:r>
              <a:rPr dirty="0" sz="1400">
                <a:latin typeface="Arial MT"/>
                <a:cs typeface="Arial MT"/>
              </a:rPr>
              <a:t>generation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reservation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leverages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cutting-</a:t>
            </a:r>
            <a:r>
              <a:rPr dirty="0" sz="1400">
                <a:latin typeface="Arial MT"/>
                <a:cs typeface="Arial MT"/>
              </a:rPr>
              <a:t>edge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technologies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innovative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approaches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experience,</a:t>
            </a:r>
            <a:r>
              <a:rPr dirty="0" sz="1400">
                <a:latin typeface="Arial MT"/>
                <a:cs typeface="Arial MT"/>
              </a:rPr>
              <a:t> optimize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resource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utilization,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improve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overall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operational </a:t>
            </a:r>
            <a:r>
              <a:rPr dirty="0" sz="1400">
                <a:latin typeface="Arial MT"/>
                <a:cs typeface="Arial MT"/>
              </a:rPr>
              <a:t>efficiency. The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proposed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solution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encompasses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following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features:</a:t>
            </a:r>
            <a:endParaRPr sz="1400">
              <a:latin typeface="Arial MT"/>
              <a:cs typeface="Arial MT"/>
            </a:endParaRPr>
          </a:p>
          <a:p>
            <a:pPr marL="422909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422909" algn="l"/>
              </a:tabLst>
            </a:pPr>
            <a:r>
              <a:rPr dirty="0" sz="1400" spc="-20">
                <a:latin typeface="Arial MT"/>
                <a:cs typeface="Arial MT"/>
              </a:rPr>
              <a:t>User-</a:t>
            </a:r>
            <a:r>
              <a:rPr dirty="0" sz="1400">
                <a:latin typeface="Arial MT"/>
                <a:cs typeface="Arial MT"/>
              </a:rPr>
              <a:t>Centric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Interface:</a:t>
            </a:r>
            <a:endParaRPr sz="1400">
              <a:latin typeface="Arial MT"/>
              <a:cs typeface="Arial MT"/>
            </a:endParaRPr>
          </a:p>
          <a:p>
            <a:pPr marL="422909" indent="-286385">
              <a:lnSpc>
                <a:spcPct val="100000"/>
              </a:lnSpc>
              <a:buChar char="•"/>
              <a:tabLst>
                <a:tab pos="422909" algn="l"/>
              </a:tabLst>
            </a:pPr>
            <a:r>
              <a:rPr dirty="0" sz="1400">
                <a:latin typeface="Arial MT"/>
                <a:cs typeface="Arial MT"/>
              </a:rPr>
              <a:t>Intuitive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user-</a:t>
            </a:r>
            <a:r>
              <a:rPr dirty="0" sz="1400">
                <a:latin typeface="Arial MT"/>
                <a:cs typeface="Arial MT"/>
              </a:rPr>
              <a:t>friendly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accessible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across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multiple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platforms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(web,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mobile,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kiosks).</a:t>
            </a:r>
            <a:endParaRPr sz="1400">
              <a:latin typeface="Arial MT"/>
              <a:cs typeface="Arial MT"/>
            </a:endParaRPr>
          </a:p>
          <a:p>
            <a:pPr marL="422909" indent="-286385">
              <a:lnSpc>
                <a:spcPct val="100000"/>
              </a:lnSpc>
              <a:buChar char="•"/>
              <a:tabLst>
                <a:tab pos="422909" algn="l"/>
              </a:tabLst>
            </a:pPr>
            <a:r>
              <a:rPr dirty="0" sz="1400">
                <a:latin typeface="Arial MT"/>
                <a:cs typeface="Arial MT"/>
              </a:rPr>
              <a:t>Seamless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interactive route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maps,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availability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seats,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secure</a:t>
            </a:r>
            <a:endParaRPr sz="1400">
              <a:latin typeface="Arial MT"/>
              <a:cs typeface="Arial MT"/>
            </a:endParaRPr>
          </a:p>
          <a:p>
            <a:pPr marL="42354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payment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options.</a:t>
            </a:r>
            <a:endParaRPr sz="1400">
              <a:latin typeface="Arial MT"/>
              <a:cs typeface="Arial MT"/>
            </a:endParaRPr>
          </a:p>
          <a:p>
            <a:pPr marL="422909" indent="-286385">
              <a:lnSpc>
                <a:spcPct val="100000"/>
              </a:lnSpc>
              <a:buChar char="•"/>
              <a:tabLst>
                <a:tab pos="422909" algn="l"/>
              </a:tabLst>
            </a:pPr>
            <a:r>
              <a:rPr dirty="0" sz="1400">
                <a:latin typeface="Arial MT"/>
                <a:cs typeface="Arial MT"/>
              </a:rPr>
              <a:t>Personalized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profiles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managing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preferences,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history,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notifications.</a:t>
            </a:r>
            <a:endParaRPr sz="1400">
              <a:latin typeface="Arial MT"/>
              <a:cs typeface="Arial MT"/>
            </a:endParaRPr>
          </a:p>
          <a:p>
            <a:pPr marL="422909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422909" algn="l"/>
              </a:tabLst>
            </a:pPr>
            <a:r>
              <a:rPr dirty="0" sz="1400" spc="-2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Schedule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Updates:</a:t>
            </a:r>
            <a:endParaRPr sz="1400">
              <a:latin typeface="Arial MT"/>
              <a:cs typeface="Arial MT"/>
            </a:endParaRPr>
          </a:p>
          <a:p>
            <a:pPr marL="422909" indent="-286385">
              <a:lnSpc>
                <a:spcPct val="100000"/>
              </a:lnSpc>
              <a:buChar char="•"/>
              <a:tabLst>
                <a:tab pos="422909" algn="l"/>
              </a:tabLst>
            </a:pPr>
            <a:r>
              <a:rPr dirty="0" sz="1400" spc="-10">
                <a:latin typeface="Arial MT"/>
                <a:cs typeface="Arial MT"/>
              </a:rPr>
              <a:t>Integration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GPS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accurate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schedule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passengers.</a:t>
            </a:r>
            <a:endParaRPr sz="1400">
              <a:latin typeface="Arial MT"/>
              <a:cs typeface="Arial MT"/>
            </a:endParaRPr>
          </a:p>
          <a:p>
            <a:pPr marL="423545" marR="549275" indent="-287020">
              <a:lnSpc>
                <a:spcPct val="100000"/>
              </a:lnSpc>
              <a:buChar char="•"/>
              <a:tabLst>
                <a:tab pos="423545" algn="l"/>
              </a:tabLst>
            </a:pPr>
            <a:r>
              <a:rPr dirty="0" sz="1400">
                <a:latin typeface="Arial MT"/>
                <a:cs typeface="Arial MT"/>
              </a:rPr>
              <a:t>Predictive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analytics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anticipate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delays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dynamically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adjust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schedules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minimize disruptions.</a:t>
            </a:r>
            <a:endParaRPr sz="1400">
              <a:latin typeface="Arial MT"/>
              <a:cs typeface="Arial MT"/>
            </a:endParaRPr>
          </a:p>
          <a:p>
            <a:pPr marL="422909" indent="-286385">
              <a:lnSpc>
                <a:spcPct val="100000"/>
              </a:lnSpc>
              <a:buChar char="•"/>
              <a:tabLst>
                <a:tab pos="422909" algn="l"/>
              </a:tabLst>
            </a:pPr>
            <a:r>
              <a:rPr dirty="0" sz="1400">
                <a:latin typeface="Arial MT"/>
                <a:cs typeface="Arial MT"/>
              </a:rPr>
              <a:t>Dynamic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Resource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Allocation:</a:t>
            </a:r>
            <a:endParaRPr sz="1400">
              <a:latin typeface="Arial MT"/>
              <a:cs typeface="Arial MT"/>
            </a:endParaRPr>
          </a:p>
          <a:p>
            <a:pPr marL="423545" marR="220979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423545" algn="l"/>
              </a:tabLst>
            </a:pPr>
            <a:r>
              <a:rPr dirty="0" sz="1400">
                <a:latin typeface="Arial MT"/>
                <a:cs typeface="Arial MT"/>
              </a:rPr>
              <a:t>Intelligent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optimization,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assignment,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driver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scheduling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demand </a:t>
            </a:r>
            <a:r>
              <a:rPr dirty="0" sz="1400">
                <a:latin typeface="Arial MT"/>
                <a:cs typeface="Arial MT"/>
              </a:rPr>
              <a:t>forecasts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historical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 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09409"/>
            <a:ext cx="7579359" cy="3557904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dirty="0" sz="1600" spc="-4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660400" indent="-28638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60400" algn="l"/>
              </a:tabLst>
            </a:pPr>
            <a:r>
              <a:rPr dirty="0" sz="1400" spc="-20" b="1">
                <a:latin typeface="Arial"/>
                <a:cs typeface="Arial"/>
              </a:rPr>
              <a:t>User-</a:t>
            </a:r>
            <a:r>
              <a:rPr dirty="0" sz="1400" b="1">
                <a:latin typeface="Arial"/>
                <a:cs typeface="Arial"/>
              </a:rPr>
              <a:t>Centric</a:t>
            </a:r>
            <a:r>
              <a:rPr dirty="0" sz="1400" spc="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Interface:</a:t>
            </a:r>
            <a:endParaRPr sz="1400">
              <a:latin typeface="Arial"/>
              <a:cs typeface="Arial"/>
            </a:endParaRPr>
          </a:p>
          <a:p>
            <a:pPr marL="37401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Intuitive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responsive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accessible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via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web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mobile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platforms.</a:t>
            </a:r>
            <a:endParaRPr sz="1400">
              <a:latin typeface="Arial MT"/>
              <a:cs typeface="Arial MT"/>
            </a:endParaRPr>
          </a:p>
          <a:p>
            <a:pPr marL="660400" marR="5080" indent="-287020">
              <a:lnSpc>
                <a:spcPct val="100000"/>
              </a:lnSpc>
              <a:buChar char="•"/>
              <a:tabLst>
                <a:tab pos="660400" algn="l"/>
              </a:tabLst>
            </a:pPr>
            <a:r>
              <a:rPr dirty="0" sz="1400" spc="-25">
                <a:latin typeface="Arial MT"/>
                <a:cs typeface="Arial MT"/>
              </a:rPr>
              <a:t>Easy-</a:t>
            </a:r>
            <a:r>
              <a:rPr dirty="0" sz="1400" spc="-20">
                <a:latin typeface="Arial MT"/>
                <a:cs typeface="Arial MT"/>
              </a:rPr>
              <a:t>to-</a:t>
            </a:r>
            <a:r>
              <a:rPr dirty="0" sz="1400">
                <a:latin typeface="Arial MT"/>
                <a:cs typeface="Arial MT"/>
              </a:rPr>
              <a:t>navigate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interactive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maps,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availability,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secure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payment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options.</a:t>
            </a:r>
            <a:endParaRPr sz="1400">
              <a:latin typeface="Arial MT"/>
              <a:cs typeface="Arial MT"/>
            </a:endParaRPr>
          </a:p>
          <a:p>
            <a:pPr marL="37401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 MT"/>
                <a:cs typeface="Arial MT"/>
              </a:rPr>
              <a:t>Personalized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profiles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managing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preferences,</a:t>
            </a:r>
            <a:r>
              <a:rPr dirty="0" sz="1400">
                <a:latin typeface="Arial MT"/>
                <a:cs typeface="Arial MT"/>
              </a:rPr>
              <a:t> 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notifications.</a:t>
            </a:r>
            <a:endParaRPr sz="1400">
              <a:latin typeface="Arial MT"/>
              <a:cs typeface="Arial MT"/>
            </a:endParaRPr>
          </a:p>
          <a:p>
            <a:pPr marL="660400" indent="-286385">
              <a:lnSpc>
                <a:spcPct val="100000"/>
              </a:lnSpc>
              <a:buFont typeface="Arial MT"/>
              <a:buChar char="•"/>
              <a:tabLst>
                <a:tab pos="660400" algn="l"/>
              </a:tabLst>
            </a:pPr>
            <a:r>
              <a:rPr dirty="0" sz="1400" spc="-20" b="1">
                <a:latin typeface="Arial"/>
                <a:cs typeface="Arial"/>
              </a:rPr>
              <a:t>Real-</a:t>
            </a:r>
            <a:r>
              <a:rPr dirty="0" sz="1400" b="1">
                <a:latin typeface="Arial"/>
                <a:cs typeface="Arial"/>
              </a:rPr>
              <a:t>Time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Updates</a:t>
            </a:r>
            <a:r>
              <a:rPr dirty="0" sz="1400" spc="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Notifications:</a:t>
            </a:r>
            <a:endParaRPr sz="1400">
              <a:latin typeface="Arial"/>
              <a:cs typeface="Arial"/>
            </a:endParaRPr>
          </a:p>
          <a:p>
            <a:pPr marL="374015" marR="445134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Integration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GPS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accurate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bus </a:t>
            </a:r>
            <a:r>
              <a:rPr dirty="0" sz="1400">
                <a:latin typeface="Arial MT"/>
                <a:cs typeface="Arial MT"/>
              </a:rPr>
              <a:t>schedules,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arrivals,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delays.</a:t>
            </a:r>
            <a:endParaRPr sz="1400">
              <a:latin typeface="Arial MT"/>
              <a:cs typeface="Arial MT"/>
            </a:endParaRPr>
          </a:p>
          <a:p>
            <a:pPr marL="374015" marR="5143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Automated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notifications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regarding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confirmations,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schedule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changes,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relevant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information.</a:t>
            </a:r>
            <a:endParaRPr sz="1400">
              <a:latin typeface="Arial MT"/>
              <a:cs typeface="Arial MT"/>
            </a:endParaRPr>
          </a:p>
          <a:p>
            <a:pPr marL="660400" indent="-286385">
              <a:lnSpc>
                <a:spcPct val="100000"/>
              </a:lnSpc>
              <a:buFont typeface="Arial MT"/>
              <a:buChar char="•"/>
              <a:tabLst>
                <a:tab pos="660400" algn="l"/>
              </a:tabLst>
            </a:pPr>
            <a:r>
              <a:rPr dirty="0" sz="1400" b="1">
                <a:latin typeface="Arial"/>
                <a:cs typeface="Arial"/>
              </a:rPr>
              <a:t>Dynamic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Routing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Scheduling:</a:t>
            </a:r>
            <a:endParaRPr sz="1400">
              <a:latin typeface="Arial"/>
              <a:cs typeface="Arial"/>
            </a:endParaRPr>
          </a:p>
          <a:p>
            <a:pPr marL="37401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Intelligent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dynamic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optimization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scheduling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real-</a:t>
            </a:r>
            <a:r>
              <a:rPr dirty="0" sz="1400" spc="-20">
                <a:latin typeface="Arial MT"/>
                <a:cs typeface="Arial MT"/>
              </a:rPr>
              <a:t>time</a:t>
            </a:r>
            <a:endParaRPr sz="1400">
              <a:latin typeface="Arial MT"/>
              <a:cs typeface="Arial MT"/>
            </a:endParaRPr>
          </a:p>
          <a:p>
            <a:pPr marL="37401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demand,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conditions,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operational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constraints.</a:t>
            </a:r>
            <a:endParaRPr sz="1400">
              <a:latin typeface="Arial MT"/>
              <a:cs typeface="Arial MT"/>
            </a:endParaRPr>
          </a:p>
          <a:p>
            <a:pPr marL="374015" marR="6985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Adaptive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scheduling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mechanisms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adjust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frequencies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response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changing </a:t>
            </a:r>
            <a:r>
              <a:rPr dirty="0" sz="1400">
                <a:latin typeface="Arial MT"/>
                <a:cs typeface="Arial MT"/>
              </a:rPr>
              <a:t>passenger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demand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patterns.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8100" y="4870703"/>
            <a:ext cx="9105900" cy="9525"/>
          </a:xfrm>
          <a:custGeom>
            <a:avLst/>
            <a:gdLst/>
            <a:ahLst/>
            <a:cxnLst/>
            <a:rect l="l" t="t" r="r" b="b"/>
            <a:pathLst>
              <a:path w="9105900" h="9525">
                <a:moveTo>
                  <a:pt x="0" y="9144"/>
                </a:moveTo>
                <a:lnTo>
                  <a:pt x="9105899" y="9144"/>
                </a:lnTo>
                <a:lnTo>
                  <a:pt x="9105899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 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44702" y="783462"/>
            <a:ext cx="7499984" cy="3653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latin typeface="Arial MT"/>
                <a:cs typeface="Arial MT"/>
              </a:rPr>
              <a:t>Adaptive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scheduling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mechanisms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adjust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frequencies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response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changing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passenger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demand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patterns.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Flexible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Ticketing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Options: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Multiple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ticketing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options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including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single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rides,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multi-</a:t>
            </a:r>
            <a:r>
              <a:rPr dirty="0" sz="1400">
                <a:latin typeface="Arial MT"/>
                <a:cs typeface="Arial MT"/>
              </a:rPr>
              <a:t>ride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subscription-</a:t>
            </a:r>
            <a:r>
              <a:rPr dirty="0" sz="1400" spc="-10">
                <a:latin typeface="Arial MT"/>
                <a:cs typeface="Arial MT"/>
              </a:rPr>
              <a:t>based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models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cater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diverse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needs.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Integration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contactless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payment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digital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wallets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seamless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secure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transactions.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spc="-10" b="1">
                <a:latin typeface="Arial"/>
                <a:cs typeface="Arial"/>
              </a:rPr>
              <a:t>Analytics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Performance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Monitoring: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Comprehensive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analytics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dashboard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monitoring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performance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indicators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(KPIs)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rates,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occupancy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levels,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Advanced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analytics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capabilities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predictive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maintenance,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demand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forecasting,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optimization.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spc="-10" b="1">
                <a:latin typeface="Arial"/>
                <a:cs typeface="Arial"/>
              </a:rPr>
              <a:t>Accessibility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Inclusivity: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Accessibility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features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screen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reader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language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translation,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wheelchair-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accessible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seating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options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ensure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inclusivity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passengers.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Integration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transportation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accessibility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standards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guidelines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overall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accessibility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system.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 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7424" y="582879"/>
            <a:ext cx="8263255" cy="3867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Scalability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Interoperability: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Scalable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architecture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designed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accommodate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future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growth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expansion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services.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Open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standards-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protocols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seamless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integration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third-</a:t>
            </a:r>
            <a:r>
              <a:rPr dirty="0" sz="1400">
                <a:latin typeface="Arial MT"/>
                <a:cs typeface="Arial MT"/>
              </a:rPr>
              <a:t>party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applications,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transit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agencies,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mobility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providers.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Benefits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of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Proposed </a:t>
            </a:r>
            <a:r>
              <a:rPr dirty="0" sz="1400" spc="-10" b="1">
                <a:latin typeface="Arial"/>
                <a:cs typeface="Arial"/>
              </a:rPr>
              <a:t>Solution: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Enhanced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</a:t>
            </a:r>
            <a:r>
              <a:rPr dirty="0" sz="1400" spc="-10">
                <a:latin typeface="Arial MT"/>
                <a:cs typeface="Arial MT"/>
              </a:rPr>
              <a:t> experience:</a:t>
            </a:r>
            <a:r>
              <a:rPr dirty="0" sz="1400">
                <a:latin typeface="Arial MT"/>
                <a:cs typeface="Arial MT"/>
              </a:rPr>
              <a:t> The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user-</a:t>
            </a:r>
            <a:r>
              <a:rPr dirty="0" sz="1400">
                <a:latin typeface="Arial MT"/>
                <a:cs typeface="Arial MT"/>
              </a:rPr>
              <a:t>centric design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real-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ensure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seamless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convenient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experience for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passengers,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leading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increased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satisfaction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loyalty.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Improved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operational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efficiency: </a:t>
            </a:r>
            <a:r>
              <a:rPr dirty="0" sz="1400">
                <a:latin typeface="Arial MT"/>
                <a:cs typeface="Arial MT"/>
              </a:rPr>
              <a:t>Dynamic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routing,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scheduling,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analytics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enable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better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resource </a:t>
            </a:r>
            <a:r>
              <a:rPr dirty="0" sz="1400">
                <a:latin typeface="Arial MT"/>
                <a:cs typeface="Arial MT"/>
              </a:rPr>
              <a:t>utilization,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reduced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operational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costs,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optimized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revenue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generation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providers.</a:t>
            </a:r>
            <a:endParaRPr sz="1400">
              <a:latin typeface="Arial MT"/>
              <a:cs typeface="Arial MT"/>
            </a:endParaRPr>
          </a:p>
          <a:p>
            <a:pPr marL="12700" marR="276225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Sustainability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environmental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impact: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promoting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transportation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usage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bus </a:t>
            </a:r>
            <a:r>
              <a:rPr dirty="0" sz="1400">
                <a:latin typeface="Arial MT"/>
                <a:cs typeface="Arial MT"/>
              </a:rPr>
              <a:t>routes,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contributes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reducing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congestion,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carbon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emissions,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environmental footprint.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 MT"/>
              <a:cs typeface="Arial MT"/>
            </a:endParaRPr>
          </a:p>
          <a:p>
            <a:pPr marL="299085" marR="3340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400" spc="-20" b="1">
                <a:latin typeface="Arial"/>
                <a:cs typeface="Arial"/>
              </a:rPr>
              <a:t>Future-</a:t>
            </a:r>
            <a:r>
              <a:rPr dirty="0" sz="1400" b="1">
                <a:latin typeface="Arial"/>
                <a:cs typeface="Arial"/>
              </a:rPr>
              <a:t>ready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infrastructure:</a:t>
            </a:r>
            <a:r>
              <a:rPr dirty="0" sz="1400" spc="3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scalable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interoperable</a:t>
            </a:r>
            <a:r>
              <a:rPr dirty="0" sz="1400">
                <a:latin typeface="Arial MT"/>
                <a:cs typeface="Arial MT"/>
              </a:rPr>
              <a:t> architecture ensures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adaptability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evolving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technological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trends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industry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standards,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future-</a:t>
            </a:r>
            <a:r>
              <a:rPr dirty="0" sz="1400">
                <a:latin typeface="Arial MT"/>
                <a:cs typeface="Arial MT"/>
              </a:rPr>
              <a:t>proofing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long-term </a:t>
            </a:r>
            <a:r>
              <a:rPr dirty="0" sz="1400">
                <a:latin typeface="Arial MT"/>
                <a:cs typeface="Arial MT"/>
              </a:rPr>
              <a:t>sustainability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growth.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 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600" spc="-8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0">
                <a:latin typeface="Arial MT"/>
                <a:cs typeface="Arial MT"/>
              </a:rPr>
              <a:t>Front-</a:t>
            </a:r>
            <a:r>
              <a:rPr dirty="0" sz="1400" spc="-25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 MT"/>
                <a:cs typeface="Arial MT"/>
              </a:rPr>
              <a:t>Back-</a:t>
            </a:r>
            <a:r>
              <a:rPr dirty="0" sz="1400" spc="-25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2024-04-08T15:24:12Z</dcterms:created>
  <dcterms:modified xsi:type="dcterms:W3CDTF">2024-04-08T15:24:12Z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2024-04-08T00:00:00Z</vt:filetime>
  </property>
  <property fmtid="{D5CDD505-2E9C-101B-9397-08002B2CF9AE}" pid="5" name="Producer">
    <vt:lpwstr>3.0.8 (5.0.16) </vt:lpwstr>
  </property>
</Properties>
</file>