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7" d="100"/>
          <a:sy n="67" d="100"/>
        </p:scale>
        <p:origin x="-324" y="-3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00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Recognition with IBM Cloud Visual Recognition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the power behind IBM Cloud Visual Recognition and how it is revolutionizing the way we perceive images and their relevance in different industries.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4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448044" y="564952"/>
            <a:ext cx="6682740" cy="640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43"/>
              </a:lnSpc>
              <a:buNone/>
            </a:pPr>
            <a:r>
              <a:rPr lang="en-US" sz="403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Development Process Part 2</a:t>
            </a:r>
            <a:endParaRPr lang="en-US" sz="4034" dirty="0"/>
          </a:p>
        </p:txBody>
      </p:sp>
      <p:sp>
        <p:nvSpPr>
          <p:cNvPr id="5" name="Shape 3"/>
          <p:cNvSpPr/>
          <p:nvPr/>
        </p:nvSpPr>
        <p:spPr>
          <a:xfrm>
            <a:off x="7294602" y="1615083"/>
            <a:ext cx="40958" cy="6049447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45586" y="1985129"/>
            <a:ext cx="717233" cy="40958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84576" y="1775222"/>
            <a:ext cx="461010" cy="461010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12740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50311" y="1813560"/>
            <a:ext cx="129540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20" dirty="0"/>
          </a:p>
        </p:txBody>
      </p:sp>
      <p:sp>
        <p:nvSpPr>
          <p:cNvPr id="9" name="Text 7"/>
          <p:cNvSpPr/>
          <p:nvPr/>
        </p:nvSpPr>
        <p:spPr>
          <a:xfrm>
            <a:off x="8442127" y="1819989"/>
            <a:ext cx="2049304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1"/>
              </a:lnSpc>
              <a:buNone/>
            </a:pPr>
            <a:r>
              <a:rPr lang="en-US" sz="201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Deployment</a:t>
            </a:r>
            <a:endParaRPr lang="en-US" sz="2017" dirty="0"/>
          </a:p>
        </p:txBody>
      </p:sp>
      <p:sp>
        <p:nvSpPr>
          <p:cNvPr id="10" name="Text 8"/>
          <p:cNvSpPr/>
          <p:nvPr/>
        </p:nvSpPr>
        <p:spPr>
          <a:xfrm>
            <a:off x="8442127" y="2345174"/>
            <a:ext cx="3740110" cy="983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2"/>
              </a:lnSpc>
              <a:buNone/>
            </a:pPr>
            <a:r>
              <a:rPr lang="en-US" sz="161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Deploy your model to production, test it on real-world scenarios, and monitor its performance and feedback from users.</a:t>
            </a:r>
            <a:endParaRPr lang="en-US" sz="1614" dirty="0"/>
          </a:p>
        </p:txBody>
      </p:sp>
      <p:sp>
        <p:nvSpPr>
          <p:cNvPr id="11" name="Shape 9"/>
          <p:cNvSpPr/>
          <p:nvPr/>
        </p:nvSpPr>
        <p:spPr>
          <a:xfrm>
            <a:off x="6367343" y="3009662"/>
            <a:ext cx="717233" cy="40958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84576" y="2799755"/>
            <a:ext cx="461010" cy="461010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12740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35071" y="2838093"/>
            <a:ext cx="160020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20" dirty="0"/>
          </a:p>
        </p:txBody>
      </p:sp>
      <p:sp>
        <p:nvSpPr>
          <p:cNvPr id="14" name="Text 12"/>
          <p:cNvSpPr/>
          <p:nvPr/>
        </p:nvSpPr>
        <p:spPr>
          <a:xfrm>
            <a:off x="4138732" y="2844522"/>
            <a:ext cx="2049304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21"/>
              </a:lnSpc>
              <a:buNone/>
            </a:pPr>
            <a:r>
              <a:rPr lang="en-US" sz="201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Integration &amp; API</a:t>
            </a:r>
            <a:endParaRPr lang="en-US" sz="2017" dirty="0"/>
          </a:p>
        </p:txBody>
      </p:sp>
      <p:sp>
        <p:nvSpPr>
          <p:cNvPr id="15" name="Text 13"/>
          <p:cNvSpPr/>
          <p:nvPr/>
        </p:nvSpPr>
        <p:spPr>
          <a:xfrm>
            <a:off x="2448044" y="3369707"/>
            <a:ext cx="3739991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82"/>
              </a:lnSpc>
              <a:buNone/>
            </a:pPr>
            <a:r>
              <a:rPr lang="en-US" sz="161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your model with your existing business processes, applications, and workflows, and expose it to other developers and users via RESTful APIs.</a:t>
            </a:r>
            <a:endParaRPr lang="en-US" sz="1614" dirty="0"/>
          </a:p>
        </p:txBody>
      </p:sp>
      <p:sp>
        <p:nvSpPr>
          <p:cNvPr id="16" name="Shape 14"/>
          <p:cNvSpPr/>
          <p:nvPr/>
        </p:nvSpPr>
        <p:spPr>
          <a:xfrm>
            <a:off x="7545586" y="4235172"/>
            <a:ext cx="717233" cy="40958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84576" y="4025265"/>
            <a:ext cx="461010" cy="461010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12740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35071" y="4063603"/>
            <a:ext cx="160020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20" dirty="0"/>
          </a:p>
        </p:txBody>
      </p:sp>
      <p:sp>
        <p:nvSpPr>
          <p:cNvPr id="19" name="Text 17"/>
          <p:cNvSpPr/>
          <p:nvPr/>
        </p:nvSpPr>
        <p:spPr>
          <a:xfrm>
            <a:off x="8442127" y="4070033"/>
            <a:ext cx="2682240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1"/>
              </a:lnSpc>
              <a:buNone/>
            </a:pPr>
            <a:r>
              <a:rPr lang="en-US" sz="201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Continued Refinement</a:t>
            </a:r>
            <a:endParaRPr lang="en-US" sz="2017" dirty="0"/>
          </a:p>
        </p:txBody>
      </p:sp>
      <p:sp>
        <p:nvSpPr>
          <p:cNvPr id="20" name="Text 18"/>
          <p:cNvSpPr/>
          <p:nvPr/>
        </p:nvSpPr>
        <p:spPr>
          <a:xfrm>
            <a:off x="8442127" y="4595217"/>
            <a:ext cx="3740110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2"/>
              </a:lnSpc>
              <a:buNone/>
            </a:pPr>
            <a:r>
              <a:rPr lang="en-US" sz="161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Continuously improve and refine your model by adding more data, updating algorithms, and incorporating feedback from users and stakeholders.</a:t>
            </a:r>
            <a:endParaRPr lang="en-US" sz="1614" dirty="0"/>
          </a:p>
        </p:txBody>
      </p:sp>
      <p:sp>
        <p:nvSpPr>
          <p:cNvPr id="21" name="Shape 19"/>
          <p:cNvSpPr/>
          <p:nvPr/>
        </p:nvSpPr>
        <p:spPr>
          <a:xfrm>
            <a:off x="6367343" y="5460683"/>
            <a:ext cx="717233" cy="40958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7084576" y="5250775"/>
            <a:ext cx="461010" cy="461010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12740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7231261" y="5289113"/>
            <a:ext cx="167640" cy="384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6"/>
              </a:lnSpc>
              <a:buNone/>
            </a:pPr>
            <a:r>
              <a:rPr lang="en-US" sz="24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420" dirty="0"/>
          </a:p>
        </p:txBody>
      </p:sp>
      <p:sp>
        <p:nvSpPr>
          <p:cNvPr id="24" name="Text 22"/>
          <p:cNvSpPr/>
          <p:nvPr/>
        </p:nvSpPr>
        <p:spPr>
          <a:xfrm>
            <a:off x="2705695" y="5295543"/>
            <a:ext cx="3482340" cy="320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21"/>
              </a:lnSpc>
              <a:buNone/>
            </a:pPr>
            <a:r>
              <a:rPr lang="en-US" sz="201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Maintenance &amp; Management</a:t>
            </a:r>
            <a:endParaRPr lang="en-US" sz="2017" dirty="0"/>
          </a:p>
        </p:txBody>
      </p:sp>
      <p:sp>
        <p:nvSpPr>
          <p:cNvPr id="25" name="Text 23"/>
          <p:cNvSpPr/>
          <p:nvPr/>
        </p:nvSpPr>
        <p:spPr>
          <a:xfrm>
            <a:off x="2448044" y="5820728"/>
            <a:ext cx="3739991" cy="1638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82"/>
              </a:lnSpc>
              <a:buNone/>
            </a:pPr>
            <a:r>
              <a:rPr lang="en-US" sz="161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 and manage your model's performance, security, and scalability, and ensure that it aligns with your organization's policies, regulations, and values.</a:t>
            </a:r>
            <a:endParaRPr lang="en-US" sz="161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1269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65640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73975" y="250162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Future-Proof Technology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418165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Visual Recognition leverages advanced machine learning technologies and frameworks, ensuring that it remains relevant and reliable in the future.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265640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66209" y="250162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Customizable &amp; Scalable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418165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Visual Recognition allows you to create and customize models based on your specific needs and requirements, and scale them on demand as your data and business grow.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265640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58444" y="250162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Impactful &amp; Transformative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418165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Visual Recognition can have a profound impact on your business and industry, transforming the way you analyze, interpret, and act on visual data.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037993" y="639187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Experience the transformative power of IBM Cloud Visual Recognition today and unlock new possibilities for your business.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125718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Image Recognition and Its Importance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215515" y="3194447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229094"/>
            <a:ext cx="3421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Enhancing Communication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79845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Images provide a universal language, allowing visual communication for people who don't speak the same language.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588568" y="319444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3229094"/>
            <a:ext cx="3383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Automation &amp; Time-Saving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379845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and sort large collections of images to save tons of time and resources.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37993" y="5260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2196465" y="530209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2760107" y="53367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Insights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2760107" y="5906095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 deeper insights into trends, customer behavior, and preferences by studying and analyzing image content.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7426285" y="5260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7"/>
          <p:cNvSpPr/>
          <p:nvPr/>
        </p:nvSpPr>
        <p:spPr>
          <a:xfrm>
            <a:off x="7584758" y="530209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148399" y="5336738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Reducing Errors &amp; Bias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148399" y="5906095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Minimize human bias and improve accuracy in decision making with the help of automated image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978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1840" y="580906"/>
            <a:ext cx="9946600" cy="1308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53"/>
              </a:lnSpc>
              <a:buNone/>
            </a:pPr>
            <a:r>
              <a:rPr lang="en-US" sz="412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 and Capabilities of IBM Cloud Visual Recognition</a:t>
            </a:r>
            <a:endParaRPr lang="en-US" sz="412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840" y="2308384"/>
            <a:ext cx="3106103" cy="191964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1840" y="4489728"/>
            <a:ext cx="217170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Facial Recognition</a:t>
            </a:r>
            <a:endParaRPr lang="en-US" sz="2061" dirty="0"/>
          </a:p>
        </p:txBody>
      </p:sp>
      <p:sp>
        <p:nvSpPr>
          <p:cNvPr id="7" name="Text 4"/>
          <p:cNvSpPr/>
          <p:nvPr/>
        </p:nvSpPr>
        <p:spPr>
          <a:xfrm>
            <a:off x="2341840" y="5026104"/>
            <a:ext cx="3106103" cy="1005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people's faces in images and infer their characteristics, such as age, gender, and emotion.</a:t>
            </a:r>
            <a:endParaRPr lang="en-US" sz="1649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0" y="2308384"/>
            <a:ext cx="3106103" cy="191964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62030" y="4489728"/>
            <a:ext cx="3106103" cy="654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Content-Based Image Retrieval</a:t>
            </a:r>
            <a:endParaRPr lang="en-US" sz="2061" dirty="0"/>
          </a:p>
        </p:txBody>
      </p:sp>
      <p:sp>
        <p:nvSpPr>
          <p:cNvPr id="10" name="Text 6"/>
          <p:cNvSpPr/>
          <p:nvPr/>
        </p:nvSpPr>
        <p:spPr>
          <a:xfrm>
            <a:off x="5762030" y="5353169"/>
            <a:ext cx="3106103" cy="1005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 and sort images based on their visual content and features, such as color, texture, and shape.</a:t>
            </a:r>
            <a:endParaRPr lang="en-US" sz="1649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219" y="2308384"/>
            <a:ext cx="3106222" cy="191976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82219" y="4489847"/>
            <a:ext cx="3106222" cy="654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Optical Character Recognition</a:t>
            </a:r>
            <a:endParaRPr lang="en-US" sz="2061" dirty="0"/>
          </a:p>
        </p:txBody>
      </p:sp>
      <p:sp>
        <p:nvSpPr>
          <p:cNvPr id="13" name="Text 8"/>
          <p:cNvSpPr/>
          <p:nvPr/>
        </p:nvSpPr>
        <p:spPr>
          <a:xfrm>
            <a:off x="9182219" y="5353288"/>
            <a:ext cx="3106222" cy="1005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Recognize text elements in images and extract them into editable and searchable formats.</a:t>
            </a:r>
            <a:endParaRPr lang="en-US" sz="1649" dirty="0"/>
          </a:p>
        </p:txBody>
      </p:sp>
      <p:sp>
        <p:nvSpPr>
          <p:cNvPr id="14" name="Text 9"/>
          <p:cNvSpPr/>
          <p:nvPr/>
        </p:nvSpPr>
        <p:spPr>
          <a:xfrm>
            <a:off x="2341840" y="6672501"/>
            <a:ext cx="2093952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6"/>
              </a:lnSpc>
              <a:buNone/>
            </a:pPr>
            <a:r>
              <a:rPr lang="en-US" sz="206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 Training</a:t>
            </a:r>
            <a:endParaRPr lang="en-US" sz="2061" dirty="0"/>
          </a:p>
        </p:txBody>
      </p:sp>
      <p:sp>
        <p:nvSpPr>
          <p:cNvPr id="15" name="Text 10"/>
          <p:cNvSpPr/>
          <p:nvPr/>
        </p:nvSpPr>
        <p:spPr>
          <a:xfrm>
            <a:off x="2341840" y="7313652"/>
            <a:ext cx="9946600" cy="3350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8"/>
              </a:lnSpc>
              <a:buNone/>
            </a:pPr>
            <a:r>
              <a:rPr lang="en-US" sz="164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the system to recognize custom image categories using your own dataset and feedback.</a:t>
            </a:r>
            <a:endParaRPr lang="en-US" sz="164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FFFFF">
              <a:alpha val="75000"/>
            </a:srgbClr>
          </a:solidFill>
          <a:ln w="12859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97681" y="569357"/>
            <a:ext cx="9835039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5"/>
              </a:lnSpc>
              <a:buNone/>
            </a:pPr>
            <a:r>
              <a:rPr lang="en-US" sz="407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IBM Cloud Visual Recognition Works</a:t>
            </a:r>
            <a:endParaRPr lang="en-US" sz="4076" dirty="0"/>
          </a:p>
        </p:txBody>
      </p:sp>
      <p:sp>
        <p:nvSpPr>
          <p:cNvPr id="5" name="Shape 3"/>
          <p:cNvSpPr/>
          <p:nvPr/>
        </p:nvSpPr>
        <p:spPr>
          <a:xfrm>
            <a:off x="2687598" y="2277666"/>
            <a:ext cx="41315" cy="5383292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941082" y="2651581"/>
            <a:ext cx="724614" cy="41315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2475309" y="2439472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12859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2639616" y="2478167"/>
            <a:ext cx="13716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7"/>
          <p:cNvSpPr/>
          <p:nvPr/>
        </p:nvSpPr>
        <p:spPr>
          <a:xfrm>
            <a:off x="3846909" y="2484715"/>
            <a:ext cx="2070497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Input</a:t>
            </a:r>
            <a:endParaRPr lang="en-US" sz="2038" dirty="0"/>
          </a:p>
        </p:txBody>
      </p:sp>
      <p:sp>
        <p:nvSpPr>
          <p:cNvPr id="10" name="Text 8"/>
          <p:cNvSpPr/>
          <p:nvPr/>
        </p:nvSpPr>
        <p:spPr>
          <a:xfrm>
            <a:off x="3846909" y="3015258"/>
            <a:ext cx="8385810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an image or a set of images to IBM Cloud Visual Recognition for analysis.</a:t>
            </a:r>
            <a:endParaRPr lang="en-US" sz="1630" dirty="0"/>
          </a:p>
        </p:txBody>
      </p:sp>
      <p:sp>
        <p:nvSpPr>
          <p:cNvPr id="11" name="Shape 9"/>
          <p:cNvSpPr/>
          <p:nvPr/>
        </p:nvSpPr>
        <p:spPr>
          <a:xfrm>
            <a:off x="2941082" y="4515029"/>
            <a:ext cx="724614" cy="41315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2475309" y="4302919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12859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628186" y="4341614"/>
            <a:ext cx="16002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2"/>
          <p:cNvSpPr/>
          <p:nvPr/>
        </p:nvSpPr>
        <p:spPr>
          <a:xfrm>
            <a:off x="3846909" y="4348162"/>
            <a:ext cx="217932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 Extraction</a:t>
            </a:r>
            <a:endParaRPr lang="en-US" sz="2038" dirty="0"/>
          </a:p>
        </p:txBody>
      </p:sp>
      <p:sp>
        <p:nvSpPr>
          <p:cNvPr id="15" name="Text 13"/>
          <p:cNvSpPr/>
          <p:nvPr/>
        </p:nvSpPr>
        <p:spPr>
          <a:xfrm>
            <a:off x="3846909" y="4878705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relevant features and visual elements from the images, such as shapes, colors, and textures, using deep learning algorithms.</a:t>
            </a:r>
            <a:endParaRPr lang="en-US" sz="1630" dirty="0"/>
          </a:p>
        </p:txBody>
      </p:sp>
      <p:sp>
        <p:nvSpPr>
          <p:cNvPr id="16" name="Shape 14"/>
          <p:cNvSpPr/>
          <p:nvPr/>
        </p:nvSpPr>
        <p:spPr>
          <a:xfrm>
            <a:off x="2941082" y="6378476"/>
            <a:ext cx="724614" cy="41315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2475309" y="6166366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E1E1EA"/>
          </a:solidFill>
          <a:ln w="12859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2624376" y="6205061"/>
            <a:ext cx="16764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57"/>
              </a:lnSpc>
              <a:buNone/>
            </a:pPr>
            <a:r>
              <a:rPr lang="en-US" sz="244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7"/>
          <p:cNvSpPr/>
          <p:nvPr/>
        </p:nvSpPr>
        <p:spPr>
          <a:xfrm>
            <a:off x="3846909" y="6211610"/>
            <a:ext cx="389382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47"/>
              </a:lnSpc>
              <a:buNone/>
            </a:pPr>
            <a:r>
              <a:rPr lang="en-US" sz="203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Classification &amp; Object Detection</a:t>
            </a:r>
            <a:endParaRPr lang="en-US" sz="2038" dirty="0"/>
          </a:p>
        </p:txBody>
      </p:sp>
      <p:sp>
        <p:nvSpPr>
          <p:cNvPr id="20" name="Text 18"/>
          <p:cNvSpPr/>
          <p:nvPr/>
        </p:nvSpPr>
        <p:spPr>
          <a:xfrm>
            <a:off x="3846909" y="6742152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09"/>
              </a:lnSpc>
              <a:buNone/>
            </a:pPr>
            <a:r>
              <a:rPr lang="en-US" sz="163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objects and classify images based on their visual content, such as categories, tags, and captions.</a:t>
            </a:r>
            <a:endParaRPr lang="en-US" sz="16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67D27ED-0919-DC75-B38D-0786BF6D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742950"/>
            <a:ext cx="6734175" cy="67437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DAA3CA7-6ED6-EF54-966A-D118707BC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052542"/>
              </p:ext>
            </p:extLst>
          </p:nvPr>
        </p:nvGraphicFramePr>
        <p:xfrm>
          <a:off x="3397405" y="62137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600">
                  <a:extLst>
                    <a:ext uri="{9D8B030D-6E8A-4147-A177-3AD203B41FA5}">
                      <a16:colId xmlns:a16="http://schemas.microsoft.com/office/drawing/2014/main" xmlns="" val="3392947136"/>
                    </a:ext>
                  </a:extLst>
                </a:gridCol>
              </a:tblGrid>
              <a:tr h="365884">
                <a:tc>
                  <a:txBody>
                    <a:bodyPr/>
                    <a:lstStyle/>
                    <a:p>
                      <a:r>
                        <a:rPr lang="en-IN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Diagram for Image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907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8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58516"/>
            <a:ext cx="4572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Technology Stack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9722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 Visual Recognition uses a variety of cutting-edge technologies and frameworks to process, analyze, and understand images.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557945"/>
            <a:ext cx="10554414" cy="3213140"/>
          </a:xfrm>
          <a:prstGeom prst="roundRect">
            <a:avLst>
              <a:gd name="adj" fmla="val 3112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2051804" y="3571756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2273975" y="371260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Platform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71260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IBM Cloud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51804" y="4208859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2273975" y="434971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434971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RESTful API, Watson Studio API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51804" y="4845963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2273975" y="498681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Frameworks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1181" y="4986814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TensorFlow, PyTorch, Keras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051804" y="5483066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5"/>
          <p:cNvSpPr/>
          <p:nvPr/>
        </p:nvSpPr>
        <p:spPr>
          <a:xfrm>
            <a:off x="2273975" y="562391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Programming Languages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1181" y="562391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Python, Java, Node.js, Ruby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2051804" y="6120170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8"/>
          <p:cNvSpPr/>
          <p:nvPr/>
        </p:nvSpPr>
        <p:spPr>
          <a:xfrm>
            <a:off x="2273975" y="626102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Tools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1181" y="626102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Jupyter Notebooks, Visual Recognition Studio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79367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932384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73975" y="2168366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Retail &amp; E-commerce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73772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 product search and discovery, automate product tagging and categorization, and prevent fraud and counterfeiting.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1932384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62267" y="2168366"/>
            <a:ext cx="2910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Media &amp; Entertainment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73772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Categorize and classify video content, automate video transcription and subtitling, and personalize user experiences based on image preferences.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2273975" y="4853464"/>
            <a:ext cx="339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Healthcare &amp; Life Sciences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42282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diseases and medical conditions from medical images, improve medical diagnosis and prognosis, and enhance scientific research and discovery.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818328"/>
          </a:xfrm>
          <a:prstGeom prst="roundRect">
            <a:avLst>
              <a:gd name="adj" fmla="val 3548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62267" y="4853464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Industrial Automation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422821"/>
            <a:ext cx="46941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 quality control and inspection in manufacturing and production processes, detect defects and faults in products and equipment, and improve supply chain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 and manage all your visual recognition projects, models, and datasets from a single, intuitive dashboard.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Upload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and preprocess your images for analysis, set parameters and options, and monitor progress and results in real time.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Visualize and explore your image data with interactive charts, graphs, and heat maps, and gain insights and trends.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263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654975" y="541139"/>
            <a:ext cx="6324600" cy="6131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28"/>
              </a:lnSpc>
              <a:buNone/>
            </a:pPr>
            <a:r>
              <a:rPr lang="en-US" sz="3863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Development Process Part 1</a:t>
            </a:r>
            <a:endParaRPr lang="en-US" sz="3863" dirty="0"/>
          </a:p>
        </p:txBody>
      </p:sp>
      <p:sp>
        <p:nvSpPr>
          <p:cNvPr id="5" name="Shape 3"/>
          <p:cNvSpPr/>
          <p:nvPr/>
        </p:nvSpPr>
        <p:spPr>
          <a:xfrm>
            <a:off x="7295555" y="1546741"/>
            <a:ext cx="39172" cy="6141720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35823" y="1901130"/>
            <a:ext cx="686753" cy="39172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94339" y="1700093"/>
            <a:ext cx="441484" cy="44148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2263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50311" y="1736884"/>
            <a:ext cx="129540" cy="367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7"/>
              </a:lnSpc>
              <a:buNone/>
            </a:pPr>
            <a:r>
              <a:rPr lang="en-US" sz="231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318" dirty="0"/>
          </a:p>
        </p:txBody>
      </p:sp>
      <p:sp>
        <p:nvSpPr>
          <p:cNvPr id="9" name="Text 7"/>
          <p:cNvSpPr/>
          <p:nvPr/>
        </p:nvSpPr>
        <p:spPr>
          <a:xfrm>
            <a:off x="8394263" y="1742956"/>
            <a:ext cx="1962150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4"/>
              </a:lnSpc>
              <a:buNone/>
            </a:pPr>
            <a:r>
              <a:rPr lang="en-US" sz="193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Planning</a:t>
            </a:r>
            <a:endParaRPr lang="en-US" sz="1931" dirty="0"/>
          </a:p>
        </p:txBody>
      </p:sp>
      <p:sp>
        <p:nvSpPr>
          <p:cNvPr id="10" name="Text 8"/>
          <p:cNvSpPr/>
          <p:nvPr/>
        </p:nvSpPr>
        <p:spPr>
          <a:xfrm>
            <a:off x="8394263" y="2245757"/>
            <a:ext cx="3581043" cy="1255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2"/>
              </a:lnSpc>
              <a:buNone/>
            </a:pPr>
            <a:r>
              <a:rPr lang="en-US" sz="154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the goals, scope, deliverables, and timeline of your visual recognition project, and align them with your business objectives.</a:t>
            </a:r>
            <a:endParaRPr lang="en-US" sz="1545" dirty="0"/>
          </a:p>
        </p:txBody>
      </p:sp>
      <p:sp>
        <p:nvSpPr>
          <p:cNvPr id="11" name="Shape 9"/>
          <p:cNvSpPr/>
          <p:nvPr/>
        </p:nvSpPr>
        <p:spPr>
          <a:xfrm>
            <a:off x="6407587" y="2882205"/>
            <a:ext cx="686753" cy="39172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94339" y="2681168"/>
            <a:ext cx="441484" cy="44148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2263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38881" y="2717959"/>
            <a:ext cx="152400" cy="367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7"/>
              </a:lnSpc>
              <a:buNone/>
            </a:pPr>
            <a:r>
              <a:rPr lang="en-US" sz="231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318" dirty="0"/>
          </a:p>
        </p:txBody>
      </p:sp>
      <p:sp>
        <p:nvSpPr>
          <p:cNvPr id="14" name="Text 12"/>
          <p:cNvSpPr/>
          <p:nvPr/>
        </p:nvSpPr>
        <p:spPr>
          <a:xfrm>
            <a:off x="4273748" y="2724031"/>
            <a:ext cx="1962150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14"/>
              </a:lnSpc>
              <a:buNone/>
            </a:pPr>
            <a:r>
              <a:rPr lang="en-US" sz="193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Preparation</a:t>
            </a:r>
            <a:endParaRPr lang="en-US" sz="1931" dirty="0"/>
          </a:p>
        </p:txBody>
      </p:sp>
      <p:sp>
        <p:nvSpPr>
          <p:cNvPr id="15" name="Text 13"/>
          <p:cNvSpPr/>
          <p:nvPr/>
        </p:nvSpPr>
        <p:spPr>
          <a:xfrm>
            <a:off x="2654975" y="3226832"/>
            <a:ext cx="3580924" cy="1255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72"/>
              </a:lnSpc>
              <a:buNone/>
            </a:pPr>
            <a:r>
              <a:rPr lang="en-US" sz="154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Collect, label, and preprocess your image dataset, and ensure that it reflects the diversity and variability of the real-world scenarios.</a:t>
            </a:r>
            <a:endParaRPr lang="en-US" sz="1545" dirty="0"/>
          </a:p>
        </p:txBody>
      </p:sp>
      <p:sp>
        <p:nvSpPr>
          <p:cNvPr id="16" name="Shape 14"/>
          <p:cNvSpPr/>
          <p:nvPr/>
        </p:nvSpPr>
        <p:spPr>
          <a:xfrm>
            <a:off x="7535823" y="4247971"/>
            <a:ext cx="686753" cy="39172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94339" y="4046934"/>
            <a:ext cx="441484" cy="44148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2263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35071" y="4083725"/>
            <a:ext cx="160020" cy="367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7"/>
              </a:lnSpc>
              <a:buNone/>
            </a:pPr>
            <a:r>
              <a:rPr lang="en-US" sz="231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318" dirty="0"/>
          </a:p>
        </p:txBody>
      </p:sp>
      <p:sp>
        <p:nvSpPr>
          <p:cNvPr id="19" name="Text 17"/>
          <p:cNvSpPr/>
          <p:nvPr/>
        </p:nvSpPr>
        <p:spPr>
          <a:xfrm>
            <a:off x="8394263" y="4089797"/>
            <a:ext cx="1962150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4"/>
              </a:lnSpc>
              <a:buNone/>
            </a:pPr>
            <a:r>
              <a:rPr lang="en-US" sz="193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Creation</a:t>
            </a:r>
            <a:endParaRPr lang="en-US" sz="1931" dirty="0"/>
          </a:p>
        </p:txBody>
      </p:sp>
      <p:sp>
        <p:nvSpPr>
          <p:cNvPr id="20" name="Text 18"/>
          <p:cNvSpPr/>
          <p:nvPr/>
        </p:nvSpPr>
        <p:spPr>
          <a:xfrm>
            <a:off x="8394263" y="4592598"/>
            <a:ext cx="3581043" cy="15692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2"/>
              </a:lnSpc>
              <a:buNone/>
            </a:pPr>
            <a:r>
              <a:rPr lang="en-US" sz="154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Choose a prebuilt model or create your own custom model using IBM Cloud Visual Recognition APIs, and train it on your dataset using deep learning techniques.</a:t>
            </a:r>
            <a:endParaRPr lang="en-US" sz="1545" dirty="0"/>
          </a:p>
        </p:txBody>
      </p:sp>
      <p:sp>
        <p:nvSpPr>
          <p:cNvPr id="21" name="Shape 19"/>
          <p:cNvSpPr/>
          <p:nvPr/>
        </p:nvSpPr>
        <p:spPr>
          <a:xfrm>
            <a:off x="6407587" y="5578257"/>
            <a:ext cx="686753" cy="39172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20"/>
          <p:cNvSpPr/>
          <p:nvPr/>
        </p:nvSpPr>
        <p:spPr>
          <a:xfrm>
            <a:off x="7094339" y="5377220"/>
            <a:ext cx="441484" cy="44148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2263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7235071" y="5414010"/>
            <a:ext cx="160020" cy="367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97"/>
              </a:lnSpc>
              <a:buNone/>
            </a:pPr>
            <a:r>
              <a:rPr lang="en-US" sz="231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318" dirty="0"/>
          </a:p>
        </p:txBody>
      </p:sp>
      <p:sp>
        <p:nvSpPr>
          <p:cNvPr id="24" name="Text 22"/>
          <p:cNvSpPr/>
          <p:nvPr/>
        </p:nvSpPr>
        <p:spPr>
          <a:xfrm>
            <a:off x="3279338" y="5420082"/>
            <a:ext cx="2956560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14"/>
              </a:lnSpc>
              <a:buNone/>
            </a:pPr>
            <a:r>
              <a:rPr lang="en-US" sz="193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Evaluation &amp; Improvement</a:t>
            </a:r>
            <a:endParaRPr lang="en-US" sz="1931" dirty="0"/>
          </a:p>
        </p:txBody>
      </p:sp>
      <p:sp>
        <p:nvSpPr>
          <p:cNvPr id="25" name="Text 23"/>
          <p:cNvSpPr/>
          <p:nvPr/>
        </p:nvSpPr>
        <p:spPr>
          <a:xfrm>
            <a:off x="2654975" y="5922883"/>
            <a:ext cx="3580924" cy="15692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72"/>
              </a:lnSpc>
              <a:buNone/>
            </a:pPr>
            <a:r>
              <a:rPr lang="en-US" sz="154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your model's performance and accuracy using metrics such as precision, recall, and F1 score, and refine it by adjusting parameters and adding more data.</a:t>
            </a:r>
            <a:endParaRPr lang="en-US" sz="154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872</Words>
  <Application>Microsoft Office PowerPoint</Application>
  <PresentationFormat>Custom</PresentationFormat>
  <Paragraphs>107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</cp:lastModifiedBy>
  <cp:revision>3</cp:revision>
  <dcterms:created xsi:type="dcterms:W3CDTF">2023-10-15T12:45:43Z</dcterms:created>
  <dcterms:modified xsi:type="dcterms:W3CDTF">2023-10-16T03:33:01Z</dcterms:modified>
</cp:coreProperties>
</file>