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7" r:id="rId10"/>
    <p:sldId id="263" r:id="rId11"/>
    <p:sldId id="264" r:id="rId12"/>
    <p:sldId id="265"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334000" y="2067305"/>
            <a:ext cx="6781799" cy="2530180"/>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ABDUL MALIK M</a:t>
            </a:r>
          </a:p>
          <a:p>
            <a:pPr marL="12700">
              <a:lnSpc>
                <a:spcPct val="100000"/>
              </a:lnSpc>
              <a:spcBef>
                <a:spcPts val="130"/>
              </a:spcBef>
            </a:pPr>
            <a:r>
              <a:rPr lang="en-IN" sz="3200" dirty="0">
                <a:latin typeface="Trebuchet MS"/>
                <a:cs typeface="Trebuchet MS"/>
              </a:rPr>
              <a:t>721221104002</a:t>
            </a:r>
          </a:p>
          <a:p>
            <a:pPr marL="12700">
              <a:lnSpc>
                <a:spcPct val="100000"/>
              </a:lnSpc>
              <a:spcBef>
                <a:spcPts val="130"/>
              </a:spcBef>
            </a:pPr>
            <a:r>
              <a:rPr lang="en-IN" sz="3200" dirty="0">
                <a:latin typeface="Trebuchet MS"/>
                <a:cs typeface="Trebuchet MS"/>
              </a:rPr>
              <a:t>Computer Science and Engineering</a:t>
            </a:r>
          </a:p>
          <a:p>
            <a:pPr marL="12700">
              <a:lnSpc>
                <a:spcPct val="100000"/>
              </a:lnSpc>
              <a:spcBef>
                <a:spcPts val="130"/>
              </a:spcBef>
            </a:pPr>
            <a:r>
              <a:rPr lang="en-IN" sz="3200" dirty="0" err="1">
                <a:latin typeface="Trebuchet MS"/>
                <a:cs typeface="Trebuchet MS"/>
              </a:rPr>
              <a:t>Karpagam</a:t>
            </a:r>
            <a:r>
              <a:rPr lang="en-IN" sz="3200" dirty="0">
                <a:latin typeface="Trebuchet MS"/>
                <a:cs typeface="Trebuchet MS"/>
              </a:rPr>
              <a:t> Institute of Technology</a:t>
            </a:r>
          </a:p>
          <a:p>
            <a:pPr marL="12700">
              <a:lnSpc>
                <a:spcPct val="100000"/>
              </a:lnSpc>
              <a:spcBef>
                <a:spcPts val="130"/>
              </a:spcBef>
            </a:pPr>
            <a:endParaRPr sz="32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7" name="object 7"/>
          <p:cNvSpPr txBox="1">
            <a:spLocks noGrp="1"/>
          </p:cNvSpPr>
          <p:nvPr>
            <p:ph type="title"/>
          </p:nvPr>
        </p:nvSpPr>
        <p:spPr>
          <a:xfrm>
            <a:off x="558165" y="385444"/>
            <a:ext cx="9764395" cy="455150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br>
              <a:rPr lang="en-IN" sz="4250" spc="-10" dirty="0"/>
            </a:br>
            <a:r>
              <a:rPr lang="en-IN" sz="4250" spc="-10" dirty="0"/>
              <a:t> </a:t>
            </a:r>
            <a:r>
              <a:rPr lang="en-US" sz="2400" b="0" i="0" dirty="0">
                <a:effectLst/>
                <a:latin typeface="Söhne"/>
              </a:rPr>
              <a:t>The "wow" factor in our solution for anomaly detection with autoencoders lies in its capability to autonomously learn and adapt to complex data patterns without the need for labeled anomaly data. By harnessing the power of unsupervised learning, our system can detect anomalies in real-time, even in highly dynamic environments, providing proactive insights into potential threats or irregularities before they escalate. Moreover, its ability to accurately identify anomalies in high-dimensional data streams sets it apart, enabling precise anomaly detection in diverse applications such as cybersecurity, finance, and manufacturing.</a:t>
            </a:r>
            <a:endParaRPr sz="24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br>
              <a:rPr lang="en-IN" spc="-10" dirty="0"/>
            </a:br>
            <a:endParaRPr spc="-10" dirty="0"/>
          </a:p>
        </p:txBody>
      </p:sp>
      <p:sp>
        <p:nvSpPr>
          <p:cNvPr id="12" name="Text Placeholder 11">
            <a:extLst>
              <a:ext uri="{FF2B5EF4-FFF2-40B4-BE49-F238E27FC236}">
                <a16:creationId xmlns:a16="http://schemas.microsoft.com/office/drawing/2014/main" id="{B8AE9ABB-C9C9-5AAE-5156-FAA7646C920A}"/>
              </a:ext>
            </a:extLst>
          </p:cNvPr>
          <p:cNvSpPr>
            <a:spLocks noGrp="1"/>
          </p:cNvSpPr>
          <p:nvPr>
            <p:ph type="body" idx="1"/>
          </p:nvPr>
        </p:nvSpPr>
        <p:spPr>
          <a:xfrm>
            <a:off x="609600" y="1577340"/>
            <a:ext cx="10972800" cy="4753737"/>
          </a:xfrm>
        </p:spPr>
        <p:txBody>
          <a:bodyPr/>
          <a:lstStyle/>
          <a:p>
            <a:pPr>
              <a:lnSpc>
                <a:spcPct val="107000"/>
              </a:lnSpc>
              <a:spcBef>
                <a:spcPts val="1500"/>
              </a:spcBef>
              <a:spcAft>
                <a:spcPts val="500"/>
              </a:spcAft>
            </a:pPr>
            <a:r>
              <a:rPr lang="en-IN" sz="2400" dirty="0"/>
              <a:t> </a:t>
            </a:r>
            <a:r>
              <a:rPr lang="en-US" sz="2400" b="0" i="0" dirty="0">
                <a:solidFill>
                  <a:schemeClr val="tx1"/>
                </a:solidFill>
                <a:effectLst/>
                <a:latin typeface="Söhne"/>
              </a:rPr>
              <a:t>In modeling for anomaly detection with autoencoders, we first preprocess the data and select an appropriate architecture for the autoencoder. Then, we train the autoencoder on normal data instances, optimizing its parameters to minimize reconstruction error. Following training, we use the autoencoder to reconstruct both normal and anomalous data, calculating the reconstruction error for each instance</a:t>
            </a:r>
            <a:endParaRPr lang="en-IN"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a:p>
            <a:endParaRPr lang="en-IN" sz="2400" dirty="0"/>
          </a:p>
          <a:p>
            <a:endParaRPr lang="en-IN" sz="2400" dirty="0"/>
          </a:p>
          <a:p>
            <a:endParaRPr lang="en-IN" sz="2400" dirty="0"/>
          </a:p>
          <a:p>
            <a:endParaRPr lang="en-IN" sz="2400" dirty="0"/>
          </a:p>
          <a:p>
            <a:r>
              <a:rPr lang="en-IN" sz="2400" dirty="0"/>
              <a:t>   </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2219517"/>
          </a:xfrm>
          <a:prstGeom prst="rect">
            <a:avLst/>
          </a:prstGeom>
        </p:spPr>
        <p:txBody>
          <a:bodyPr vert="horz" wrap="square" lIns="0" tIns="460692" rIns="0" bIns="0" rtlCol="0">
            <a:spAutoFit/>
          </a:bodyPr>
          <a:lstStyle/>
          <a:p>
            <a:pPr algn="l"/>
            <a:br>
              <a:rPr lang="en-IN" sz="1800" b="0" i="0" u="none" strike="noStrike" baseline="0" dirty="0">
                <a:solidFill>
                  <a:srgbClr val="000000"/>
                </a:solidFill>
                <a:latin typeface="Trebuchet MS" panose="020B0603020202020204" pitchFamily="34" charset="0"/>
              </a:rPr>
            </a:br>
            <a:r>
              <a:rPr lang="en-IN" sz="4000" b="1" i="0" u="none" strike="noStrike" baseline="0" dirty="0">
                <a:latin typeface="Times New Roman" panose="02020603050405020304" pitchFamily="18" charset="0"/>
                <a:cs typeface="Times New Roman" panose="02020603050405020304" pitchFamily="18" charset="0"/>
              </a:rPr>
              <a:t>PROJECT TITLE</a:t>
            </a:r>
            <a:br>
              <a:rPr lang="en-IN" sz="2800" dirty="0">
                <a:solidFill>
                  <a:srgbClr val="0D0D0D"/>
                </a:solidFill>
                <a:latin typeface="Times New Roman" panose="02020603050405020304" pitchFamily="18" charset="0"/>
                <a:cs typeface="Times New Roman" panose="02020603050405020304" pitchFamily="18" charset="0"/>
              </a:rPr>
            </a:br>
            <a:br>
              <a:rPr lang="en-IN" sz="2800" dirty="0">
                <a:solidFill>
                  <a:srgbClr val="0D0D0D"/>
                </a:solidFill>
                <a:latin typeface="Times New Roman" panose="02020603050405020304" pitchFamily="18" charset="0"/>
                <a:cs typeface="Times New Roman" panose="02020603050405020304" pitchFamily="18" charset="0"/>
              </a:rPr>
            </a:br>
            <a:r>
              <a:rPr lang="en-IN" sz="2800" dirty="0">
                <a:solidFill>
                  <a:srgbClr val="0D0D0D"/>
                </a:solidFill>
                <a:latin typeface="Times New Roman" panose="02020603050405020304" pitchFamily="18" charset="0"/>
                <a:cs typeface="Times New Roman" panose="02020603050405020304" pitchFamily="18" charset="0"/>
              </a:rPr>
              <a:t>       </a:t>
            </a:r>
            <a:r>
              <a:rPr lang="en-IN" sz="2800" b="0" dirty="0">
                <a:solidFill>
                  <a:srgbClr val="0D0D0D"/>
                </a:solidFill>
                <a:latin typeface="Times New Roman" panose="02020603050405020304" pitchFamily="18" charset="0"/>
                <a:cs typeface="Times New Roman" panose="02020603050405020304" pitchFamily="18" charset="0"/>
              </a:rPr>
              <a:t>anomaly detection with autoencoder </a:t>
            </a:r>
            <a:endParaRPr sz="2800" b="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9497" y="-728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4721421"/>
          </a:xfrm>
          <a:prstGeom prst="rect">
            <a:avLst/>
          </a:prstGeom>
        </p:spPr>
        <p:txBody>
          <a:bodyPr vert="horz" wrap="square" lIns="0" tIns="73279" rIns="0" bIns="0" rtlCol="0">
            <a:spAutoFit/>
          </a:bodyPr>
          <a:lstStyle/>
          <a:p>
            <a:pPr algn="l">
              <a:buFont typeface="+mj-lt"/>
              <a:buAutoNum type="arabicPeriod"/>
            </a:pPr>
            <a:r>
              <a:rPr spc="-10" dirty="0"/>
              <a:t>AGENDA</a:t>
            </a:r>
            <a:br>
              <a:rPr lang="en-IN" spc="-10" dirty="0"/>
            </a:br>
            <a:r>
              <a:rPr lang="en-IN" spc="-10" dirty="0"/>
              <a:t> </a:t>
            </a:r>
            <a:r>
              <a:rPr lang="en-IN" sz="2800" b="1" i="0" dirty="0">
                <a:effectLst/>
                <a:latin typeface="Söhne"/>
              </a:rPr>
              <a:t>Introduction</a:t>
            </a:r>
            <a:r>
              <a:rPr lang="en-IN" sz="2800" b="0" i="0" dirty="0">
                <a:effectLst/>
                <a:latin typeface="Söhne"/>
              </a:rPr>
              <a:t>: Define anomalies and autoencoders.</a:t>
            </a:r>
            <a:br>
              <a:rPr lang="en-IN" sz="2800" b="0" i="0" dirty="0">
                <a:effectLst/>
                <a:latin typeface="Söhne"/>
              </a:rPr>
            </a:br>
            <a:r>
              <a:rPr lang="en-IN" sz="2800" b="1" i="0" dirty="0">
                <a:effectLst/>
                <a:latin typeface="Söhne"/>
              </a:rPr>
              <a:t>Autoencoder Basics</a:t>
            </a:r>
            <a:r>
              <a:rPr lang="en-IN" sz="2800" b="0" i="0" dirty="0">
                <a:effectLst/>
                <a:latin typeface="Söhne"/>
              </a:rPr>
              <a:t>: Explain autoencoder architecture.</a:t>
            </a:r>
            <a:br>
              <a:rPr lang="en-IN" sz="2800" b="0" i="0" dirty="0">
                <a:effectLst/>
                <a:latin typeface="Söhne"/>
              </a:rPr>
            </a:br>
            <a:r>
              <a:rPr lang="en-IN" sz="2800" b="1" i="0" dirty="0">
                <a:effectLst/>
                <a:latin typeface="Söhne"/>
              </a:rPr>
              <a:t>Anomaly Detection Method</a:t>
            </a:r>
            <a:r>
              <a:rPr lang="en-IN" sz="2800" b="0" i="0" dirty="0">
                <a:effectLst/>
                <a:latin typeface="Söhne"/>
              </a:rPr>
              <a:t>: Discuss using autoencoders for anomaly detection.</a:t>
            </a:r>
            <a:br>
              <a:rPr lang="en-IN" sz="2800" b="0" i="0" dirty="0">
                <a:effectLst/>
                <a:latin typeface="Söhne"/>
              </a:rPr>
            </a:br>
            <a:r>
              <a:rPr lang="en-IN" sz="2800" b="1" i="0" dirty="0">
                <a:effectLst/>
                <a:latin typeface="Söhne"/>
              </a:rPr>
              <a:t>Training and Preprocessing</a:t>
            </a:r>
            <a:r>
              <a:rPr lang="en-IN" sz="2800" b="0" i="0" dirty="0">
                <a:effectLst/>
                <a:latin typeface="Söhne"/>
              </a:rPr>
              <a:t>: Cover data preprocessing and autoencoder training.</a:t>
            </a:r>
            <a:br>
              <a:rPr lang="en-IN" sz="2800" b="0" i="0" dirty="0">
                <a:effectLst/>
                <a:latin typeface="Söhne"/>
              </a:rPr>
            </a:br>
            <a:r>
              <a:rPr lang="en-IN" sz="2800" b="1" i="0" dirty="0">
                <a:effectLst/>
                <a:latin typeface="Söhne"/>
              </a:rPr>
              <a:t>Evaluation</a:t>
            </a:r>
            <a:r>
              <a:rPr lang="en-IN" sz="2800" b="0" i="0" dirty="0">
                <a:effectLst/>
                <a:latin typeface="Söhne"/>
              </a:rPr>
              <a:t>: Explore evaluation metrics and case studies.</a:t>
            </a:r>
            <a:br>
              <a:rPr lang="en-IN" sz="2800" b="0" i="0" dirty="0">
                <a:effectLst/>
                <a:latin typeface="Söhne"/>
              </a:rPr>
            </a:br>
            <a:r>
              <a:rPr lang="en-IN" sz="2800" b="1" i="0" dirty="0">
                <a:effectLst/>
                <a:latin typeface="Söhne"/>
              </a:rPr>
              <a:t>Challenges and Future</a:t>
            </a:r>
            <a:r>
              <a:rPr lang="en-IN" sz="2800" b="0" i="0" dirty="0">
                <a:effectLst/>
                <a:latin typeface="Söhne"/>
              </a:rPr>
              <a:t>: Address limitations and future directions</a:t>
            </a:r>
            <a:r>
              <a:rPr lang="en-IN" sz="1000" b="0" i="0" dirty="0">
                <a:solidFill>
                  <a:srgbClr val="ECECEC"/>
                </a:solidFill>
                <a:effectLst/>
                <a:latin typeface="Söhne"/>
              </a:rPr>
              <a:t>.</a:t>
            </a:r>
            <a:br>
              <a:rPr lang="en-IN" sz="1000" b="0" i="0" dirty="0">
                <a:solidFill>
                  <a:srgbClr val="ECECEC"/>
                </a:solidFill>
                <a:effectLst/>
                <a:latin typeface="Söhne"/>
              </a:rPr>
            </a:br>
            <a:endParaRPr sz="1000" spc="-1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52911" y="914400"/>
            <a:ext cx="8153400" cy="3263714"/>
          </a:xfrm>
          <a:prstGeom prst="rect">
            <a:avLst/>
          </a:prstGeom>
        </p:spPr>
        <p:txBody>
          <a:bodyPr vert="horz" wrap="square" lIns="0" tIns="16510" rIns="0" b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sz="4250" spc="-10" dirty="0"/>
              <a:t>PROBLEM</a:t>
            </a:r>
            <a:r>
              <a:rPr lang="en-IN" sz="4250" spc="-10" dirty="0"/>
              <a:t> </a:t>
            </a:r>
            <a:r>
              <a:rPr sz="4250" spc="-75" dirty="0"/>
              <a:t>STATEMENT</a:t>
            </a:r>
            <a:br>
              <a:rPr lang="en-IN" sz="4250" spc="-75" dirty="0"/>
            </a:br>
            <a:r>
              <a:rPr lang="en-US" altLang="en-US" sz="1800" b="0" dirty="0">
                <a:latin typeface="Arial" panose="020B0604020202020204" pitchFamily="34" charset="0"/>
              </a:rPr>
              <a:t>"Increasingly complex datasets across various domains necessitate robust </a:t>
            </a:r>
            <a:br>
              <a:rPr lang="en-US" altLang="en-US" sz="1800" b="0" dirty="0">
                <a:latin typeface="Arial" panose="020B0604020202020204" pitchFamily="34" charset="0"/>
              </a:rPr>
            </a:br>
            <a:r>
              <a:rPr lang="en-US" altLang="en-US" sz="1800" b="0" dirty="0">
                <a:latin typeface="Arial" panose="020B0604020202020204" pitchFamily="34" charset="0"/>
              </a:rPr>
              <a:t>anomaly detection methods. Leveraging autoencoder neural networks, this project aims to develop a system capable of identifying anomalies</a:t>
            </a:r>
            <a:br>
              <a:rPr lang="en-US" altLang="en-US" sz="1800" b="0" dirty="0">
                <a:latin typeface="Arial" panose="020B0604020202020204" pitchFamily="34" charset="0"/>
              </a:rPr>
            </a:br>
            <a:r>
              <a:rPr lang="en-US" altLang="en-US" sz="1800" b="0" dirty="0">
                <a:latin typeface="Arial" panose="020B0604020202020204" pitchFamily="34" charset="0"/>
              </a:rPr>
              <a:t> within high-dimensional data, thereby enhancing data-driven decision-making processes and minimizing risks associated with anomalies."</a:t>
            </a:r>
            <a:br>
              <a:rPr lang="en-US" altLang="en-US" sz="1800" b="0" dirty="0">
                <a:latin typeface="Arial" panose="020B0604020202020204" pitchFamily="34" charset="0"/>
              </a:rPr>
            </a:br>
            <a:br>
              <a:rPr lang="en-US" altLang="en-US" sz="1800" b="0" dirty="0">
                <a:latin typeface="Arial" panose="020B0604020202020204" pitchFamily="34" charset="0"/>
              </a:rPr>
            </a:br>
            <a:br>
              <a:rPr lang="en-US" sz="1800" b="0" i="0" u="none" strike="noStrike" dirty="0">
                <a:solidFill>
                  <a:srgbClr val="000000"/>
                </a:solidFill>
                <a:effectLst/>
                <a:latin typeface="Noto Sans Symbols"/>
              </a:rPr>
            </a:b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3" name="Rectangle 2">
            <a:extLst>
              <a:ext uri="{FF2B5EF4-FFF2-40B4-BE49-F238E27FC236}">
                <a16:creationId xmlns:a16="http://schemas.microsoft.com/office/drawing/2014/main" id="{5E431FB1-6D9E-AEAC-E453-37CB70E81889}"/>
              </a:ext>
            </a:extLst>
          </p:cNvPr>
          <p:cNvSpPr>
            <a:spLocks noChangeArrowheads="1"/>
          </p:cNvSpPr>
          <p:nvPr/>
        </p:nvSpPr>
        <p:spPr bwMode="auto">
          <a:xfrm>
            <a:off x="0" y="0"/>
            <a:ext cx="4197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B92FB02B-F64E-9C11-234E-45BE540A57B0}"/>
              </a:ext>
            </a:extLst>
          </p:cNvPr>
          <p:cNvSpPr>
            <a:spLocks noChangeArrowheads="1"/>
          </p:cNvSpPr>
          <p:nvPr/>
        </p:nvSpPr>
        <p:spPr bwMode="auto">
          <a:xfrm>
            <a:off x="158578" y="939842"/>
            <a:ext cx="1847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7DAF3F15-89E0-96C3-2AFC-D70A93A65EA0}"/>
              </a:ext>
            </a:extLst>
          </p:cNvPr>
          <p:cNvSpPr>
            <a:spLocks noChangeArrowheads="1"/>
          </p:cNvSpPr>
          <p:nvPr/>
        </p:nvSpPr>
        <p:spPr bwMode="auto">
          <a:xfrm>
            <a:off x="158578" y="838200"/>
            <a:ext cx="4197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7794625" cy="3910045"/>
          </a:xfrm>
          <a:prstGeom prst="rect">
            <a:avLst/>
          </a:prstGeom>
        </p:spPr>
        <p:txBody>
          <a:bodyPr vert="horz" wrap="square" lIns="0" tIns="16510" rIns="0" bIns="0" rtlCol="0">
            <a:spAutoFit/>
          </a:bodyPr>
          <a:lstStyle/>
          <a:p>
            <a:pPr algn="l"/>
            <a:r>
              <a:rPr sz="4250" spc="-10" dirty="0"/>
              <a:t>PROJECT</a:t>
            </a:r>
            <a:r>
              <a:rPr sz="4250" dirty="0"/>
              <a:t>	</a:t>
            </a:r>
            <a:r>
              <a:rPr sz="4250" spc="-10" dirty="0"/>
              <a:t>OVERVIEW</a:t>
            </a:r>
            <a:br>
              <a:rPr lang="en-IN" sz="4250" spc="-10" dirty="0"/>
            </a:br>
            <a:br>
              <a:rPr lang="en-US" sz="1600" b="0" i="0" dirty="0">
                <a:solidFill>
                  <a:srgbClr val="0D0D0D"/>
                </a:solidFill>
                <a:effectLst/>
                <a:latin typeface="Söhne"/>
              </a:rPr>
            </a:br>
            <a:r>
              <a:rPr lang="en-US" sz="1600" b="0" i="0" dirty="0">
                <a:solidFill>
                  <a:srgbClr val="0D0D0D"/>
                </a:solidFill>
                <a:effectLst/>
                <a:latin typeface="Söhne"/>
              </a:rPr>
              <a:t> </a:t>
            </a:r>
            <a:r>
              <a:rPr lang="en-US" sz="800" b="0" i="0" dirty="0">
                <a:solidFill>
                  <a:srgbClr val="ECECEC"/>
                </a:solidFill>
                <a:effectLst/>
                <a:latin typeface="Söhne"/>
              </a:rPr>
              <a:t>"</a:t>
            </a:r>
            <a:r>
              <a:rPr lang="en-US" sz="1800" b="0" i="0" dirty="0">
                <a:effectLst/>
                <a:latin typeface="Söhne"/>
              </a:rPr>
              <a:t>In this project, we aim to develop an anomaly detection system using autoencoder neural networks</a:t>
            </a:r>
            <a:br>
              <a:rPr lang="en-US" sz="1800" b="0" i="0" dirty="0">
                <a:effectLst/>
                <a:latin typeface="Söhne"/>
              </a:rPr>
            </a:br>
            <a:r>
              <a:rPr lang="en-US" sz="1800" b="0" i="0" dirty="0">
                <a:effectLst/>
                <a:latin typeface="Söhne"/>
              </a:rPr>
              <a:t>    We'll preprocess the data, train the autoencoder model, and detect anomalies based on reconstruction errors.</a:t>
            </a:r>
            <a:br>
              <a:rPr lang="en-US" sz="1800" b="0" i="0" dirty="0">
                <a:effectLst/>
                <a:latin typeface="Söhne"/>
              </a:rPr>
            </a:br>
            <a:r>
              <a:rPr lang="en-US" sz="1800" b="0" i="0" dirty="0">
                <a:effectLst/>
                <a:latin typeface="Söhne"/>
              </a:rPr>
              <a:t>   Evaluation will involve comparing the system's performance with traditional methods.</a:t>
            </a:r>
            <a:br>
              <a:rPr lang="en-US" sz="1800" b="0" i="0" dirty="0">
                <a:effectLst/>
                <a:latin typeface="Söhne"/>
              </a:rPr>
            </a:br>
            <a:r>
              <a:rPr lang="en-US" sz="1800" b="0" i="0" dirty="0">
                <a:effectLst/>
                <a:latin typeface="Söhne"/>
              </a:rPr>
              <a:t>   Ultimately, our project aims to enhance anomaly detection accuracy and efficiency across various domains</a:t>
            </a:r>
            <a:r>
              <a:rPr lang="en-US" sz="1800" b="0" i="0" dirty="0">
                <a:solidFill>
                  <a:srgbClr val="ECECEC"/>
                </a:solidFill>
                <a:effectLst/>
                <a:latin typeface="Söhne"/>
              </a:rPr>
              <a:t>."</a:t>
            </a:r>
            <a:r>
              <a:rPr lang="en-US" sz="1800" b="0" i="0" dirty="0">
                <a:effectLst/>
                <a:latin typeface="Söhne"/>
              </a:rPr>
              <a:t>      </a:t>
            </a:r>
            <a:r>
              <a:rPr lang="en-US" sz="800" b="0" i="0" dirty="0">
                <a:effectLst/>
                <a:latin typeface="Söhne"/>
              </a:rPr>
              <a:t>                                                     </a:t>
            </a:r>
            <a:br>
              <a:rPr lang="en-US" sz="800" b="0" i="0" dirty="0">
                <a:effectLst/>
                <a:latin typeface="Söhne"/>
              </a:rPr>
            </a:br>
            <a:r>
              <a:rPr lang="en-US" sz="800" b="0" i="0" dirty="0">
                <a:effectLst/>
                <a:latin typeface="Söhne"/>
              </a:rPr>
              <a:t> </a:t>
            </a:r>
            <a:br>
              <a:rPr lang="en-US" sz="1600" b="0" i="0" dirty="0">
                <a:solidFill>
                  <a:srgbClr val="0D0D0D"/>
                </a:solidFill>
                <a:effectLst/>
                <a:latin typeface="Söhne"/>
              </a:rPr>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4590615"/>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br>
              <a:rPr lang="en-IN" sz="3200" spc="-10" dirty="0"/>
            </a:br>
            <a:br>
              <a:rPr lang="en-IN" sz="3200" spc="-10" dirty="0"/>
            </a:br>
            <a:r>
              <a:rPr lang="en-IN" sz="3200" spc="-10" dirty="0"/>
              <a:t> </a:t>
            </a:r>
            <a:r>
              <a:rPr lang="en-US" sz="2400" b="0" i="0" dirty="0">
                <a:effectLst/>
                <a:latin typeface="Söhne"/>
              </a:rPr>
              <a:t>The end users for anomaly detection with autoencoders include cybersecurity analysts,</a:t>
            </a:r>
            <a:br>
              <a:rPr lang="en-US" sz="2400" b="0" i="0" dirty="0">
                <a:effectLst/>
                <a:latin typeface="Söhne"/>
              </a:rPr>
            </a:br>
            <a:r>
              <a:rPr lang="en-US" sz="2400" b="0" i="0" dirty="0">
                <a:effectLst/>
                <a:latin typeface="Söhne"/>
              </a:rPr>
              <a:t> fraud detection teams, manufacturing quality control engineers,</a:t>
            </a:r>
            <a:br>
              <a:rPr lang="en-US" sz="2400" b="0" i="0" dirty="0">
                <a:effectLst/>
                <a:latin typeface="Söhne"/>
              </a:rPr>
            </a:br>
            <a:r>
              <a:rPr lang="en-US" sz="2400" b="0" i="0" dirty="0">
                <a:effectLst/>
                <a:latin typeface="Söhne"/>
              </a:rPr>
              <a:t> healthcare professionals, predictive maintenance teams, and supply chain managers. These stakeholders rely on anomaly detection to identify </a:t>
            </a:r>
            <a:br>
              <a:rPr lang="en-US" sz="2400" b="0" i="0" dirty="0">
                <a:effectLst/>
                <a:latin typeface="Söhne"/>
              </a:rPr>
            </a:br>
            <a:r>
              <a:rPr lang="en-US" sz="2400" b="0" i="0" dirty="0">
                <a:effectLst/>
                <a:latin typeface="Söhne"/>
              </a:rPr>
              <a:t>irregularities in data streams, ranging from network traffic to manufacturing processes, enabling proactive responses and mitigating risks in their respective domains.</a:t>
            </a:r>
            <a:endParaRPr sz="24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385444"/>
            <a:ext cx="10490835" cy="5353389"/>
          </a:xfrm>
          <a:prstGeom prst="rect">
            <a:avLst/>
          </a:prstGeom>
        </p:spPr>
        <p:txBody>
          <a:bodyPr vert="horz" wrap="square" lIns="0" tIns="485775" rIns="0" bIns="0" rtlCol="0">
            <a:spAutoFit/>
          </a:bodyPr>
          <a:lstStyle/>
          <a:p>
            <a:pPr rtl="0" fontAlgn="base">
              <a:spcBef>
                <a:spcPts val="0"/>
              </a:spcBef>
              <a:spcAft>
                <a:spcPts val="0"/>
              </a:spcAft>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br>
              <a:rPr lang="en-US" sz="3600" spc="-10" dirty="0"/>
            </a:br>
            <a:br>
              <a:rPr lang="en-IN" sz="3600" spc="-10" dirty="0"/>
            </a:br>
            <a:r>
              <a:rPr lang="en-US" sz="2800" b="0" i="0" dirty="0">
                <a:effectLst/>
                <a:latin typeface="Söhne"/>
              </a:rPr>
              <a:t>Our solution leverages autoencoder neural networks for anomaly detection, offering a robust and efficient method to identify irregularities in high-dimensional data. By training the autoencoder on normal data, it learns to reconstruct typical patterns, enabling it to detect deviations indicative of anomalies. The value proposition lies in its ability to autonomously identify anomalies without requiring labeled data, making it suitable for various domains where labeled anomaly data is scarce.</a:t>
            </a:r>
            <a:br>
              <a:rPr lang="en-IN" sz="3600" spc="-10" dirty="0"/>
            </a:br>
            <a:endParaRPr sz="20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586F9-1021-D0F7-244A-6DE183A28A1E}"/>
              </a:ext>
            </a:extLst>
          </p:cNvPr>
          <p:cNvSpPr>
            <a:spLocks noGrp="1"/>
          </p:cNvSpPr>
          <p:nvPr>
            <p:ph type="title"/>
          </p:nvPr>
        </p:nvSpPr>
        <p:spPr>
          <a:xfrm>
            <a:off x="381000" y="357951"/>
            <a:ext cx="9764395" cy="6500049"/>
          </a:xfrm>
        </p:spPr>
        <p:txBody>
          <a:bodyPr/>
          <a:lstStyle/>
          <a:p>
            <a:pPr>
              <a:lnSpc>
                <a:spcPct val="107000"/>
              </a:lnSpc>
              <a:spcAft>
                <a:spcPts val="800"/>
              </a:spcAft>
            </a:pPr>
            <a:r>
              <a:rPr lang="en-IN" sz="1800" b="0" dirty="0">
                <a:latin typeface="Times New Roman" panose="02020603050405020304" pitchFamily="18" charset="0"/>
                <a:cs typeface="Times New Roman" panose="02020603050405020304" pitchFamily="18" charset="0"/>
              </a:rPr>
              <a:t>import </a:t>
            </a:r>
            <a:r>
              <a:rPr lang="en-IN" sz="1800" b="0" dirty="0" err="1">
                <a:latin typeface="Times New Roman" panose="02020603050405020304" pitchFamily="18" charset="0"/>
                <a:cs typeface="Times New Roman" panose="02020603050405020304" pitchFamily="18" charset="0"/>
              </a:rPr>
              <a:t>numpy</a:t>
            </a:r>
            <a:r>
              <a:rPr lang="en-IN" sz="1800" b="0" dirty="0">
                <a:latin typeface="Times New Roman" panose="02020603050405020304" pitchFamily="18" charset="0"/>
                <a:cs typeface="Times New Roman" panose="02020603050405020304" pitchFamily="18" charset="0"/>
              </a:rPr>
              <a:t> as np</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import </a:t>
            </a:r>
            <a:r>
              <a:rPr lang="en-IN" sz="1800" b="0" dirty="0" err="1">
                <a:latin typeface="Times New Roman" panose="02020603050405020304" pitchFamily="18" charset="0"/>
                <a:cs typeface="Times New Roman" panose="02020603050405020304" pitchFamily="18" charset="0"/>
              </a:rPr>
              <a:t>matplotlib.pyplot</a:t>
            </a:r>
            <a:r>
              <a:rPr lang="en-IN" sz="1800" b="0" dirty="0">
                <a:latin typeface="Times New Roman" panose="02020603050405020304" pitchFamily="18" charset="0"/>
                <a:cs typeface="Times New Roman" panose="02020603050405020304" pitchFamily="18" charset="0"/>
              </a:rPr>
              <a:t> as </a:t>
            </a:r>
            <a:r>
              <a:rPr lang="en-IN" sz="1800" b="0" dirty="0" err="1">
                <a:latin typeface="Times New Roman" panose="02020603050405020304" pitchFamily="18" charset="0"/>
                <a:cs typeface="Times New Roman" panose="02020603050405020304" pitchFamily="18" charset="0"/>
              </a:rPr>
              <a:t>plt</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from </a:t>
            </a:r>
            <a:r>
              <a:rPr lang="en-IN" sz="1800" b="0" dirty="0" err="1">
                <a:latin typeface="Times New Roman" panose="02020603050405020304" pitchFamily="18" charset="0"/>
                <a:cs typeface="Times New Roman" panose="02020603050405020304" pitchFamily="18" charset="0"/>
              </a:rPr>
              <a:t>tensorflow.keras.datasets</a:t>
            </a:r>
            <a:r>
              <a:rPr lang="en-IN" sz="1800" b="0" dirty="0">
                <a:latin typeface="Times New Roman" panose="02020603050405020304" pitchFamily="18" charset="0"/>
                <a:cs typeface="Times New Roman" panose="02020603050405020304" pitchFamily="18" charset="0"/>
              </a:rPr>
              <a:t> import </a:t>
            </a:r>
            <a:r>
              <a:rPr lang="en-IN" sz="1800" b="0" dirty="0" err="1">
                <a:latin typeface="Times New Roman" panose="02020603050405020304" pitchFamily="18" charset="0"/>
                <a:cs typeface="Times New Roman" panose="02020603050405020304" pitchFamily="18" charset="0"/>
              </a:rPr>
              <a:t>mnist</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from </a:t>
            </a:r>
            <a:r>
              <a:rPr lang="en-IN" sz="1800" b="0" dirty="0" err="1">
                <a:latin typeface="Times New Roman" panose="02020603050405020304" pitchFamily="18" charset="0"/>
                <a:cs typeface="Times New Roman" panose="02020603050405020304" pitchFamily="18" charset="0"/>
              </a:rPr>
              <a:t>tensorflow.keras.models</a:t>
            </a:r>
            <a:r>
              <a:rPr lang="en-IN" sz="1800" b="0" dirty="0">
                <a:latin typeface="Times New Roman" panose="02020603050405020304" pitchFamily="18" charset="0"/>
                <a:cs typeface="Times New Roman" panose="02020603050405020304" pitchFamily="18" charset="0"/>
              </a:rPr>
              <a:t> import Model</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from </a:t>
            </a:r>
            <a:r>
              <a:rPr lang="en-IN" sz="1800" b="0" dirty="0" err="1">
                <a:latin typeface="Times New Roman" panose="02020603050405020304" pitchFamily="18" charset="0"/>
                <a:cs typeface="Times New Roman" panose="02020603050405020304" pitchFamily="18" charset="0"/>
              </a:rPr>
              <a:t>tensorflow.keras.layers</a:t>
            </a:r>
            <a:r>
              <a:rPr lang="en-IN" sz="1800" b="0" dirty="0">
                <a:latin typeface="Times New Roman" panose="02020603050405020304" pitchFamily="18" charset="0"/>
                <a:cs typeface="Times New Roman" panose="02020603050405020304" pitchFamily="18" charset="0"/>
              </a:rPr>
              <a:t> import Input, Dense</a:t>
            </a: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a:t>
            </a:r>
            <a:r>
              <a:rPr lang="en-IN" sz="1800" b="0" dirty="0" err="1">
                <a:latin typeface="Times New Roman" panose="02020603050405020304" pitchFamily="18" charset="0"/>
                <a:cs typeface="Times New Roman" panose="02020603050405020304" pitchFamily="18" charset="0"/>
              </a:rPr>
              <a:t>X_train</a:t>
            </a:r>
            <a:r>
              <a:rPr lang="en-IN" sz="1800" b="0" dirty="0">
                <a:latin typeface="Times New Roman" panose="02020603050405020304" pitchFamily="18" charset="0"/>
                <a:cs typeface="Times New Roman" panose="02020603050405020304" pitchFamily="18" charset="0"/>
              </a:rPr>
              <a:t>, _), (</a:t>
            </a:r>
            <a:r>
              <a:rPr lang="en-IN" sz="1800" b="0" dirty="0" err="1">
                <a:latin typeface="Times New Roman" panose="02020603050405020304" pitchFamily="18" charset="0"/>
                <a:cs typeface="Times New Roman" panose="02020603050405020304" pitchFamily="18" charset="0"/>
              </a:rPr>
              <a:t>X_test</a:t>
            </a:r>
            <a:r>
              <a:rPr lang="en-IN" sz="1800" b="0" dirty="0">
                <a:latin typeface="Times New Roman" panose="02020603050405020304" pitchFamily="18" charset="0"/>
                <a:cs typeface="Times New Roman" panose="02020603050405020304" pitchFamily="18" charset="0"/>
              </a:rPr>
              <a:t>, _) = </a:t>
            </a:r>
            <a:r>
              <a:rPr lang="en-IN" sz="1800" b="0" dirty="0" err="1">
                <a:latin typeface="Times New Roman" panose="02020603050405020304" pitchFamily="18" charset="0"/>
                <a:cs typeface="Times New Roman" panose="02020603050405020304" pitchFamily="18" charset="0"/>
              </a:rPr>
              <a:t>mnist.load_data</a:t>
            </a:r>
            <a:r>
              <a:rPr lang="en-IN" sz="1800" b="0" dirty="0">
                <a:latin typeface="Times New Roman" panose="02020603050405020304" pitchFamily="18" charset="0"/>
                <a:cs typeface="Times New Roman" panose="02020603050405020304" pitchFamily="18" charset="0"/>
              </a:rPr>
              <a:t>()</a:t>
            </a:r>
            <a:br>
              <a:rPr lang="en-IN" sz="1800" b="0" dirty="0">
                <a:latin typeface="Times New Roman" panose="02020603050405020304" pitchFamily="18" charset="0"/>
                <a:cs typeface="Times New Roman" panose="02020603050405020304" pitchFamily="18" charset="0"/>
              </a:rPr>
            </a:br>
            <a:r>
              <a:rPr lang="en-IN" sz="1800" b="0" dirty="0" err="1">
                <a:latin typeface="Times New Roman" panose="02020603050405020304" pitchFamily="18" charset="0"/>
                <a:cs typeface="Times New Roman" panose="02020603050405020304" pitchFamily="18" charset="0"/>
              </a:rPr>
              <a:t>X_train</a:t>
            </a:r>
            <a:r>
              <a:rPr lang="en-IN" sz="1800" b="0" dirty="0">
                <a:latin typeface="Times New Roman" panose="02020603050405020304" pitchFamily="18" charset="0"/>
                <a:cs typeface="Times New Roman" panose="02020603050405020304" pitchFamily="18" charset="0"/>
              </a:rPr>
              <a:t> = </a:t>
            </a:r>
            <a:r>
              <a:rPr lang="en-IN" sz="1800" b="0" dirty="0" err="1">
                <a:latin typeface="Times New Roman" panose="02020603050405020304" pitchFamily="18" charset="0"/>
                <a:cs typeface="Times New Roman" panose="02020603050405020304" pitchFamily="18" charset="0"/>
              </a:rPr>
              <a:t>X_train.astype</a:t>
            </a:r>
            <a:r>
              <a:rPr lang="en-IN" sz="1800" b="0" dirty="0">
                <a:latin typeface="Times New Roman" panose="02020603050405020304" pitchFamily="18" charset="0"/>
                <a:cs typeface="Times New Roman" panose="02020603050405020304" pitchFamily="18" charset="0"/>
              </a:rPr>
              <a:t>('float32') / 255.0</a:t>
            </a:r>
            <a:br>
              <a:rPr lang="en-IN" sz="1800" b="0" dirty="0">
                <a:latin typeface="Times New Roman" panose="02020603050405020304" pitchFamily="18" charset="0"/>
                <a:cs typeface="Times New Roman" panose="02020603050405020304" pitchFamily="18" charset="0"/>
              </a:rPr>
            </a:br>
            <a:r>
              <a:rPr lang="en-IN" sz="1800" b="0" dirty="0" err="1">
                <a:latin typeface="Times New Roman" panose="02020603050405020304" pitchFamily="18" charset="0"/>
                <a:cs typeface="Times New Roman" panose="02020603050405020304" pitchFamily="18" charset="0"/>
              </a:rPr>
              <a:t>X_test</a:t>
            </a:r>
            <a:r>
              <a:rPr lang="en-IN" sz="1800" b="0" dirty="0">
                <a:latin typeface="Times New Roman" panose="02020603050405020304" pitchFamily="18" charset="0"/>
                <a:cs typeface="Times New Roman" panose="02020603050405020304" pitchFamily="18" charset="0"/>
              </a:rPr>
              <a:t> = </a:t>
            </a:r>
            <a:r>
              <a:rPr lang="en-IN" sz="1800" b="0" dirty="0" err="1">
                <a:latin typeface="Times New Roman" panose="02020603050405020304" pitchFamily="18" charset="0"/>
                <a:cs typeface="Times New Roman" panose="02020603050405020304" pitchFamily="18" charset="0"/>
              </a:rPr>
              <a:t>X_test.astype</a:t>
            </a:r>
            <a:r>
              <a:rPr lang="en-IN" sz="1800" b="0" dirty="0">
                <a:latin typeface="Times New Roman" panose="02020603050405020304" pitchFamily="18" charset="0"/>
                <a:cs typeface="Times New Roman" panose="02020603050405020304" pitchFamily="18" charset="0"/>
              </a:rPr>
              <a:t>('float32') / 255.0</a:t>
            </a:r>
            <a:br>
              <a:rPr lang="en-IN" sz="1800" b="0" dirty="0">
                <a:latin typeface="Times New Roman" panose="02020603050405020304" pitchFamily="18" charset="0"/>
                <a:cs typeface="Times New Roman" panose="02020603050405020304" pitchFamily="18" charset="0"/>
              </a:rPr>
            </a:br>
            <a:r>
              <a:rPr lang="en-IN" sz="1800" b="0" dirty="0" err="1">
                <a:latin typeface="Times New Roman" panose="02020603050405020304" pitchFamily="18" charset="0"/>
                <a:cs typeface="Times New Roman" panose="02020603050405020304" pitchFamily="18" charset="0"/>
              </a:rPr>
              <a:t>X_train</a:t>
            </a:r>
            <a:r>
              <a:rPr lang="en-IN" sz="1800" b="0" dirty="0">
                <a:latin typeface="Times New Roman" panose="02020603050405020304" pitchFamily="18" charset="0"/>
                <a:cs typeface="Times New Roman" panose="02020603050405020304" pitchFamily="18" charset="0"/>
              </a:rPr>
              <a:t> = </a:t>
            </a:r>
            <a:r>
              <a:rPr lang="en-IN" sz="1800" b="0" dirty="0" err="1">
                <a:latin typeface="Times New Roman" panose="02020603050405020304" pitchFamily="18" charset="0"/>
                <a:cs typeface="Times New Roman" panose="02020603050405020304" pitchFamily="18" charset="0"/>
              </a:rPr>
              <a:t>np.reshape</a:t>
            </a:r>
            <a:r>
              <a:rPr lang="en-IN" sz="1800" b="0" dirty="0">
                <a:latin typeface="Times New Roman" panose="02020603050405020304" pitchFamily="18" charset="0"/>
                <a:cs typeface="Times New Roman" panose="02020603050405020304" pitchFamily="18" charset="0"/>
              </a:rPr>
              <a:t>(</a:t>
            </a:r>
            <a:r>
              <a:rPr lang="en-IN" sz="1800" b="0" dirty="0" err="1">
                <a:latin typeface="Times New Roman" panose="02020603050405020304" pitchFamily="18" charset="0"/>
                <a:cs typeface="Times New Roman" panose="02020603050405020304" pitchFamily="18" charset="0"/>
              </a:rPr>
              <a:t>X_train</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len</a:t>
            </a:r>
            <a:r>
              <a:rPr lang="en-IN" sz="1800" b="0" dirty="0">
                <a:latin typeface="Times New Roman" panose="02020603050405020304" pitchFamily="18" charset="0"/>
                <a:cs typeface="Times New Roman" panose="02020603050405020304" pitchFamily="18" charset="0"/>
              </a:rPr>
              <a:t>(</a:t>
            </a:r>
            <a:r>
              <a:rPr lang="en-IN" sz="1800" b="0" dirty="0" err="1">
                <a:latin typeface="Times New Roman" panose="02020603050405020304" pitchFamily="18" charset="0"/>
                <a:cs typeface="Times New Roman" panose="02020603050405020304" pitchFamily="18" charset="0"/>
              </a:rPr>
              <a:t>X_train</a:t>
            </a:r>
            <a:r>
              <a:rPr lang="en-IN" sz="1800" b="0" dirty="0">
                <a:latin typeface="Times New Roman" panose="02020603050405020304" pitchFamily="18" charset="0"/>
                <a:cs typeface="Times New Roman" panose="02020603050405020304" pitchFamily="18" charset="0"/>
              </a:rPr>
              <a:t>), 28*28))</a:t>
            </a:r>
            <a:br>
              <a:rPr lang="en-IN" sz="1800" b="0" dirty="0">
                <a:latin typeface="Times New Roman" panose="02020603050405020304" pitchFamily="18" charset="0"/>
                <a:cs typeface="Times New Roman" panose="02020603050405020304" pitchFamily="18" charset="0"/>
              </a:rPr>
            </a:br>
            <a:r>
              <a:rPr lang="en-IN" sz="1800" b="0" dirty="0" err="1">
                <a:latin typeface="Times New Roman" panose="02020603050405020304" pitchFamily="18" charset="0"/>
                <a:cs typeface="Times New Roman" panose="02020603050405020304" pitchFamily="18" charset="0"/>
              </a:rPr>
              <a:t>X_test</a:t>
            </a:r>
            <a:r>
              <a:rPr lang="en-IN" sz="1800" b="0" dirty="0">
                <a:latin typeface="Times New Roman" panose="02020603050405020304" pitchFamily="18" charset="0"/>
                <a:cs typeface="Times New Roman" panose="02020603050405020304" pitchFamily="18" charset="0"/>
              </a:rPr>
              <a:t> = </a:t>
            </a:r>
            <a:r>
              <a:rPr lang="en-IN" sz="1800" b="0" dirty="0" err="1">
                <a:latin typeface="Times New Roman" panose="02020603050405020304" pitchFamily="18" charset="0"/>
                <a:cs typeface="Times New Roman" panose="02020603050405020304" pitchFamily="18" charset="0"/>
              </a:rPr>
              <a:t>np.reshape</a:t>
            </a:r>
            <a:r>
              <a:rPr lang="en-IN" sz="1800" b="0" dirty="0">
                <a:latin typeface="Times New Roman" panose="02020603050405020304" pitchFamily="18" charset="0"/>
                <a:cs typeface="Times New Roman" panose="02020603050405020304" pitchFamily="18" charset="0"/>
              </a:rPr>
              <a:t>(</a:t>
            </a:r>
            <a:r>
              <a:rPr lang="en-IN" sz="1800" b="0" dirty="0" err="1">
                <a:latin typeface="Times New Roman" panose="02020603050405020304" pitchFamily="18" charset="0"/>
                <a:cs typeface="Times New Roman" panose="02020603050405020304" pitchFamily="18" charset="0"/>
              </a:rPr>
              <a:t>X_test</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len</a:t>
            </a:r>
            <a:r>
              <a:rPr lang="en-IN" sz="1800" b="0" dirty="0">
                <a:latin typeface="Times New Roman" panose="02020603050405020304" pitchFamily="18" charset="0"/>
                <a:cs typeface="Times New Roman" panose="02020603050405020304" pitchFamily="18" charset="0"/>
              </a:rPr>
              <a:t>(</a:t>
            </a:r>
            <a:r>
              <a:rPr lang="en-IN" sz="1800" b="0" dirty="0" err="1">
                <a:latin typeface="Times New Roman" panose="02020603050405020304" pitchFamily="18" charset="0"/>
                <a:cs typeface="Times New Roman" panose="02020603050405020304" pitchFamily="18" charset="0"/>
              </a:rPr>
              <a:t>X_test</a:t>
            </a:r>
            <a:r>
              <a:rPr lang="en-IN" sz="1800" b="0" dirty="0">
                <a:latin typeface="Times New Roman" panose="02020603050405020304" pitchFamily="18" charset="0"/>
                <a:cs typeface="Times New Roman" panose="02020603050405020304" pitchFamily="18" charset="0"/>
              </a:rPr>
              <a:t>), 28*28))</a:t>
            </a: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r>
              <a:rPr lang="en-IN" sz="1800" b="0" dirty="0" err="1">
                <a:latin typeface="Times New Roman" panose="02020603050405020304" pitchFamily="18" charset="0"/>
                <a:cs typeface="Times New Roman" panose="02020603050405020304" pitchFamily="18" charset="0"/>
              </a:rPr>
              <a:t>noise_factor</a:t>
            </a:r>
            <a:r>
              <a:rPr lang="en-IN" sz="1800" b="0" dirty="0">
                <a:latin typeface="Times New Roman" panose="02020603050405020304" pitchFamily="18" charset="0"/>
                <a:cs typeface="Times New Roman" panose="02020603050405020304" pitchFamily="18" charset="0"/>
              </a:rPr>
              <a:t> = 0.5</a:t>
            </a:r>
            <a:br>
              <a:rPr lang="en-IN" sz="1800" b="0" dirty="0">
                <a:latin typeface="Times New Roman" panose="02020603050405020304" pitchFamily="18" charset="0"/>
                <a:cs typeface="Times New Roman" panose="02020603050405020304" pitchFamily="18" charset="0"/>
              </a:rPr>
            </a:br>
            <a:r>
              <a:rPr lang="en-IN" sz="1800" b="0" dirty="0" err="1">
                <a:latin typeface="Times New Roman" panose="02020603050405020304" pitchFamily="18" charset="0"/>
                <a:cs typeface="Times New Roman" panose="02020603050405020304" pitchFamily="18" charset="0"/>
              </a:rPr>
              <a:t>X_test_noisy</a:t>
            </a:r>
            <a:r>
              <a:rPr lang="en-IN" sz="1800" b="0" dirty="0">
                <a:latin typeface="Times New Roman" panose="02020603050405020304" pitchFamily="18" charset="0"/>
                <a:cs typeface="Times New Roman" panose="02020603050405020304" pitchFamily="18" charset="0"/>
              </a:rPr>
              <a:t> = </a:t>
            </a:r>
            <a:r>
              <a:rPr lang="en-IN" sz="1800" b="0" dirty="0" err="1">
                <a:latin typeface="Times New Roman" panose="02020603050405020304" pitchFamily="18" charset="0"/>
                <a:cs typeface="Times New Roman" panose="02020603050405020304" pitchFamily="18" charset="0"/>
              </a:rPr>
              <a:t>X_test</a:t>
            </a:r>
            <a:r>
              <a:rPr lang="en-IN" sz="1800" b="0" dirty="0">
                <a:latin typeface="Times New Roman" panose="02020603050405020304" pitchFamily="18" charset="0"/>
                <a:cs typeface="Times New Roman" panose="02020603050405020304" pitchFamily="18" charset="0"/>
              </a:rPr>
              <a:t> + </a:t>
            </a:r>
            <a:r>
              <a:rPr lang="en-IN" sz="1800" b="0" dirty="0" err="1">
                <a:latin typeface="Times New Roman" panose="02020603050405020304" pitchFamily="18" charset="0"/>
                <a:cs typeface="Times New Roman" panose="02020603050405020304" pitchFamily="18" charset="0"/>
              </a:rPr>
              <a:t>noise_factor</a:t>
            </a:r>
            <a:r>
              <a:rPr lang="en-IN" sz="1800" b="0" dirty="0">
                <a:latin typeface="Times New Roman" panose="02020603050405020304" pitchFamily="18" charset="0"/>
                <a:cs typeface="Times New Roman" panose="02020603050405020304" pitchFamily="18" charset="0"/>
              </a:rPr>
              <a:t> * </a:t>
            </a:r>
            <a:r>
              <a:rPr lang="en-IN" sz="1800" b="0" dirty="0" err="1">
                <a:latin typeface="Times New Roman" panose="02020603050405020304" pitchFamily="18" charset="0"/>
                <a:cs typeface="Times New Roman" panose="02020603050405020304" pitchFamily="18" charset="0"/>
              </a:rPr>
              <a:t>np.random.normal</a:t>
            </a:r>
            <a:r>
              <a:rPr lang="en-IN" sz="1800" b="0" dirty="0">
                <a:latin typeface="Times New Roman" panose="02020603050405020304" pitchFamily="18" charset="0"/>
                <a:cs typeface="Times New Roman" panose="02020603050405020304" pitchFamily="18" charset="0"/>
              </a:rPr>
              <a:t>(loc=0.0, scale=1.0, size=</a:t>
            </a:r>
            <a:r>
              <a:rPr lang="en-IN" sz="1800" b="0" dirty="0" err="1">
                <a:latin typeface="Times New Roman" panose="02020603050405020304" pitchFamily="18" charset="0"/>
                <a:cs typeface="Times New Roman" panose="02020603050405020304" pitchFamily="18" charset="0"/>
              </a:rPr>
              <a:t>X_test.shape</a:t>
            </a:r>
            <a:r>
              <a:rPr lang="en-IN" sz="1800" b="0" dirty="0">
                <a:latin typeface="Times New Roman" panose="02020603050405020304" pitchFamily="18" charset="0"/>
                <a:cs typeface="Times New Roman" panose="02020603050405020304" pitchFamily="18" charset="0"/>
              </a:rPr>
              <a:t>)</a:t>
            </a:r>
            <a:br>
              <a:rPr lang="en-IN" sz="1800" b="0" dirty="0">
                <a:latin typeface="Times New Roman" panose="02020603050405020304" pitchFamily="18" charset="0"/>
                <a:cs typeface="Times New Roman" panose="02020603050405020304" pitchFamily="18" charset="0"/>
              </a:rPr>
            </a:br>
            <a:r>
              <a:rPr lang="en-IN" sz="1800" b="0" dirty="0" err="1">
                <a:latin typeface="Times New Roman" panose="02020603050405020304" pitchFamily="18" charset="0"/>
                <a:cs typeface="Times New Roman" panose="02020603050405020304" pitchFamily="18" charset="0"/>
              </a:rPr>
              <a:t>X_test_noisy</a:t>
            </a:r>
            <a:r>
              <a:rPr lang="en-IN" sz="1800" b="0" dirty="0">
                <a:latin typeface="Times New Roman" panose="02020603050405020304" pitchFamily="18" charset="0"/>
                <a:cs typeface="Times New Roman" panose="02020603050405020304" pitchFamily="18" charset="0"/>
              </a:rPr>
              <a:t> = </a:t>
            </a:r>
            <a:r>
              <a:rPr lang="en-IN" sz="1800" b="0" dirty="0" err="1">
                <a:latin typeface="Times New Roman" panose="02020603050405020304" pitchFamily="18" charset="0"/>
                <a:cs typeface="Times New Roman" panose="02020603050405020304" pitchFamily="18" charset="0"/>
              </a:rPr>
              <a:t>np.clip</a:t>
            </a:r>
            <a:r>
              <a:rPr lang="en-IN" sz="1800" b="0" dirty="0">
                <a:latin typeface="Times New Roman" panose="02020603050405020304" pitchFamily="18" charset="0"/>
                <a:cs typeface="Times New Roman" panose="02020603050405020304" pitchFamily="18" charset="0"/>
              </a:rPr>
              <a:t>(</a:t>
            </a:r>
            <a:r>
              <a:rPr lang="en-IN" sz="1800" b="0" dirty="0" err="1">
                <a:latin typeface="Times New Roman" panose="02020603050405020304" pitchFamily="18" charset="0"/>
                <a:cs typeface="Times New Roman" panose="02020603050405020304" pitchFamily="18" charset="0"/>
              </a:rPr>
              <a:t>X_test_noisy</a:t>
            </a:r>
            <a:r>
              <a:rPr lang="en-IN" sz="1800" b="0" dirty="0">
                <a:latin typeface="Times New Roman" panose="02020603050405020304" pitchFamily="18" charset="0"/>
                <a:cs typeface="Times New Roman" panose="02020603050405020304" pitchFamily="18" charset="0"/>
              </a:rPr>
              <a:t>, 0., 1.)</a:t>
            </a: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r>
              <a:rPr lang="en-IN" sz="1800" b="0" dirty="0" err="1">
                <a:latin typeface="Times New Roman" panose="02020603050405020304" pitchFamily="18" charset="0"/>
                <a:cs typeface="Times New Roman" panose="02020603050405020304" pitchFamily="18" charset="0"/>
              </a:rPr>
              <a:t>input_img</a:t>
            </a:r>
            <a:r>
              <a:rPr lang="en-IN" sz="1800" b="0" dirty="0">
                <a:latin typeface="Times New Roman" panose="02020603050405020304" pitchFamily="18" charset="0"/>
                <a:cs typeface="Times New Roman" panose="02020603050405020304" pitchFamily="18" charset="0"/>
              </a:rPr>
              <a:t> = Input(shape=(784,))</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encoded = Dense(128, activation='</a:t>
            </a:r>
            <a:r>
              <a:rPr lang="en-IN" sz="1800" b="0" dirty="0" err="1">
                <a:latin typeface="Times New Roman" panose="02020603050405020304" pitchFamily="18" charset="0"/>
                <a:cs typeface="Times New Roman" panose="02020603050405020304" pitchFamily="18" charset="0"/>
              </a:rPr>
              <a:t>relu</a:t>
            </a:r>
            <a:r>
              <a:rPr lang="en-IN" sz="1800" b="0" dirty="0">
                <a:latin typeface="Times New Roman" panose="02020603050405020304" pitchFamily="18" charset="0"/>
                <a:cs typeface="Times New Roman" panose="02020603050405020304" pitchFamily="18" charset="0"/>
              </a:rPr>
              <a:t>')(</a:t>
            </a:r>
            <a:r>
              <a:rPr lang="en-IN" sz="1800" b="0" dirty="0" err="1">
                <a:latin typeface="Times New Roman" panose="02020603050405020304" pitchFamily="18" charset="0"/>
                <a:cs typeface="Times New Roman" panose="02020603050405020304" pitchFamily="18" charset="0"/>
              </a:rPr>
              <a:t>input_img</a:t>
            </a:r>
            <a:r>
              <a:rPr lang="en-IN" sz="1800" b="0" dirty="0">
                <a:latin typeface="Times New Roman" panose="02020603050405020304" pitchFamily="18" charset="0"/>
                <a:cs typeface="Times New Roman" panose="02020603050405020304" pitchFamily="18" charset="0"/>
              </a:rPr>
              <a:t>)</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encoded = Dense(64, activation='</a:t>
            </a:r>
            <a:r>
              <a:rPr lang="en-IN" sz="1800" b="0" dirty="0" err="1">
                <a:latin typeface="Times New Roman" panose="02020603050405020304" pitchFamily="18" charset="0"/>
                <a:cs typeface="Times New Roman" panose="02020603050405020304" pitchFamily="18" charset="0"/>
              </a:rPr>
              <a:t>relu</a:t>
            </a:r>
            <a:r>
              <a:rPr lang="en-IN" sz="1800" b="0" dirty="0">
                <a:latin typeface="Times New Roman" panose="02020603050405020304" pitchFamily="18" charset="0"/>
                <a:cs typeface="Times New Roman" panose="02020603050405020304" pitchFamily="18" charset="0"/>
              </a:rPr>
              <a:t>')(encoded)</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encoded = Dense(32, activation='</a:t>
            </a:r>
            <a:r>
              <a:rPr lang="en-IN" sz="1800" b="0" dirty="0" err="1">
                <a:latin typeface="Times New Roman" panose="02020603050405020304" pitchFamily="18" charset="0"/>
                <a:cs typeface="Times New Roman" panose="02020603050405020304" pitchFamily="18" charset="0"/>
              </a:rPr>
              <a:t>relu</a:t>
            </a:r>
            <a:r>
              <a:rPr lang="en-IN" sz="1800" b="0" dirty="0">
                <a:latin typeface="Times New Roman" panose="02020603050405020304" pitchFamily="18" charset="0"/>
                <a:cs typeface="Times New Roman" panose="02020603050405020304" pitchFamily="18" charset="0"/>
              </a:rPr>
              <a:t>')(encoded)</a:t>
            </a: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endParaRPr lang="en-IN" sz="1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79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ACE9A-8DCD-1E6D-E045-7F3CB50BE1A0}"/>
              </a:ext>
            </a:extLst>
          </p:cNvPr>
          <p:cNvSpPr>
            <a:spLocks noGrp="1"/>
          </p:cNvSpPr>
          <p:nvPr>
            <p:ph type="title"/>
          </p:nvPr>
        </p:nvSpPr>
        <p:spPr>
          <a:xfrm>
            <a:off x="558165" y="0"/>
            <a:ext cx="9764395" cy="6247864"/>
          </a:xfrm>
        </p:spPr>
        <p:txBody>
          <a:bodyPr/>
          <a:lstStyle/>
          <a:p>
            <a:r>
              <a:rPr lang="en-IN" sz="1400" b="0" dirty="0">
                <a:latin typeface="+mn-lt"/>
              </a:rPr>
              <a:t>decoded = Dense(64, activation='</a:t>
            </a:r>
            <a:r>
              <a:rPr lang="en-IN" sz="1400" b="0" dirty="0" err="1">
                <a:latin typeface="+mn-lt"/>
              </a:rPr>
              <a:t>relu</a:t>
            </a:r>
            <a:r>
              <a:rPr lang="en-IN" sz="1400" b="0" dirty="0">
                <a:latin typeface="+mn-lt"/>
              </a:rPr>
              <a:t>')(encoded)</a:t>
            </a:r>
            <a:br>
              <a:rPr lang="en-IN" sz="1400" b="0" dirty="0">
                <a:latin typeface="+mn-lt"/>
              </a:rPr>
            </a:br>
            <a:r>
              <a:rPr lang="en-IN" sz="1400" b="0" dirty="0">
                <a:latin typeface="+mn-lt"/>
              </a:rPr>
              <a:t>decoded = Dense(128, activation='</a:t>
            </a:r>
            <a:r>
              <a:rPr lang="en-IN" sz="1400" b="0" dirty="0" err="1">
                <a:latin typeface="+mn-lt"/>
              </a:rPr>
              <a:t>relu</a:t>
            </a:r>
            <a:r>
              <a:rPr lang="en-IN" sz="1400" b="0" dirty="0">
                <a:latin typeface="+mn-lt"/>
              </a:rPr>
              <a:t>')(decoded)</a:t>
            </a:r>
            <a:br>
              <a:rPr lang="en-IN" sz="1400" b="0" dirty="0">
                <a:latin typeface="+mn-lt"/>
              </a:rPr>
            </a:br>
            <a:r>
              <a:rPr lang="en-IN" sz="1400" b="0" dirty="0">
                <a:latin typeface="+mn-lt"/>
              </a:rPr>
              <a:t>decoded = Dense(784, activation='sigmoid')(decoded)</a:t>
            </a:r>
            <a:br>
              <a:rPr lang="en-IN" sz="1400" b="0" dirty="0">
                <a:latin typeface="+mn-lt"/>
              </a:rPr>
            </a:br>
            <a:br>
              <a:rPr lang="en-IN" sz="1400" b="0" dirty="0">
                <a:latin typeface="+mn-lt"/>
              </a:rPr>
            </a:br>
            <a:r>
              <a:rPr lang="en-IN" sz="1400" b="0" dirty="0">
                <a:latin typeface="+mn-lt"/>
              </a:rPr>
              <a:t>autoencoder = Model(</a:t>
            </a:r>
            <a:r>
              <a:rPr lang="en-IN" sz="1400" b="0" dirty="0" err="1">
                <a:latin typeface="+mn-lt"/>
              </a:rPr>
              <a:t>input_img</a:t>
            </a:r>
            <a:r>
              <a:rPr lang="en-IN" sz="1400" b="0" dirty="0">
                <a:latin typeface="+mn-lt"/>
              </a:rPr>
              <a:t>, decoded)</a:t>
            </a:r>
            <a:br>
              <a:rPr lang="en-IN" sz="1400" b="0" dirty="0">
                <a:latin typeface="+mn-lt"/>
              </a:rPr>
            </a:br>
            <a:r>
              <a:rPr lang="en-IN" sz="1400" b="0" dirty="0" err="1">
                <a:latin typeface="+mn-lt"/>
              </a:rPr>
              <a:t>autoencoder.compile</a:t>
            </a:r>
            <a:r>
              <a:rPr lang="en-IN" sz="1400" b="0" dirty="0">
                <a:latin typeface="+mn-lt"/>
              </a:rPr>
              <a:t>(optimizer='</a:t>
            </a:r>
            <a:r>
              <a:rPr lang="en-IN" sz="1400" b="0" dirty="0" err="1">
                <a:latin typeface="+mn-lt"/>
              </a:rPr>
              <a:t>adam</a:t>
            </a:r>
            <a:r>
              <a:rPr lang="en-IN" sz="1400" b="0" dirty="0">
                <a:latin typeface="+mn-lt"/>
              </a:rPr>
              <a:t>', loss='</a:t>
            </a:r>
            <a:r>
              <a:rPr lang="en-IN" sz="1400" b="0" dirty="0" err="1">
                <a:latin typeface="+mn-lt"/>
              </a:rPr>
              <a:t>binary_crossentropy</a:t>
            </a:r>
            <a:r>
              <a:rPr lang="en-IN" sz="1400" b="0" dirty="0">
                <a:latin typeface="+mn-lt"/>
              </a:rPr>
              <a:t>')</a:t>
            </a:r>
            <a:br>
              <a:rPr lang="en-IN" sz="1400" b="0" dirty="0">
                <a:latin typeface="+mn-lt"/>
              </a:rPr>
            </a:br>
            <a:r>
              <a:rPr lang="en-IN" sz="1400" b="0" dirty="0" err="1">
                <a:latin typeface="+mn-lt"/>
              </a:rPr>
              <a:t>autoencoder.fit</a:t>
            </a:r>
            <a:r>
              <a:rPr lang="en-IN" sz="1400" b="0" dirty="0">
                <a:latin typeface="+mn-lt"/>
              </a:rPr>
              <a:t>(</a:t>
            </a:r>
            <a:r>
              <a:rPr lang="en-IN" sz="1400" b="0" dirty="0" err="1">
                <a:latin typeface="+mn-lt"/>
              </a:rPr>
              <a:t>X_train</a:t>
            </a:r>
            <a:r>
              <a:rPr lang="en-IN" sz="1400" b="0" dirty="0">
                <a:latin typeface="+mn-lt"/>
              </a:rPr>
              <a:t>, </a:t>
            </a:r>
            <a:r>
              <a:rPr lang="en-IN" sz="1400" b="0" dirty="0" err="1">
                <a:latin typeface="+mn-lt"/>
              </a:rPr>
              <a:t>X_train</a:t>
            </a:r>
            <a:r>
              <a:rPr lang="en-IN" sz="1400" b="0" dirty="0">
                <a:latin typeface="+mn-lt"/>
              </a:rPr>
              <a:t>, epochs=10, </a:t>
            </a:r>
            <a:r>
              <a:rPr lang="en-IN" sz="1400" b="0" dirty="0" err="1">
                <a:latin typeface="+mn-lt"/>
              </a:rPr>
              <a:t>batch_size</a:t>
            </a:r>
            <a:r>
              <a:rPr lang="en-IN" sz="1400" b="0" dirty="0">
                <a:latin typeface="+mn-lt"/>
              </a:rPr>
              <a:t>=256, shuffle=True, </a:t>
            </a:r>
            <a:r>
              <a:rPr lang="en-IN" sz="1400" b="0" dirty="0" err="1">
                <a:latin typeface="+mn-lt"/>
              </a:rPr>
              <a:t>validation_data</a:t>
            </a:r>
            <a:r>
              <a:rPr lang="en-IN" sz="1400" b="0" dirty="0">
                <a:latin typeface="+mn-lt"/>
              </a:rPr>
              <a:t>=(</a:t>
            </a:r>
            <a:r>
              <a:rPr lang="en-IN" sz="1400" b="0" dirty="0" err="1">
                <a:latin typeface="+mn-lt"/>
              </a:rPr>
              <a:t>X_test</a:t>
            </a:r>
            <a:r>
              <a:rPr lang="en-IN" sz="1400" b="0" dirty="0">
                <a:latin typeface="+mn-lt"/>
              </a:rPr>
              <a:t>, </a:t>
            </a:r>
            <a:r>
              <a:rPr lang="en-IN" sz="1400" b="0" dirty="0" err="1">
                <a:latin typeface="+mn-lt"/>
              </a:rPr>
              <a:t>X_test</a:t>
            </a:r>
            <a:r>
              <a:rPr lang="en-IN" sz="1400" b="0" dirty="0">
                <a:latin typeface="+mn-lt"/>
              </a:rPr>
              <a:t>))</a:t>
            </a:r>
            <a:br>
              <a:rPr lang="en-IN" sz="1400" b="0" dirty="0">
                <a:latin typeface="+mn-lt"/>
              </a:rPr>
            </a:br>
            <a:br>
              <a:rPr lang="en-IN" sz="1400" b="0" dirty="0">
                <a:latin typeface="+mn-lt"/>
              </a:rPr>
            </a:br>
            <a:r>
              <a:rPr lang="en-IN" sz="1400" b="0" dirty="0" err="1">
                <a:latin typeface="+mn-lt"/>
              </a:rPr>
              <a:t>reconstructed_imgs</a:t>
            </a:r>
            <a:r>
              <a:rPr lang="en-IN" sz="1400" b="0" dirty="0">
                <a:latin typeface="+mn-lt"/>
              </a:rPr>
              <a:t> = </a:t>
            </a:r>
            <a:r>
              <a:rPr lang="en-IN" sz="1400" b="0" dirty="0" err="1">
                <a:latin typeface="+mn-lt"/>
              </a:rPr>
              <a:t>autoencoder.predict</a:t>
            </a:r>
            <a:r>
              <a:rPr lang="en-IN" sz="1400" b="0" dirty="0">
                <a:latin typeface="+mn-lt"/>
              </a:rPr>
              <a:t>(</a:t>
            </a:r>
            <a:r>
              <a:rPr lang="en-IN" sz="1400" b="0" dirty="0" err="1">
                <a:latin typeface="+mn-lt"/>
              </a:rPr>
              <a:t>X_test</a:t>
            </a:r>
            <a:r>
              <a:rPr lang="en-IN" sz="1400" b="0" dirty="0">
                <a:latin typeface="+mn-lt"/>
              </a:rPr>
              <a:t>)</a:t>
            </a:r>
            <a:br>
              <a:rPr lang="en-IN" sz="1400" b="0" dirty="0">
                <a:latin typeface="+mn-lt"/>
              </a:rPr>
            </a:br>
            <a:r>
              <a:rPr lang="en-IN" sz="1400" b="0" dirty="0" err="1">
                <a:latin typeface="+mn-lt"/>
              </a:rPr>
              <a:t>mse</a:t>
            </a:r>
            <a:r>
              <a:rPr lang="en-IN" sz="1400" b="0" dirty="0">
                <a:latin typeface="+mn-lt"/>
              </a:rPr>
              <a:t> = </a:t>
            </a:r>
            <a:r>
              <a:rPr lang="en-IN" sz="1400" b="0" dirty="0" err="1">
                <a:latin typeface="+mn-lt"/>
              </a:rPr>
              <a:t>np.mean</a:t>
            </a:r>
            <a:r>
              <a:rPr lang="en-IN" sz="1400" b="0" dirty="0">
                <a:latin typeface="+mn-lt"/>
              </a:rPr>
              <a:t>(</a:t>
            </a:r>
            <a:r>
              <a:rPr lang="en-IN" sz="1400" b="0" dirty="0" err="1">
                <a:latin typeface="+mn-lt"/>
              </a:rPr>
              <a:t>np.square</a:t>
            </a:r>
            <a:r>
              <a:rPr lang="en-IN" sz="1400" b="0" dirty="0">
                <a:latin typeface="+mn-lt"/>
              </a:rPr>
              <a:t>(</a:t>
            </a:r>
            <a:r>
              <a:rPr lang="en-IN" sz="1400" b="0" dirty="0" err="1">
                <a:latin typeface="+mn-lt"/>
              </a:rPr>
              <a:t>X_test</a:t>
            </a:r>
            <a:r>
              <a:rPr lang="en-IN" sz="1400" b="0" dirty="0">
                <a:latin typeface="+mn-lt"/>
              </a:rPr>
              <a:t> - </a:t>
            </a:r>
            <a:r>
              <a:rPr lang="en-IN" sz="1400" b="0" dirty="0" err="1">
                <a:latin typeface="+mn-lt"/>
              </a:rPr>
              <a:t>reconstructed_imgs</a:t>
            </a:r>
            <a:r>
              <a:rPr lang="en-IN" sz="1400" b="0" dirty="0">
                <a:latin typeface="+mn-lt"/>
              </a:rPr>
              <a:t>), axis=1)</a:t>
            </a:r>
            <a:br>
              <a:rPr lang="en-IN" sz="1400" b="0" dirty="0">
                <a:latin typeface="+mn-lt"/>
              </a:rPr>
            </a:br>
            <a:br>
              <a:rPr lang="en-IN" sz="1400" b="0" dirty="0">
                <a:latin typeface="+mn-lt"/>
              </a:rPr>
            </a:br>
            <a:r>
              <a:rPr lang="en-IN" sz="1400" b="0" dirty="0">
                <a:latin typeface="+mn-lt"/>
              </a:rPr>
              <a:t>threshold = </a:t>
            </a:r>
            <a:r>
              <a:rPr lang="en-IN" sz="1400" b="0" dirty="0" err="1">
                <a:latin typeface="+mn-lt"/>
              </a:rPr>
              <a:t>np.mean</a:t>
            </a:r>
            <a:r>
              <a:rPr lang="en-IN" sz="1400" b="0" dirty="0">
                <a:latin typeface="+mn-lt"/>
              </a:rPr>
              <a:t>(</a:t>
            </a:r>
            <a:r>
              <a:rPr lang="en-IN" sz="1400" b="0" dirty="0" err="1">
                <a:latin typeface="+mn-lt"/>
              </a:rPr>
              <a:t>mse</a:t>
            </a:r>
            <a:r>
              <a:rPr lang="en-IN" sz="1400" b="0" dirty="0">
                <a:latin typeface="+mn-lt"/>
              </a:rPr>
              <a:t>) + 2 * </a:t>
            </a:r>
            <a:r>
              <a:rPr lang="en-IN" sz="1400" b="0" dirty="0" err="1">
                <a:latin typeface="+mn-lt"/>
              </a:rPr>
              <a:t>np.std</a:t>
            </a:r>
            <a:r>
              <a:rPr lang="en-IN" sz="1400" b="0" dirty="0">
                <a:latin typeface="+mn-lt"/>
              </a:rPr>
              <a:t>(</a:t>
            </a:r>
            <a:r>
              <a:rPr lang="en-IN" sz="1400" b="0" dirty="0" err="1">
                <a:latin typeface="+mn-lt"/>
              </a:rPr>
              <a:t>mse</a:t>
            </a:r>
            <a:r>
              <a:rPr lang="en-IN" sz="1400" b="0" dirty="0">
                <a:latin typeface="+mn-lt"/>
              </a:rPr>
              <a:t>)</a:t>
            </a:r>
            <a:br>
              <a:rPr lang="en-IN" sz="1400" b="0" dirty="0">
                <a:latin typeface="+mn-lt"/>
              </a:rPr>
            </a:br>
            <a:br>
              <a:rPr lang="en-IN" sz="1400" b="0" dirty="0">
                <a:latin typeface="+mn-lt"/>
              </a:rPr>
            </a:br>
            <a:r>
              <a:rPr lang="en-IN" sz="1400" b="0" dirty="0">
                <a:latin typeface="+mn-lt"/>
              </a:rPr>
              <a:t>anomalies = </a:t>
            </a:r>
            <a:r>
              <a:rPr lang="en-IN" sz="1400" b="0" dirty="0" err="1">
                <a:latin typeface="+mn-lt"/>
              </a:rPr>
              <a:t>X_test</a:t>
            </a:r>
            <a:r>
              <a:rPr lang="en-IN" sz="1400" b="0" dirty="0">
                <a:latin typeface="+mn-lt"/>
              </a:rPr>
              <a:t>[</a:t>
            </a:r>
            <a:r>
              <a:rPr lang="en-IN" sz="1400" b="0" dirty="0" err="1">
                <a:latin typeface="+mn-lt"/>
              </a:rPr>
              <a:t>mse</a:t>
            </a:r>
            <a:r>
              <a:rPr lang="en-IN" sz="1400" b="0" dirty="0">
                <a:latin typeface="+mn-lt"/>
              </a:rPr>
              <a:t> &gt; threshold]</a:t>
            </a:r>
            <a:br>
              <a:rPr lang="en-IN" sz="1400" b="0" dirty="0">
                <a:latin typeface="+mn-lt"/>
              </a:rPr>
            </a:br>
            <a:r>
              <a:rPr lang="en-IN" sz="1400" b="0" dirty="0">
                <a:latin typeface="+mn-lt"/>
              </a:rPr>
              <a:t>n = 10</a:t>
            </a:r>
            <a:br>
              <a:rPr lang="en-IN" sz="1400" b="0" dirty="0">
                <a:latin typeface="+mn-lt"/>
              </a:rPr>
            </a:br>
            <a:r>
              <a:rPr lang="en-IN" sz="1400" b="0" dirty="0" err="1">
                <a:latin typeface="+mn-lt"/>
              </a:rPr>
              <a:t>plt.figure</a:t>
            </a:r>
            <a:r>
              <a:rPr lang="en-IN" sz="1400" b="0" dirty="0">
                <a:latin typeface="+mn-lt"/>
              </a:rPr>
              <a:t>(</a:t>
            </a:r>
            <a:r>
              <a:rPr lang="en-IN" sz="1400" b="0" dirty="0" err="1">
                <a:latin typeface="+mn-lt"/>
              </a:rPr>
              <a:t>figsize</a:t>
            </a:r>
            <a:r>
              <a:rPr lang="en-IN" sz="1400" b="0" dirty="0">
                <a:latin typeface="+mn-lt"/>
              </a:rPr>
              <a:t>=(20, 4))</a:t>
            </a:r>
            <a:br>
              <a:rPr lang="en-IN" sz="1400" b="0" dirty="0">
                <a:latin typeface="+mn-lt"/>
              </a:rPr>
            </a:br>
            <a:r>
              <a:rPr lang="en-IN" sz="1400" b="0" dirty="0">
                <a:latin typeface="+mn-lt"/>
              </a:rPr>
              <a:t>for </a:t>
            </a:r>
            <a:r>
              <a:rPr lang="en-IN" sz="1400" b="0" dirty="0" err="1">
                <a:latin typeface="+mn-lt"/>
              </a:rPr>
              <a:t>i</a:t>
            </a:r>
            <a:r>
              <a:rPr lang="en-IN" sz="1400" b="0" dirty="0">
                <a:latin typeface="+mn-lt"/>
              </a:rPr>
              <a:t> in range(n):</a:t>
            </a:r>
            <a:br>
              <a:rPr lang="en-IN" sz="1400" b="0" dirty="0">
                <a:latin typeface="+mn-lt"/>
              </a:rPr>
            </a:br>
            <a:r>
              <a:rPr lang="en-IN" sz="1400" b="0" dirty="0">
                <a:latin typeface="+mn-lt"/>
              </a:rPr>
              <a:t>    </a:t>
            </a:r>
            <a:r>
              <a:rPr lang="en-IN" sz="1400" b="0" dirty="0" err="1">
                <a:latin typeface="+mn-lt"/>
              </a:rPr>
              <a:t>ax</a:t>
            </a:r>
            <a:r>
              <a:rPr lang="en-IN" sz="1400" b="0" dirty="0">
                <a:latin typeface="+mn-lt"/>
              </a:rPr>
              <a:t> = </a:t>
            </a:r>
            <a:r>
              <a:rPr lang="en-IN" sz="1400" b="0" dirty="0" err="1">
                <a:latin typeface="+mn-lt"/>
              </a:rPr>
              <a:t>plt.subplot</a:t>
            </a:r>
            <a:r>
              <a:rPr lang="en-IN" sz="1400" b="0" dirty="0">
                <a:latin typeface="+mn-lt"/>
              </a:rPr>
              <a:t>(2, n, </a:t>
            </a:r>
            <a:r>
              <a:rPr lang="en-IN" sz="1400" b="0" dirty="0" err="1">
                <a:latin typeface="+mn-lt"/>
              </a:rPr>
              <a:t>i</a:t>
            </a:r>
            <a:r>
              <a:rPr lang="en-IN" sz="1400" b="0" dirty="0">
                <a:latin typeface="+mn-lt"/>
              </a:rPr>
              <a:t> + 1)</a:t>
            </a:r>
            <a:br>
              <a:rPr lang="en-IN" sz="1400" b="0" dirty="0">
                <a:latin typeface="+mn-lt"/>
              </a:rPr>
            </a:br>
            <a:r>
              <a:rPr lang="en-IN" sz="1400" b="0" dirty="0">
                <a:latin typeface="+mn-lt"/>
              </a:rPr>
              <a:t>    </a:t>
            </a:r>
            <a:r>
              <a:rPr lang="en-IN" sz="1400" b="0" dirty="0" err="1">
                <a:latin typeface="+mn-lt"/>
              </a:rPr>
              <a:t>plt.imshow</a:t>
            </a:r>
            <a:r>
              <a:rPr lang="en-IN" sz="1400" b="0" dirty="0">
                <a:latin typeface="+mn-lt"/>
              </a:rPr>
              <a:t>(</a:t>
            </a:r>
            <a:r>
              <a:rPr lang="en-IN" sz="1400" b="0" dirty="0" err="1">
                <a:latin typeface="+mn-lt"/>
              </a:rPr>
              <a:t>X_test</a:t>
            </a:r>
            <a:r>
              <a:rPr lang="en-IN" sz="1400" b="0" dirty="0">
                <a:latin typeface="+mn-lt"/>
              </a:rPr>
              <a:t>[</a:t>
            </a:r>
            <a:r>
              <a:rPr lang="en-IN" sz="1400" b="0" dirty="0" err="1">
                <a:latin typeface="+mn-lt"/>
              </a:rPr>
              <a:t>i</a:t>
            </a:r>
            <a:r>
              <a:rPr lang="en-IN" sz="1400" b="0" dirty="0">
                <a:latin typeface="+mn-lt"/>
              </a:rPr>
              <a:t>].reshape(28, 28))</a:t>
            </a:r>
            <a:br>
              <a:rPr lang="en-IN" sz="1400" b="0" dirty="0">
                <a:latin typeface="+mn-lt"/>
              </a:rPr>
            </a:br>
            <a:r>
              <a:rPr lang="en-IN" sz="1400" b="0" dirty="0">
                <a:latin typeface="+mn-lt"/>
              </a:rPr>
              <a:t>    </a:t>
            </a:r>
            <a:r>
              <a:rPr lang="en-IN" sz="1400" b="0" dirty="0" err="1">
                <a:latin typeface="+mn-lt"/>
              </a:rPr>
              <a:t>plt.gray</a:t>
            </a:r>
            <a:r>
              <a:rPr lang="en-IN" sz="1400" b="0" dirty="0">
                <a:latin typeface="+mn-lt"/>
              </a:rPr>
              <a:t>()</a:t>
            </a:r>
            <a:br>
              <a:rPr lang="en-IN" sz="1400" b="0" dirty="0">
                <a:latin typeface="+mn-lt"/>
              </a:rPr>
            </a:br>
            <a:r>
              <a:rPr lang="en-IN" sz="1400" b="0" dirty="0">
                <a:latin typeface="+mn-lt"/>
              </a:rPr>
              <a:t>    </a:t>
            </a:r>
            <a:r>
              <a:rPr lang="en-IN" sz="1400" b="0" dirty="0" err="1">
                <a:latin typeface="+mn-lt"/>
              </a:rPr>
              <a:t>ax.get_xaxis</a:t>
            </a:r>
            <a:r>
              <a:rPr lang="en-IN" sz="1400" b="0" dirty="0">
                <a:latin typeface="+mn-lt"/>
              </a:rPr>
              <a:t>().</a:t>
            </a:r>
            <a:r>
              <a:rPr lang="en-IN" sz="1400" b="0" dirty="0" err="1">
                <a:latin typeface="+mn-lt"/>
              </a:rPr>
              <a:t>set_visible</a:t>
            </a:r>
            <a:r>
              <a:rPr lang="en-IN" sz="1400" b="0" dirty="0">
                <a:latin typeface="+mn-lt"/>
              </a:rPr>
              <a:t>(False)</a:t>
            </a:r>
            <a:br>
              <a:rPr lang="en-IN" sz="1400" b="0" dirty="0">
                <a:latin typeface="+mn-lt"/>
              </a:rPr>
            </a:br>
            <a:r>
              <a:rPr lang="en-IN" sz="1400" b="0" dirty="0">
                <a:latin typeface="+mn-lt"/>
              </a:rPr>
              <a:t>    </a:t>
            </a:r>
            <a:r>
              <a:rPr lang="en-IN" sz="1400" b="0" dirty="0" err="1">
                <a:latin typeface="+mn-lt"/>
              </a:rPr>
              <a:t>ax.get_yaxis</a:t>
            </a:r>
            <a:r>
              <a:rPr lang="en-IN" sz="1400" b="0" dirty="0">
                <a:latin typeface="+mn-lt"/>
              </a:rPr>
              <a:t>().</a:t>
            </a:r>
            <a:r>
              <a:rPr lang="en-IN" sz="1400" b="0" dirty="0" err="1">
                <a:latin typeface="+mn-lt"/>
              </a:rPr>
              <a:t>set_visible</a:t>
            </a:r>
            <a:r>
              <a:rPr lang="en-IN" sz="1400" b="0" dirty="0">
                <a:latin typeface="+mn-lt"/>
              </a:rPr>
              <a:t>(False)</a:t>
            </a:r>
            <a:br>
              <a:rPr lang="en-IN" sz="1400" b="0" dirty="0">
                <a:latin typeface="+mn-lt"/>
              </a:rPr>
            </a:br>
            <a:r>
              <a:rPr lang="en-IN" sz="1400" b="0" dirty="0">
                <a:latin typeface="+mn-lt"/>
              </a:rPr>
              <a:t>    </a:t>
            </a:r>
            <a:br>
              <a:rPr lang="en-IN" sz="1400" b="0" dirty="0">
                <a:latin typeface="+mn-lt"/>
              </a:rPr>
            </a:br>
            <a:r>
              <a:rPr lang="en-IN" sz="1400" b="0" dirty="0">
                <a:latin typeface="+mn-lt"/>
              </a:rPr>
              <a:t>    </a:t>
            </a:r>
            <a:r>
              <a:rPr lang="en-IN" sz="1400" b="0" dirty="0" err="1">
                <a:latin typeface="+mn-lt"/>
              </a:rPr>
              <a:t>ax</a:t>
            </a:r>
            <a:r>
              <a:rPr lang="en-IN" sz="1400" b="0" dirty="0">
                <a:latin typeface="+mn-lt"/>
              </a:rPr>
              <a:t> = </a:t>
            </a:r>
            <a:r>
              <a:rPr lang="en-IN" sz="1400" b="0" dirty="0" err="1">
                <a:latin typeface="+mn-lt"/>
              </a:rPr>
              <a:t>plt.subplot</a:t>
            </a:r>
            <a:r>
              <a:rPr lang="en-IN" sz="1400" b="0" dirty="0">
                <a:latin typeface="+mn-lt"/>
              </a:rPr>
              <a:t>(2, n, </a:t>
            </a:r>
            <a:r>
              <a:rPr lang="en-IN" sz="1400" b="0" dirty="0" err="1">
                <a:latin typeface="+mn-lt"/>
              </a:rPr>
              <a:t>i</a:t>
            </a:r>
            <a:r>
              <a:rPr lang="en-IN" sz="1400" b="0" dirty="0">
                <a:latin typeface="+mn-lt"/>
              </a:rPr>
              <a:t> + 1 + n)</a:t>
            </a:r>
            <a:br>
              <a:rPr lang="en-IN" sz="1400" b="0" dirty="0">
                <a:latin typeface="+mn-lt"/>
              </a:rPr>
            </a:br>
            <a:r>
              <a:rPr lang="en-IN" sz="1400" b="0" dirty="0">
                <a:latin typeface="+mn-lt"/>
              </a:rPr>
              <a:t>    </a:t>
            </a:r>
            <a:r>
              <a:rPr lang="en-IN" sz="1400" b="0" dirty="0" err="1">
                <a:latin typeface="+mn-lt"/>
              </a:rPr>
              <a:t>plt.imshow</a:t>
            </a:r>
            <a:r>
              <a:rPr lang="en-IN" sz="1400" b="0" dirty="0">
                <a:latin typeface="+mn-lt"/>
              </a:rPr>
              <a:t>(anomalies[</a:t>
            </a:r>
            <a:r>
              <a:rPr lang="en-IN" sz="1400" b="0" dirty="0" err="1">
                <a:latin typeface="+mn-lt"/>
              </a:rPr>
              <a:t>i</a:t>
            </a:r>
            <a:r>
              <a:rPr lang="en-IN" sz="1400" b="0" dirty="0">
                <a:latin typeface="+mn-lt"/>
              </a:rPr>
              <a:t>].reshape(28, 28))</a:t>
            </a:r>
            <a:br>
              <a:rPr lang="en-IN" sz="1400" b="0" dirty="0">
                <a:latin typeface="+mn-lt"/>
              </a:rPr>
            </a:br>
            <a:r>
              <a:rPr lang="en-IN" sz="1400" b="0" dirty="0">
                <a:latin typeface="+mn-lt"/>
              </a:rPr>
              <a:t>    </a:t>
            </a:r>
            <a:r>
              <a:rPr lang="en-IN" sz="1400" b="0" dirty="0" err="1">
                <a:latin typeface="+mn-lt"/>
              </a:rPr>
              <a:t>plt.gray</a:t>
            </a:r>
            <a:r>
              <a:rPr lang="en-IN" sz="1400" b="0" dirty="0">
                <a:latin typeface="+mn-lt"/>
              </a:rPr>
              <a:t>()</a:t>
            </a:r>
            <a:br>
              <a:rPr lang="en-IN" sz="1400" b="0" dirty="0">
                <a:latin typeface="+mn-lt"/>
              </a:rPr>
            </a:br>
            <a:r>
              <a:rPr lang="en-IN" sz="1400" b="0" dirty="0">
                <a:latin typeface="+mn-lt"/>
              </a:rPr>
              <a:t>    </a:t>
            </a:r>
            <a:r>
              <a:rPr lang="en-IN" sz="1400" b="0" dirty="0" err="1">
                <a:latin typeface="+mn-lt"/>
              </a:rPr>
              <a:t>ax.get_xaxis</a:t>
            </a:r>
            <a:r>
              <a:rPr lang="en-IN" sz="1400" b="0" dirty="0">
                <a:latin typeface="+mn-lt"/>
              </a:rPr>
              <a:t>().</a:t>
            </a:r>
            <a:r>
              <a:rPr lang="en-IN" sz="1400" b="0" dirty="0" err="1">
                <a:latin typeface="+mn-lt"/>
              </a:rPr>
              <a:t>set_visible</a:t>
            </a:r>
            <a:r>
              <a:rPr lang="en-IN" sz="1400" b="0" dirty="0">
                <a:latin typeface="+mn-lt"/>
              </a:rPr>
              <a:t>(False)</a:t>
            </a:r>
            <a:br>
              <a:rPr lang="en-IN" sz="1400" b="0" dirty="0">
                <a:latin typeface="+mn-lt"/>
              </a:rPr>
            </a:br>
            <a:r>
              <a:rPr lang="en-IN" sz="1400" b="0" dirty="0">
                <a:latin typeface="+mn-lt"/>
              </a:rPr>
              <a:t>    </a:t>
            </a:r>
            <a:r>
              <a:rPr lang="en-IN" sz="1400" b="0" dirty="0" err="1">
                <a:latin typeface="+mn-lt"/>
              </a:rPr>
              <a:t>ax.get_yaxis</a:t>
            </a:r>
            <a:r>
              <a:rPr lang="en-IN" sz="1400" b="0" dirty="0">
                <a:latin typeface="+mn-lt"/>
              </a:rPr>
              <a:t>().</a:t>
            </a:r>
            <a:r>
              <a:rPr lang="en-IN" sz="1400" b="0" dirty="0" err="1">
                <a:latin typeface="+mn-lt"/>
              </a:rPr>
              <a:t>set_visible</a:t>
            </a:r>
            <a:r>
              <a:rPr lang="en-IN" sz="1400" b="0" dirty="0">
                <a:latin typeface="+mn-lt"/>
              </a:rPr>
              <a:t>(False)</a:t>
            </a:r>
            <a:br>
              <a:rPr lang="en-IN" sz="1400" b="0" dirty="0">
                <a:latin typeface="+mn-lt"/>
              </a:rPr>
            </a:br>
            <a:r>
              <a:rPr lang="en-IN" sz="1400" b="0" dirty="0" err="1">
                <a:latin typeface="+mn-lt"/>
              </a:rPr>
              <a:t>plt.show</a:t>
            </a:r>
            <a:r>
              <a:rPr lang="en-IN" sz="1400" b="0" dirty="0">
                <a:latin typeface="+mn-lt"/>
              </a:rPr>
              <a:t>()</a:t>
            </a:r>
          </a:p>
        </p:txBody>
      </p:sp>
    </p:spTree>
    <p:extLst>
      <p:ext uri="{BB962C8B-B14F-4D97-AF65-F5344CB8AC3E}">
        <p14:creationId xmlns:p14="http://schemas.microsoft.com/office/powerpoint/2010/main" val="987961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TotalTime>
  <Words>1194</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Noto Sans Symbols</vt:lpstr>
      <vt:lpstr>Söhne</vt:lpstr>
      <vt:lpstr>Times New Roman</vt:lpstr>
      <vt:lpstr>Trebuchet MS</vt:lpstr>
      <vt:lpstr>Office Theme</vt:lpstr>
      <vt:lpstr>PowerPoint Presentation</vt:lpstr>
      <vt:lpstr> PROJECT TITLE         anomaly detection with autoencoder </vt:lpstr>
      <vt:lpstr>AGENDA  Introduction: Define anomalies and autoencoders. Autoencoder Basics: Explain autoencoder architecture. Anomaly Detection Method: Discuss using autoencoders for anomaly detection. Training and Preprocessing: Cover data preprocessing and autoencoder training. Evaluation: Explore evaluation metrics and case studies. Challenges and Future: Address limitations and future directions. </vt:lpstr>
      <vt:lpstr>PROBLEM STATEMENT "Increasingly complex datasets across various domains necessitate robust  anomaly detection methods. Leveraging autoencoder neural networks, this project aims to develop a system capable of identifying anomalies  within high-dimensional data, thereby enhancing data-driven decision-making processes and minimizing risks associated with anomalies."   </vt:lpstr>
      <vt:lpstr>PROJECT OVERVIEW   "In this project, we aim to develop an anomaly detection system using autoencoder neural networks     We'll preprocess the data, train the autoencoder model, and detect anomalies based on reconstruction errors.    Evaluation will involve comparing the system's performance with traditional methods.    Ultimately, our project aims to enhance anomaly detection accuracy and efficiency across various domains."                                                              </vt:lpstr>
      <vt:lpstr>WHO ARE THE END USERS?   The end users for anomaly detection with autoencoders include cybersecurity analysts,  fraud detection teams, manufacturing quality control engineers,  healthcare professionals, predictive maintenance teams, and supply chain managers. These stakeholders rely on anomaly detection to identify  irregularities in data streams, ranging from network traffic to manufacturing processes, enabling proactive responses and mitigating risks in their respective domains.</vt:lpstr>
      <vt:lpstr>YOUR SOLUTION AND ITS VALUE PROPOSITION  Our solution leverages autoencoder neural networks for anomaly detection, offering a robust and efficient method to identify irregularities in high-dimensional data. By training the autoencoder on normal data, it learns to reconstruct typical patterns, enabling it to detect deviations indicative of anomalies. The value proposition lies in its ability to autonomously identify anomalies without requiring labeled data, making it suitable for various domains where labeled anomaly data is scarce. </vt:lpstr>
      <vt:lpstr>import numpy as np import matplotlib.pyplot as plt from tensorflow.keras.datasets import mnist from tensorflow.keras.models import Model from tensorflow.keras.layers import Input, Dense  (X_train, _), (X_test, _) = mnist.load_data() X_train = X_train.astype('float32') / 255.0 X_test = X_test.astype('float32') / 255.0 X_train = np.reshape(X_train, (len(X_train), 28*28)) X_test = np.reshape(X_test, (len(X_test), 28*28))  noise_factor = 0.5 X_test_noisy = X_test + noise_factor * np.random.normal(loc=0.0, scale=1.0, size=X_test.shape) X_test_noisy = np.clip(X_test_noisy, 0., 1.)  input_img = Input(shape=(784,)) encoded = Dense(128, activation='relu')(input_img) encoded = Dense(64, activation='relu')(encoded) encoded = Dense(32, activation='relu')(encoded)  </vt:lpstr>
      <vt:lpstr>decoded = Dense(64, activation='relu')(encoded) decoded = Dense(128, activation='relu')(decoded) decoded = Dense(784, activation='sigmoid')(decoded)  autoencoder = Model(input_img, decoded) autoencoder.compile(optimizer='adam', loss='binary_crossentropy') autoencoder.fit(X_train, X_train, epochs=10, batch_size=256, shuffle=True, validation_data=(X_test, X_test))  reconstructed_imgs = autoencoder.predict(X_test) mse = np.mean(np.square(X_test - reconstructed_imgs), axis=1)  threshold = np.mean(mse) + 2 * np.std(mse)  anomalies = X_test[mse &gt; threshold] n = 10 plt.figure(figsize=(20, 4)) for i in range(n):     ax = plt.subplot(2, n, i + 1)     plt.imshow(X_test[i].reshape(28, 28))     plt.gray()     ax.get_xaxis().set_visible(False)     ax.get_yaxis().set_visible(False)          ax = plt.subplot(2, n, i + 1 + n)     plt.imshow(anomalies[i].reshape(28, 28))     plt.gray()     ax.get_xaxis().set_visible(False)     ax.get_yaxis().set_visible(False) plt.show()</vt:lpstr>
      <vt:lpstr>THE WOW IN YOUR SOLUTION  The "wow" factor in our solution for anomaly detection with autoencoders lies in its capability to autonomously learn and adapt to complex data patterns without the need for labeled anomaly data. By harnessing the power of unsupervised learning, our system can detect anomalies in real-time, even in highly dynamic environments, providing proactive insights into potential threats or irregularities before they escalate. Moreover, its ability to accurately identify anomalies in high-dimensional data streams sets it apart, enabling precise anomaly detection in diverse applications such as cybersecurity, finance, and manufacturing.</vt:lpstr>
      <vt:lpstr>MODELLING </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Abinesh</dc:creator>
  <cp:lastModifiedBy>Abubakar shithik</cp:lastModifiedBy>
  <cp:revision>3</cp:revision>
  <dcterms:created xsi:type="dcterms:W3CDTF">2024-04-10T05:36:02Z</dcterms:created>
  <dcterms:modified xsi:type="dcterms:W3CDTF">2024-04-30T14:02:54Z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2024-04-10T00:00:00Z</vt:filetime>
  </property>
</Properties>
</file>