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iki.loginom.ru/articles/attribute.html" TargetMode="External"/><Relationship Id="rId3" Type="http://schemas.openxmlformats.org/officeDocument/2006/relationships/hyperlink" Target="https://wiki.loginom.ru/articles/mean-square-deviation.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c4cdaa2d1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2bc4cdaa2d1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2bc4cdaa2d1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da3472cfe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34da3472cfe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4da3472cfe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da3472cfe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4da3472cfe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4da3472cfe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da3472cfe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4da3472cfe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4da3472cfe_0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4da3472cfe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34da3472cfe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34da3472cfe_0_1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4da3472cfe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34da3472cfe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4da3472cfe_0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4da3472cfe_0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34da3472cfe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34da3472cfe_0_1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4da3472cfe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34da3472cfe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34da3472cfe_0_1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370e6ab1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34370e6ab1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A4D"/>
              </a:buClr>
              <a:buSzPts val="1200"/>
              <a:buFont typeface="Arial"/>
              <a:buChar char="•"/>
            </a:pPr>
            <a:r>
              <a:rPr b="1" i="0" lang="en-GB">
                <a:solidFill>
                  <a:srgbClr val="333A4D"/>
                </a:solidFill>
                <a:latin typeface="Roboto"/>
                <a:ea typeface="Roboto"/>
                <a:cs typeface="Roboto"/>
                <a:sym typeface="Roboto"/>
              </a:rPr>
              <a:t>Нормализация.</a:t>
            </a:r>
            <a:endParaRPr b="0" i="0">
              <a:solidFill>
                <a:srgbClr val="333A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GB">
                <a:solidFill>
                  <a:srgbClr val="333A4D"/>
                </a:solidFill>
                <a:latin typeface="Roboto"/>
                <a:ea typeface="Roboto"/>
                <a:cs typeface="Roboto"/>
                <a:sym typeface="Roboto"/>
              </a:rPr>
              <a:t>В данном случае все значения будут находиться в диапазоне от 0 до 1. Дискретные бинарные значения определяются как 0 и 1.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>
              <a:solidFill>
                <a:srgbClr val="333A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GB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Обычно мы </a:t>
            </a:r>
            <a:r>
              <a:rPr b="1" i="0" lang="en-GB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нормализуем</a:t>
            </a:r>
            <a:r>
              <a:rPr b="0" i="0" lang="en-GB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 данные при выполнении некоторого типа анализа, в котором у нас есть несколько переменных, измеряемых в разных масштабах, и мы хотим, чтобы каждая из переменных имела одинаковый диапазон.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GB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Стандартизация позволяет устранить возможное влияние отклонений по какому-либо </a:t>
            </a:r>
            <a:r>
              <a:rPr b="0" i="0" lang="en-GB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признаку</a:t>
            </a:r>
            <a:r>
              <a:rPr b="0" i="0" lang="en-GB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 Стандартизация приводит все исходные значения набора данных, независимо от их начальных распределений и единиц измерения, к набору значений из распределения с нулевым средним и </a:t>
            </a:r>
            <a:r>
              <a:rPr b="0" i="0" lang="en-GB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стандартным отклонением</a:t>
            </a:r>
            <a:r>
              <a:rPr b="0" i="0" lang="en-GB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равным 1.</a:t>
            </a:r>
            <a:endParaRPr b="0" i="0">
              <a:solidFill>
                <a:srgbClr val="333A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g34370e6ab1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370e6ab13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4370e6ab13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4370e6ab13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370e6ab13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4370e6ab13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4370e6ab13_0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370e6ab13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4370e6ab13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4370e6ab13_0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da3472cfe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4da3472cfe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4da3472cfe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da3472cfe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4da3472cfe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4da3472cfe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da3472cfe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34da3472cfe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4da3472cfe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da3472cfe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34da3472cfe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4da3472cfe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Графика, линия, Красочность, снимок экрана&#10;&#10;Автоматически созданное описание"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803" y="120550"/>
            <a:ext cx="7033956" cy="39545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5930" y="3954519"/>
            <a:ext cx="4420880" cy="5470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630074" y="3932169"/>
            <a:ext cx="4420880" cy="54708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813725" y="4098725"/>
            <a:ext cx="586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Лекция 6. Архитектура Transformer’а</a:t>
            </a:r>
            <a:br>
              <a:rPr b="1" lang="en-GB" sz="1800">
                <a:solidFill>
                  <a:schemeClr val="dk1"/>
                </a:solidFill>
              </a:rPr>
            </a:b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зображение выглядит как линия, Графика, белый, черно-белый&#10;&#10;Автоматически созданное описание" id="196" name="Google Shape;196;p2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-4016" y="0"/>
            <a:ext cx="32670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197" name="Google Shape;19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6393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198" name="Google Shape;19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14362" y="1118967"/>
            <a:ext cx="9758362" cy="98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199" name="Google Shape;19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686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931275" y="521975"/>
            <a:ext cx="4811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en-GB" sz="2100">
                <a:solidFill>
                  <a:schemeClr val="dk1"/>
                </a:solidFill>
              </a:rPr>
              <a:t>Multi-Head </a:t>
            </a:r>
            <a:r>
              <a:rPr lang="en-GB" sz="2100">
                <a:solidFill>
                  <a:schemeClr val="dk1"/>
                </a:solidFill>
              </a:rPr>
              <a:t>Attention</a:t>
            </a:r>
            <a:endParaRPr sz="21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349650" y="1431750"/>
            <a:ext cx="8444700" cy="3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699050" y="1386825"/>
            <a:ext cx="49971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0" y="4792800"/>
            <a:ext cx="8444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</a:rPr>
              <a:t>https://jalammar.github.io/illustrated-transformer/</a:t>
            </a:r>
            <a:endParaRPr sz="900">
              <a:solidFill>
                <a:schemeClr val="lt2"/>
              </a:solidFill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4750" y="1168100"/>
            <a:ext cx="7074500" cy="35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зображение выглядит как линия, Графика, белый, черно-белый&#10;&#10;Автоматически созданное описание" id="212" name="Google Shape;212;p2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-4016" y="0"/>
            <a:ext cx="32670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213" name="Google Shape;21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6393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214" name="Google Shape;21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14362" y="1118967"/>
            <a:ext cx="9758362" cy="98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215" name="Google Shape;21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686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/>
        </p:nvSpPr>
        <p:spPr>
          <a:xfrm>
            <a:off x="931275" y="521975"/>
            <a:ext cx="4811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en-GB" sz="2100">
                <a:solidFill>
                  <a:schemeClr val="dk1"/>
                </a:solidFill>
              </a:rPr>
              <a:t>Multi-Head Attention</a:t>
            </a:r>
            <a:endParaRPr sz="21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349650" y="1431750"/>
            <a:ext cx="8444700" cy="3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699050" y="1386825"/>
            <a:ext cx="49971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0" y="4792800"/>
            <a:ext cx="8444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</a:rPr>
              <a:t>https://jalammar.github.io/illustrated-transformer/</a:t>
            </a:r>
            <a:endParaRPr sz="900">
              <a:solidFill>
                <a:schemeClr val="lt2"/>
              </a:solidFill>
            </a:endParaRPr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3925" y="1217202"/>
            <a:ext cx="5836150" cy="33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зображение выглядит как линия, Графика, белый, черно-белый&#10;&#10;Автоматически созданное описание" id="228" name="Google Shape;228;p25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-4016" y="0"/>
            <a:ext cx="32670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229" name="Google Shape;22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6393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230" name="Google Shape;23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14362" y="1118967"/>
            <a:ext cx="9758362" cy="98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231" name="Google Shape;23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686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/>
        </p:nvSpPr>
        <p:spPr>
          <a:xfrm>
            <a:off x="931275" y="521975"/>
            <a:ext cx="4811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en-GB" sz="2100">
                <a:solidFill>
                  <a:schemeClr val="dk1"/>
                </a:solidFill>
              </a:rPr>
              <a:t>Transformer</a:t>
            </a:r>
            <a:endParaRPr sz="21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349650" y="1431750"/>
            <a:ext cx="8444700" cy="3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699050" y="1386825"/>
            <a:ext cx="49971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36" name="Google Shape;2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4063" y="1428598"/>
            <a:ext cx="5655873" cy="308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зображение выглядит как линия, Графика, белый, черно-белый&#10;&#10;Автоматически созданное описание" id="243" name="Google Shape;243;p26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-4016" y="0"/>
            <a:ext cx="32670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244" name="Google Shape;24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6393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245" name="Google Shape;24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14362" y="1118967"/>
            <a:ext cx="9758362" cy="98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246" name="Google Shape;24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686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6"/>
          <p:cNvSpPr txBox="1"/>
          <p:nvPr/>
        </p:nvSpPr>
        <p:spPr>
          <a:xfrm>
            <a:off x="931275" y="521975"/>
            <a:ext cx="4811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en-GB" sz="2100">
                <a:solidFill>
                  <a:schemeClr val="dk1"/>
                </a:solidFill>
              </a:rPr>
              <a:t>Pos. Enc.</a:t>
            </a:r>
            <a:endParaRPr sz="21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349650" y="1431750"/>
            <a:ext cx="8444700" cy="3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699050" y="1386825"/>
            <a:ext cx="49971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51" name="Google Shape;25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8800" y="1847850"/>
            <a:ext cx="54864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зображение выглядит как линия, Графика, белый, черно-белый&#10;&#10;Автоматически созданное описание" id="258" name="Google Shape;258;p27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-4016" y="0"/>
            <a:ext cx="32670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259" name="Google Shape;25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6393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260" name="Google Shape;26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14362" y="1118967"/>
            <a:ext cx="9758362" cy="98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261" name="Google Shape;26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686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7"/>
          <p:cNvSpPr txBox="1"/>
          <p:nvPr/>
        </p:nvSpPr>
        <p:spPr>
          <a:xfrm>
            <a:off x="931275" y="521975"/>
            <a:ext cx="4811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en-GB" sz="2100">
                <a:solidFill>
                  <a:schemeClr val="dk1"/>
                </a:solidFill>
              </a:rPr>
              <a:t>Masking</a:t>
            </a:r>
            <a:endParaRPr sz="21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349650" y="1431750"/>
            <a:ext cx="8444700" cy="3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64" name="Google Shape;264;p27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699050" y="1386825"/>
            <a:ext cx="49971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66" name="Google Shape;26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4202" y="1278375"/>
            <a:ext cx="3935599" cy="355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зображение выглядит как линия, Графика, белый, черно-белый&#10;&#10;Автоматически созданное описание" id="273" name="Google Shape;273;p28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-4016" y="0"/>
            <a:ext cx="32670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274" name="Google Shape;27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6393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275" name="Google Shape;27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14362" y="1118967"/>
            <a:ext cx="9758362" cy="98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276" name="Google Shape;27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686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8"/>
          <p:cNvSpPr txBox="1"/>
          <p:nvPr/>
        </p:nvSpPr>
        <p:spPr>
          <a:xfrm>
            <a:off x="931275" y="521975"/>
            <a:ext cx="4811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en-GB" sz="2100">
                <a:solidFill>
                  <a:schemeClr val="dk1"/>
                </a:solidFill>
              </a:rPr>
              <a:t>Transformer(LM head)</a:t>
            </a:r>
            <a:endParaRPr sz="21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349650" y="1431750"/>
            <a:ext cx="8444700" cy="3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79" name="Google Shape;279;p28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699050" y="1386825"/>
            <a:ext cx="49971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81" name="Google Shape;28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4063" y="1428598"/>
            <a:ext cx="5655873" cy="308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зображение выглядит как линия, Графика, белый, черно-белый&#10;&#10;Автоматически созданное описание" id="288" name="Google Shape;288;p29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-4016" y="0"/>
            <a:ext cx="32670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289" name="Google Shape;28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6393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290" name="Google Shape;29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14362" y="1118967"/>
            <a:ext cx="9758362" cy="98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291" name="Google Shape;29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686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9"/>
          <p:cNvSpPr txBox="1"/>
          <p:nvPr/>
        </p:nvSpPr>
        <p:spPr>
          <a:xfrm>
            <a:off x="931275" y="521975"/>
            <a:ext cx="4811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en-GB" sz="2100">
                <a:solidFill>
                  <a:schemeClr val="dk1"/>
                </a:solidFill>
              </a:rPr>
              <a:t>Давайте лучше </a:t>
            </a:r>
            <a:r>
              <a:rPr lang="en-GB" sz="2100">
                <a:solidFill>
                  <a:schemeClr val="dk1"/>
                </a:solidFill>
              </a:rPr>
              <a:t>практиковаться</a:t>
            </a:r>
            <a:r>
              <a:rPr lang="en-GB" sz="2100">
                <a:solidFill>
                  <a:schemeClr val="dk1"/>
                </a:solidFill>
              </a:rPr>
              <a:t> :)</a:t>
            </a:r>
            <a:endParaRPr sz="21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93" name="Google Shape;293;p29"/>
          <p:cNvSpPr txBox="1"/>
          <p:nvPr/>
        </p:nvSpPr>
        <p:spPr>
          <a:xfrm>
            <a:off x="349650" y="1431750"/>
            <a:ext cx="8444700" cy="3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94" name="Google Shape;294;p29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699050" y="1386825"/>
            <a:ext cx="49971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96" name="Google Shape;29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2700" y="1404938"/>
            <a:ext cx="40386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зображение выглядит как линия, Графика, белый, черно-белый&#10;&#10;Автоматически созданное описание" id="71" name="Google Shape;71;p15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-4016" y="0"/>
            <a:ext cx="32670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6393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14362" y="1118967"/>
            <a:ext cx="9758362" cy="98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686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931275" y="521975"/>
            <a:ext cx="4811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b="0" i="0" lang="en-GB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Ссылка</a:t>
            </a:r>
            <a:r>
              <a:rPr b="1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49650" y="1431750"/>
            <a:ext cx="8444700" cy="3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9750" y="1387500"/>
            <a:ext cx="7229650" cy="35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зображение выглядит как линия, Графика, белый, черно-белый&#10;&#10;Автоматически созданное описание" id="85" name="Google Shape;85;p16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-4016" y="0"/>
            <a:ext cx="32670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86" name="Google Shape;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6393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87" name="Google Shape;8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14362" y="1118967"/>
            <a:ext cx="9758362" cy="98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88" name="Google Shape;8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686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931275" y="521975"/>
            <a:ext cx="4811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en-GB" sz="2100">
                <a:solidFill>
                  <a:schemeClr val="dk1"/>
                </a:solidFill>
              </a:rPr>
              <a:t>Что обсудим?</a:t>
            </a:r>
            <a:endParaRPr b="1" sz="2400">
              <a:solidFill>
                <a:schemeClr val="lt1"/>
              </a:solidFill>
            </a:endParaRPr>
          </a:p>
          <a:p>
            <a:pPr indent="0" lvl="0" marL="1270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49650" y="1431750"/>
            <a:ext cx="8444700" cy="3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699050" y="1386825"/>
            <a:ext cx="49971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 sz="1800">
                <a:solidFill>
                  <a:schemeClr val="lt1"/>
                </a:solidFill>
              </a:rPr>
              <a:t>В чем проблема RNN?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 sz="1800">
                <a:solidFill>
                  <a:schemeClr val="lt1"/>
                </a:solidFill>
              </a:rPr>
              <a:t>Transformer</a:t>
            </a:r>
            <a:r>
              <a:rPr lang="en-GB" sz="1800">
                <a:solidFill>
                  <a:schemeClr val="lt1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 sz="1800">
                <a:solidFill>
                  <a:schemeClr val="lt1"/>
                </a:solidFill>
              </a:rPr>
              <a:t>Attention, но другой: </a:t>
            </a:r>
            <a:r>
              <a:rPr lang="en-GB" sz="1800">
                <a:solidFill>
                  <a:schemeClr val="lt1"/>
                </a:solidFill>
              </a:rPr>
              <a:t>self-attention.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 sz="1800">
                <a:solidFill>
                  <a:schemeClr val="lt1"/>
                </a:solidFill>
              </a:rPr>
              <a:t>Multi-head attention.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 sz="1800">
                <a:solidFill>
                  <a:schemeClr val="lt1"/>
                </a:solidFill>
              </a:rPr>
              <a:t>Pos. enc.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 sz="1800">
                <a:solidFill>
                  <a:schemeClr val="lt1"/>
                </a:solidFill>
              </a:rPr>
              <a:t>Masking.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 sz="1800">
                <a:solidFill>
                  <a:schemeClr val="lt1"/>
                </a:solidFill>
              </a:rPr>
              <a:t>LM head.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 sz="1800">
                <a:solidFill>
                  <a:schemeClr val="lt1"/>
                </a:solidFill>
              </a:rPr>
              <a:t>Практика.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зображение выглядит как линия, Графика, белый, черно-белый&#10;&#10;Автоматически созданное описание" id="99" name="Google Shape;99;p17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-4016" y="0"/>
            <a:ext cx="32670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100" name="Google Shape;10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6393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101" name="Google Shape;10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14362" y="1118967"/>
            <a:ext cx="9758362" cy="98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102" name="Google Shape;10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686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931275" y="521975"/>
            <a:ext cx="4811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en-GB" sz="2100">
                <a:solidFill>
                  <a:schemeClr val="dk1"/>
                </a:solidFill>
              </a:rPr>
              <a:t>В чем проблема RNN?</a:t>
            </a:r>
            <a:endParaRPr b="1" sz="2400">
              <a:solidFill>
                <a:schemeClr val="lt1"/>
              </a:solidFill>
            </a:endParaRPr>
          </a:p>
          <a:p>
            <a:pPr indent="0" lvl="0" marL="1270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49650" y="1431750"/>
            <a:ext cx="8444700" cy="3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99050" y="1386825"/>
            <a:ext cx="49971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248" y="1814298"/>
            <a:ext cx="3672250" cy="15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5297" y="1485550"/>
            <a:ext cx="2010550" cy="2172399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052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6500" y="3040275"/>
            <a:ext cx="2010550" cy="20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103050" y="2970675"/>
            <a:ext cx="1893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Градиенты знаешь? Я взрывал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зображение выглядит как линия, Графика, белый, черно-белый&#10;&#10;Автоматически созданное описание" id="117" name="Google Shape;117;p18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-4016" y="0"/>
            <a:ext cx="32670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118" name="Google Shape;1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6393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119" name="Google Shape;11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14362" y="1118967"/>
            <a:ext cx="9758362" cy="98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120" name="Google Shape;12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686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931275" y="521975"/>
            <a:ext cx="4811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en-GB" sz="2100">
                <a:solidFill>
                  <a:schemeClr val="dk1"/>
                </a:solidFill>
              </a:rPr>
              <a:t>Transformer</a:t>
            </a:r>
            <a:endParaRPr sz="21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49650" y="1431750"/>
            <a:ext cx="8444700" cy="3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699050" y="1386825"/>
            <a:ext cx="49971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68090"/>
            <a:ext cx="9144003" cy="313432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0" y="4792800"/>
            <a:ext cx="8444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</a:rPr>
              <a:t>https://lena-voita.github.io/resources/lectures/seq2seq/transformer/modeling_table-min.png</a:t>
            </a:r>
            <a:endParaRPr sz="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зображение выглядит как линия, Графика, белый, черно-белый&#10;&#10;Автоматически созданное описание" id="133" name="Google Shape;133;p19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-4016" y="0"/>
            <a:ext cx="32670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134" name="Google Shape;13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6393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135" name="Google Shape;13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14362" y="1118967"/>
            <a:ext cx="9758362" cy="98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136" name="Google Shape;13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686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931275" y="521975"/>
            <a:ext cx="4811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en-GB" sz="2100">
                <a:solidFill>
                  <a:schemeClr val="dk1"/>
                </a:solidFill>
              </a:rPr>
              <a:t>Self-Attention</a:t>
            </a:r>
            <a:endParaRPr sz="21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49650" y="1431750"/>
            <a:ext cx="8444700" cy="3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699050" y="1386825"/>
            <a:ext cx="49971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7338" y="1204913"/>
            <a:ext cx="60293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зображение выглядит как линия, Графика, белый, черно-белый&#10;&#10;Автоматически созданное описание" id="148" name="Google Shape;148;p20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-4016" y="0"/>
            <a:ext cx="32670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6393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150" name="Google Shape;15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14362" y="1118967"/>
            <a:ext cx="9758362" cy="98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151" name="Google Shape;15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686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931275" y="521975"/>
            <a:ext cx="4811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en-GB" sz="2100">
                <a:solidFill>
                  <a:schemeClr val="dk1"/>
                </a:solidFill>
              </a:rPr>
              <a:t>Self-Attention</a:t>
            </a:r>
            <a:endParaRPr sz="21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349650" y="1431750"/>
            <a:ext cx="8444700" cy="3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699050" y="1386825"/>
            <a:ext cx="49971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0" y="4792800"/>
            <a:ext cx="8444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</a:rPr>
              <a:t>https://jalammar.github.io/illustrated-transformer/</a:t>
            </a:r>
            <a:endParaRPr sz="900">
              <a:solidFill>
                <a:schemeClr val="lt2"/>
              </a:solidFill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3375" y="1244300"/>
            <a:ext cx="5488074" cy="32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зображение выглядит как линия, Графика, белый, черно-белый&#10;&#10;Автоматически созданное описание" id="164" name="Google Shape;164;p2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-4016" y="0"/>
            <a:ext cx="32670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165" name="Google Shape;16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6393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166" name="Google Shape;16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14362" y="1118967"/>
            <a:ext cx="9758362" cy="98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167" name="Google Shape;16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686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931275" y="521975"/>
            <a:ext cx="4811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en-GB" sz="2100">
                <a:solidFill>
                  <a:schemeClr val="dk1"/>
                </a:solidFill>
              </a:rPr>
              <a:t>Self-Attention</a:t>
            </a:r>
            <a:endParaRPr sz="21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349650" y="1431750"/>
            <a:ext cx="8444700" cy="3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699050" y="1386825"/>
            <a:ext cx="49971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0" y="4792800"/>
            <a:ext cx="8444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</a:rPr>
              <a:t>https://jalammar.github.io/illustrated-transformer/</a:t>
            </a:r>
            <a:endParaRPr sz="900">
              <a:solidFill>
                <a:schemeClr val="lt2"/>
              </a:solidFill>
            </a:endParaRPr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9776" y="1168100"/>
            <a:ext cx="3812600" cy="3933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зображение выглядит как линия, Графика, белый, черно-белый&#10;&#10;Автоматически созданное описание" id="180" name="Google Shape;180;p22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-4016" y="0"/>
            <a:ext cx="32670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181" name="Google Shape;18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16393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182" name="Google Shape;18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14362" y="1118967"/>
            <a:ext cx="9758362" cy="98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, зеленый, Бирюза, Прямоугольник&#10;&#10;Автоматически созданное описание" id="183" name="Google Shape;18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6860" y="226504"/>
            <a:ext cx="3812612" cy="4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/>
        </p:nvSpPr>
        <p:spPr>
          <a:xfrm>
            <a:off x="931275" y="521975"/>
            <a:ext cx="4811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en-GB" sz="2100">
                <a:solidFill>
                  <a:schemeClr val="dk1"/>
                </a:solidFill>
              </a:rPr>
              <a:t>Self-Attention</a:t>
            </a:r>
            <a:endParaRPr sz="21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349650" y="1431750"/>
            <a:ext cx="8444700" cy="3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0" y="1168088"/>
            <a:ext cx="9144000" cy="3975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699050" y="1386825"/>
            <a:ext cx="49971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0" y="4792800"/>
            <a:ext cx="8444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</a:rPr>
              <a:t>https://jalammar.github.io/illustrated-transformer/</a:t>
            </a:r>
            <a:endParaRPr sz="900">
              <a:solidFill>
                <a:schemeClr val="lt2"/>
              </a:solidFill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8462" y="1273220"/>
            <a:ext cx="3267075" cy="3742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