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346" r:id="rId6"/>
    <p:sldId id="265" r:id="rId7"/>
    <p:sldId id="266" r:id="rId8"/>
    <p:sldId id="344" r:id="rId9"/>
    <p:sldId id="345" r:id="rId10"/>
    <p:sldId id="267" r:id="rId11"/>
    <p:sldId id="261" r:id="rId12"/>
    <p:sldId id="343" r:id="rId13"/>
    <p:sldId id="263" r:id="rId14"/>
    <p:sldId id="26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2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673198-92AF-271B-C51B-356FD176E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E65E2A-4C29-8F24-3154-DCBFF634B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A4EFA4-806A-7D6D-C475-7ED38BA7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14C2-930E-4D79-BDE2-7D3CE9973F72}" type="datetimeFigureOut">
              <a:rPr lang="ru-RU" smtClean="0"/>
              <a:t>25.08.2024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2A1049-0A81-E2BA-D1B6-EC81148E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09E36D-8479-3B94-9C14-6AEE618B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FA91-361C-4512-839E-9280F642A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85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0FD64-7E7E-45E2-F36E-75A924EB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5FBC2D-9B24-CE91-B1F3-DE1A35970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F7CD57-F510-0138-5605-3B2F6733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14C2-930E-4D79-BDE2-7D3CE9973F72}" type="datetimeFigureOut">
              <a:rPr lang="ru-RU" smtClean="0"/>
              <a:t>25.08.2024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76FFB4-DD11-CB68-56D6-2A916DFB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86BCEB-58C8-2FA6-5589-4E5B952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FA91-361C-4512-839E-9280F642A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14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0CC4BB-D9F8-F849-D579-AE4958652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7E432C-D54A-9925-C0FE-F3C906AB5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FA0811-80EC-9821-2036-69C01A5B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14C2-930E-4D79-BDE2-7D3CE9973F72}" type="datetimeFigureOut">
              <a:rPr lang="ru-RU" smtClean="0"/>
              <a:t>25.08.2024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F5F60F-6617-52E6-E196-D0289C6E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2C1BC8-CCAF-CB35-7757-CE8C26DC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FA91-361C-4512-839E-9280F642A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45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2D1B8-4387-DE90-43FA-7F1D85CE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8CD662-43C9-3220-9476-776B328C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BA2AA1-2A1B-694C-A188-B122BA95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14C2-930E-4D79-BDE2-7D3CE9973F72}" type="datetimeFigureOut">
              <a:rPr lang="ru-RU" smtClean="0"/>
              <a:t>25.08.2024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337BB1-9CF5-427F-8DB6-B767F921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7BAF69-6E3A-7659-F6CD-011B4A5B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FA91-361C-4512-839E-9280F642A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07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1BEB1-5957-20F9-5F05-6E45152E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767FD6-5C81-A945-B837-7EFE7B054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497C6B-E495-9B4B-C300-2A04FAC1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14C2-930E-4D79-BDE2-7D3CE9973F72}" type="datetimeFigureOut">
              <a:rPr lang="ru-RU" smtClean="0"/>
              <a:t>25.08.2024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7E2950-4A23-9B20-7E3C-8FAD15FC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821B00-3E95-2B3E-F445-E7DE17F0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FA91-361C-4512-839E-9280F642A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49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56D7D-19A5-FB2D-0330-1D0D56BF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74DD81-9BE2-EBB2-7B8B-1DB5F306C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D925C9-789F-8A79-F63D-637AC6E6C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1DB472-260E-E7BA-F8DB-00ECDFBE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14C2-930E-4D79-BDE2-7D3CE9973F72}" type="datetimeFigureOut">
              <a:rPr lang="ru-RU" smtClean="0"/>
              <a:t>25.08.2024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A49724-D8B0-9324-BF54-A536F7B0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5A6DE6-39C1-184C-D679-1D1F3B0E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FA91-361C-4512-839E-9280F642A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90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80F57-C1AB-4DA6-5F52-6303AB94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5A4E22-6243-3373-9EDC-711E7FB87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BDB642-E9EE-7960-2685-867CF281C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18E3E11-59EE-796E-8BC9-F093A8219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5036F9B-1EC2-5A16-7A87-79676C6BB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DBE7A5-3DD8-8AFC-01E4-80012A79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14C2-930E-4D79-BDE2-7D3CE9973F72}" type="datetimeFigureOut">
              <a:rPr lang="ru-RU" smtClean="0"/>
              <a:t>25.08.2024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E6D046-B18C-5E2F-4EEB-484C6BC9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25FF62C-23EE-D824-3C6B-AA5A97D9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FA91-361C-4512-839E-9280F642A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33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2BC64-7BB7-4DF1-2837-50434037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0119EA-8A20-B043-3131-401C07F4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14C2-930E-4D79-BDE2-7D3CE9973F72}" type="datetimeFigureOut">
              <a:rPr lang="ru-RU" smtClean="0"/>
              <a:t>25.08.2024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370B11A-2202-6106-BC7D-B6BAAC55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E2FD84-8201-78D8-D2D1-7DFE8AE1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FA91-361C-4512-839E-9280F642A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65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AB1DFB3-8C60-74B6-E3D9-C113A78B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14C2-930E-4D79-BDE2-7D3CE9973F72}" type="datetimeFigureOut">
              <a:rPr lang="ru-RU" smtClean="0"/>
              <a:t>25.08.2024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78CB83-009A-4E6B-6169-C050CB9F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2F4A72-84E0-DD48-AF81-1658F7CF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FA91-361C-4512-839E-9280F642A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03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F515C-F5EA-42E1-1B6A-2E79B02C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236EC1-4E57-DBEF-A64E-12D5F0B29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3268C7-83A2-D072-08B8-02ECF45AB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1439F8-E7E4-9B4F-2581-9FBCBBEB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14C2-930E-4D79-BDE2-7D3CE9973F72}" type="datetimeFigureOut">
              <a:rPr lang="ru-RU" smtClean="0"/>
              <a:t>25.08.2024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C48F21-8123-12D0-1B39-1BBC27B5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7FD340-FAA1-7B03-D3CF-F5031F35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FA91-361C-4512-839E-9280F642A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50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B0D55-5A74-178B-B1AA-DCB29FAD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C4383E7-AFD1-2529-7785-0EA936479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74DC4A-56E8-2D52-14A0-038EF8B75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5206C2-4D0F-3164-2A1C-F305E951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14C2-930E-4D79-BDE2-7D3CE9973F72}" type="datetimeFigureOut">
              <a:rPr lang="ru-RU" smtClean="0"/>
              <a:t>25.08.2024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C20F39-AD2A-FC47-864C-EEC66FEA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0434E9-C62D-E23F-D321-6980DB6A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FA91-361C-4512-839E-9280F642A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23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289BA-CE7E-AE35-984E-C8C22215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F9EF1-D6D2-23DB-4885-C0005B880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83F3E1-7206-7587-77F0-4B32DBAC7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D14C2-930E-4D79-BDE2-7D3CE9973F72}" type="datetimeFigureOut">
              <a:rPr lang="ru-RU" smtClean="0"/>
              <a:t>25.08.2024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CC9A21-7AE3-86C2-DF60-FE94A3047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71EDF0-CD56-9906-7E75-06C1A86E3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4FFA91-361C-4512-839E-9280F642A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25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D8D4B-692C-3918-D513-8F0ADD485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C19C2D-F02F-EF0C-5A1C-8C71783990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 descr="Изображение выглядит как текст, снимок экрана, Шрифт, дизайн">
            <a:extLst>
              <a:ext uri="{FF2B5EF4-FFF2-40B4-BE49-F238E27FC236}">
                <a16:creationId xmlns:a16="http://schemas.microsoft.com/office/drawing/2014/main" id="{A84E997E-A6F8-C4DD-4C7B-069DA03AD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66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DB287-8486-2311-9987-CC63EB79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pic>
        <p:nvPicPr>
          <p:cNvPr id="5" name="Объект 4" descr="Изображение выглядит как текст, снимок экрана, Шрифт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B85824F6-E14C-8FA3-4C3D-8EE58ABE7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326E67-7289-4E41-BC59-66EE153F175B}"/>
              </a:ext>
            </a:extLst>
          </p:cNvPr>
          <p:cNvSpPr txBox="1"/>
          <p:nvPr/>
        </p:nvSpPr>
        <p:spPr>
          <a:xfrm>
            <a:off x="2366682" y="1027906"/>
            <a:ext cx="294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Финальное решение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11D1CE7-9D51-45B5-87DA-9BFB9DF51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60" y="1507519"/>
            <a:ext cx="4710952" cy="471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25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0051D-4502-BF91-B23A-FB77F729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снимок экрана, Шрифт, дизайн">
            <a:extLst>
              <a:ext uri="{FF2B5EF4-FFF2-40B4-BE49-F238E27FC236}">
                <a16:creationId xmlns:a16="http://schemas.microsoft.com/office/drawing/2014/main" id="{FE727A7E-1A78-436C-35EC-89AC0C6FE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" y="0"/>
            <a:ext cx="12173316" cy="6858000"/>
          </a:xfrm>
        </p:spPr>
      </p:pic>
    </p:spTree>
    <p:extLst>
      <p:ext uri="{BB962C8B-B14F-4D97-AF65-F5344CB8AC3E}">
        <p14:creationId xmlns:p14="http://schemas.microsoft.com/office/powerpoint/2010/main" val="2526808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82F7B-D5DC-2777-3D35-B3221ABE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E19814A0-22CD-D852-9508-646559D44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21448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EAD78-BA64-77C3-69F7-F1D8474D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снимок экрана">
            <a:extLst>
              <a:ext uri="{FF2B5EF4-FFF2-40B4-BE49-F238E27FC236}">
                <a16:creationId xmlns:a16="http://schemas.microsoft.com/office/drawing/2014/main" id="{9CEC4C82-805C-66A2-E7DE-D26219D5B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13508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AE580-636C-FF2D-F82E-B31C0A5F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Человеческое лицо, снимок экрана, одежда&#10;&#10;Автоматически созданное описание">
            <a:extLst>
              <a:ext uri="{FF2B5EF4-FFF2-40B4-BE49-F238E27FC236}">
                <a16:creationId xmlns:a16="http://schemas.microsoft.com/office/drawing/2014/main" id="{22F277B7-5FB1-D715-542B-41DF7F124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2" y="0"/>
            <a:ext cx="12193412" cy="6858000"/>
          </a:xfrm>
        </p:spPr>
      </p:pic>
    </p:spTree>
    <p:extLst>
      <p:ext uri="{BB962C8B-B14F-4D97-AF65-F5344CB8AC3E}">
        <p14:creationId xmlns:p14="http://schemas.microsoft.com/office/powerpoint/2010/main" val="386081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D3724-2A3B-9AA9-00E4-F2C6D674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снимок экрана, Шрифт">
            <a:extLst>
              <a:ext uri="{FF2B5EF4-FFF2-40B4-BE49-F238E27FC236}">
                <a16:creationId xmlns:a16="http://schemas.microsoft.com/office/drawing/2014/main" id="{E68D1B2C-A9FC-72DD-9990-73E62466E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2540"/>
            <a:ext cx="12192000" cy="6900540"/>
          </a:xfrm>
        </p:spPr>
      </p:pic>
    </p:spTree>
    <p:extLst>
      <p:ext uri="{BB962C8B-B14F-4D97-AF65-F5344CB8AC3E}">
        <p14:creationId xmlns:p14="http://schemas.microsoft.com/office/powerpoint/2010/main" val="29977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031E3-0F88-4A18-5CAF-A78A739C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снимок экрана, диаграмма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F1653115-6855-62A6-99FA-CB173D823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" y="0"/>
            <a:ext cx="12173316" cy="6858000"/>
          </a:xfrm>
        </p:spPr>
      </p:pic>
    </p:spTree>
    <p:extLst>
      <p:ext uri="{BB962C8B-B14F-4D97-AF65-F5344CB8AC3E}">
        <p14:creationId xmlns:p14="http://schemas.microsoft.com/office/powerpoint/2010/main" val="9853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C00BA-9B6E-D568-BB62-82FA5284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8759A21-1397-18DF-C14F-8BC114B9C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" y="0"/>
            <a:ext cx="12173316" cy="6858000"/>
          </a:xfrm>
        </p:spPr>
      </p:pic>
    </p:spTree>
    <p:extLst>
      <p:ext uri="{BB962C8B-B14F-4D97-AF65-F5344CB8AC3E}">
        <p14:creationId xmlns:p14="http://schemas.microsoft.com/office/powerpoint/2010/main" val="252210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0325D-2955-C54A-06D4-3D52726D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снимок экрана, Шрифт, диаграмма">
            <a:extLst>
              <a:ext uri="{FF2B5EF4-FFF2-40B4-BE49-F238E27FC236}">
                <a16:creationId xmlns:a16="http://schemas.microsoft.com/office/drawing/2014/main" id="{5B7FAC8C-D1E9-506C-EDFD-5BF3F27EE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3864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4DC66-8216-66CD-9706-EEDFE654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C2F5A-055B-9CDD-31EC-E5AC77198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388"/>
            <a:ext cx="10515600" cy="4751575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Montserrat" panose="00000500000000000000" pitchFamily="2" charset="-52"/>
              </a:rPr>
              <a:t>Сравнили различные </a:t>
            </a:r>
            <a:r>
              <a:rPr lang="ru-RU" sz="2000" dirty="0" err="1">
                <a:latin typeface="Montserrat" panose="00000500000000000000" pitchFamily="2" charset="-52"/>
              </a:rPr>
              <a:t>энкодер</a:t>
            </a:r>
            <a:r>
              <a:rPr lang="ru-RU" sz="2000" dirty="0">
                <a:latin typeface="Montserrat" panose="00000500000000000000" pitchFamily="2" charset="-52"/>
              </a:rPr>
              <a:t> модели по </a:t>
            </a:r>
            <a:r>
              <a:rPr lang="en-US" sz="2000" dirty="0">
                <a:latin typeface="Montserrat" panose="00000500000000000000" pitchFamily="2" charset="-52"/>
              </a:rPr>
              <a:t>MAP@5</a:t>
            </a:r>
            <a:r>
              <a:rPr lang="ru-RU" sz="2000" dirty="0">
                <a:latin typeface="Montserrat" panose="00000500000000000000" pitchFamily="2" charset="-52"/>
              </a:rPr>
              <a:t> для получения </a:t>
            </a:r>
            <a:r>
              <a:rPr lang="ru-RU" sz="2000" dirty="0" err="1">
                <a:latin typeface="Montserrat" panose="00000500000000000000" pitchFamily="2" charset="-52"/>
              </a:rPr>
              <a:t>эмбеддингов</a:t>
            </a:r>
            <a:r>
              <a:rPr lang="ru-RU" sz="2000" dirty="0">
                <a:latin typeface="Montserrat" panose="00000500000000000000" pitchFamily="2" charset="-52"/>
              </a:rPr>
              <a:t>.</a:t>
            </a:r>
            <a:r>
              <a:rPr lang="en-US" sz="2000" dirty="0">
                <a:latin typeface="Montserrat" panose="00000500000000000000" pitchFamily="2" charset="-52"/>
              </a:rPr>
              <a:t> </a:t>
            </a:r>
            <a:r>
              <a:rPr lang="ru-RU" sz="2000" dirty="0">
                <a:latin typeface="Montserrat" panose="00000500000000000000" pitchFamily="2" charset="-52"/>
              </a:rPr>
              <a:t>И нашли лучший бесплатный вариант</a:t>
            </a:r>
            <a:r>
              <a:rPr lang="en-US" sz="2000" dirty="0">
                <a:latin typeface="Montserrat" panose="00000500000000000000" pitchFamily="2" charset="-52"/>
              </a:rPr>
              <a:t>: </a:t>
            </a:r>
            <a:r>
              <a:rPr lang="en-US" sz="1800" i="0" dirty="0">
                <a:effectLst/>
                <a:latin typeface="Montserrat" panose="00000500000000000000" pitchFamily="2" charset="-52"/>
              </a:rPr>
              <a:t>e5-large</a:t>
            </a:r>
            <a:r>
              <a:rPr lang="ru-RU" sz="1800" i="0" dirty="0">
                <a:effectLst/>
                <a:latin typeface="Montserrat" panose="00000500000000000000" pitchFamily="2" charset="-52"/>
              </a:rPr>
              <a:t>. </a:t>
            </a:r>
          </a:p>
          <a:p>
            <a:r>
              <a:rPr lang="ru-RU" sz="1800" dirty="0">
                <a:latin typeface="Montserrat" panose="00000500000000000000" pitchFamily="2" charset="-52"/>
              </a:rPr>
              <a:t>В то же время, </a:t>
            </a:r>
            <a:r>
              <a:rPr lang="ru-RU" sz="1800" dirty="0" err="1">
                <a:latin typeface="Montserrat" panose="00000500000000000000" pitchFamily="2" charset="-52"/>
              </a:rPr>
              <a:t>энкодер</a:t>
            </a:r>
            <a:r>
              <a:rPr lang="ru-RU" sz="1800" dirty="0">
                <a:latin typeface="Montserrat" panose="00000500000000000000" pitchFamily="2" charset="-52"/>
              </a:rPr>
              <a:t> модели </a:t>
            </a:r>
            <a:r>
              <a:rPr lang="en-US" sz="1800" dirty="0" err="1">
                <a:latin typeface="Montserrat" panose="00000500000000000000" pitchFamily="2" charset="-52"/>
              </a:rPr>
              <a:t>YandexEmbeddings</a:t>
            </a:r>
            <a:r>
              <a:rPr lang="en-US" sz="1800" dirty="0">
                <a:latin typeface="Montserrat" panose="00000500000000000000" pitchFamily="2" charset="-52"/>
              </a:rPr>
              <a:t> </a:t>
            </a:r>
            <a:r>
              <a:rPr lang="ru-RU" sz="1800" dirty="0">
                <a:latin typeface="Montserrat" panose="00000500000000000000" pitchFamily="2" charset="-52"/>
              </a:rPr>
              <a:t>и</a:t>
            </a:r>
            <a:r>
              <a:rPr lang="en-US" sz="1800" dirty="0">
                <a:latin typeface="Montserrat" panose="00000500000000000000" pitchFamily="2" charset="-52"/>
              </a:rPr>
              <a:t> </a:t>
            </a:r>
            <a:r>
              <a:rPr lang="en-US" sz="1800" dirty="0" err="1">
                <a:latin typeface="Montserrat" panose="00000500000000000000" pitchFamily="2" charset="-52"/>
              </a:rPr>
              <a:t>GigachatEmbeddings</a:t>
            </a:r>
            <a:r>
              <a:rPr lang="ru-RU" sz="1800" dirty="0">
                <a:latin typeface="Montserrat" panose="00000500000000000000" pitchFamily="2" charset="-52"/>
              </a:rPr>
              <a:t>, которые обходят </a:t>
            </a:r>
            <a:r>
              <a:rPr lang="en-US" sz="1800" i="0" dirty="0">
                <a:effectLst/>
                <a:latin typeface="Montserrat" panose="00000500000000000000" pitchFamily="2" charset="-52"/>
              </a:rPr>
              <a:t>e5-large </a:t>
            </a:r>
            <a:r>
              <a:rPr lang="ru-RU" sz="1800" i="0" dirty="0">
                <a:effectLst/>
                <a:latin typeface="Montserrat" panose="00000500000000000000" pitchFamily="2" charset="-52"/>
              </a:rPr>
              <a:t>и </a:t>
            </a:r>
            <a:r>
              <a:rPr lang="ru-RU" sz="1800" dirty="0">
                <a:latin typeface="Montserrat" panose="00000500000000000000" pitchFamily="2" charset="-52"/>
              </a:rPr>
              <a:t>практически не отличаются друг от друга, но являются платными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D4C45F-7F15-43EC-A2D4-7A526A05C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1" y="2832847"/>
            <a:ext cx="6071344" cy="347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8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6CE3D7-D086-D9A9-7C3A-F6614015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Объект 6" descr="Изображение выглядит как текст, диаграмма, снимок экрана, Шрифт">
            <a:extLst>
              <a:ext uri="{FF2B5EF4-FFF2-40B4-BE49-F238E27FC236}">
                <a16:creationId xmlns:a16="http://schemas.microsoft.com/office/drawing/2014/main" id="{3E838664-A06D-5643-8D4E-26C155C4F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0627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50CC6-73D2-D487-E529-2B7EB739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Экономическая эффективность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8406C1-BE38-E72F-1580-013B0BC4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Рост доходов за счет сокращения операционных расходов и ускорения вывода продукта на рынок</a:t>
            </a:r>
          </a:p>
          <a:p>
            <a:r>
              <a:rPr lang="ru-RU" dirty="0"/>
              <a:t>Повышение удовлетворенности клиентов благодаря более быстрому и точному предоставлению данных</a:t>
            </a:r>
          </a:p>
          <a:p>
            <a:r>
              <a:rPr lang="ru-RU" dirty="0"/>
              <a:t>Укрепление конкурентных позиций компании за счет внедрения передовых технологий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6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04CCB166-FB5C-85BA-2E09-42CAF02A7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306846"/>
              </p:ext>
            </p:extLst>
          </p:nvPr>
        </p:nvGraphicFramePr>
        <p:xfrm>
          <a:off x="1534511" y="2766953"/>
          <a:ext cx="7595037" cy="3725922"/>
        </p:xfrm>
        <a:graphic>
          <a:graphicData uri="http://schemas.openxmlformats.org/drawingml/2006/table">
            <a:tbl>
              <a:tblPr/>
              <a:tblGrid>
                <a:gridCol w="2531679">
                  <a:extLst>
                    <a:ext uri="{9D8B030D-6E8A-4147-A177-3AD203B41FA5}">
                      <a16:colId xmlns:a16="http://schemas.microsoft.com/office/drawing/2014/main" val="2591899948"/>
                    </a:ext>
                  </a:extLst>
                </a:gridCol>
                <a:gridCol w="2531679">
                  <a:extLst>
                    <a:ext uri="{9D8B030D-6E8A-4147-A177-3AD203B41FA5}">
                      <a16:colId xmlns:a16="http://schemas.microsoft.com/office/drawing/2014/main" val="3145825143"/>
                    </a:ext>
                  </a:extLst>
                </a:gridCol>
                <a:gridCol w="2531679">
                  <a:extLst>
                    <a:ext uri="{9D8B030D-6E8A-4147-A177-3AD203B41FA5}">
                      <a16:colId xmlns:a16="http://schemas.microsoft.com/office/drawing/2014/main" val="723367305"/>
                    </a:ext>
                  </a:extLst>
                </a:gridCol>
              </a:tblGrid>
              <a:tr h="15763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52"/>
                        </a:rPr>
                        <a:t>Модель</a:t>
                      </a:r>
                      <a:endParaRPr lang="ru-RU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52"/>
                        </a:rPr>
                        <a:t>Цена (в рублях, вкл. НДС)</a:t>
                      </a:r>
                      <a:endParaRPr lang="ru-RU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52"/>
                        </a:rPr>
                        <a:t>Количество вызовов для одного документа</a:t>
                      </a:r>
                      <a:endParaRPr lang="ru-RU">
                        <a:effectLst/>
                      </a:endParaRPr>
                    </a:p>
                    <a:p>
                      <a:pPr fontAlgn="t"/>
                      <a:br>
                        <a:rPr lang="ru-RU">
                          <a:effectLst/>
                        </a:rPr>
                      </a:br>
                      <a:endParaRPr lang="ru-RU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69633"/>
                  </a:ext>
                </a:extLst>
              </a:tr>
              <a:tr h="429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52"/>
                        </a:rPr>
                        <a:t>GigaChat Lite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52"/>
                        </a:rPr>
                        <a:t>0,2 руб / 1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52"/>
                        </a:rPr>
                        <a:t>k </a:t>
                      </a: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52"/>
                        </a:rPr>
                        <a:t>ток</a:t>
                      </a:r>
                      <a:endParaRPr lang="ru-RU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ru-RU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9061290"/>
                  </a:ext>
                </a:extLst>
              </a:tr>
              <a:tr h="429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52"/>
                        </a:rPr>
                        <a:t>GigaChat Pro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52"/>
                        </a:rPr>
                        <a:t>1,5 руб / 1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52"/>
                        </a:rPr>
                        <a:t>k </a:t>
                      </a: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52"/>
                        </a:rPr>
                        <a:t>ток</a:t>
                      </a:r>
                      <a:endParaRPr lang="ru-RU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712211"/>
                  </a:ext>
                </a:extLst>
              </a:tr>
              <a:tr h="429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YandexGPT Lite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52"/>
                        </a:rPr>
                        <a:t>0,2 руб / 1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52"/>
                        </a:rPr>
                        <a:t>k </a:t>
                      </a: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52"/>
                        </a:rPr>
                        <a:t>ток</a:t>
                      </a:r>
                      <a:endParaRPr lang="ru-RU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928459"/>
                  </a:ext>
                </a:extLst>
              </a:tr>
              <a:tr h="429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YandexGPT Pro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52"/>
                        </a:rPr>
                        <a:t>1,2 руб / 1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52"/>
                        </a:rPr>
                        <a:t>k </a:t>
                      </a: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-52"/>
                        </a:rPr>
                        <a:t>ток</a:t>
                      </a:r>
                      <a:endParaRPr lang="ru-RU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ru-RU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531380"/>
                  </a:ext>
                </a:extLst>
              </a:tr>
              <a:tr h="4299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vosk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бесплатно</a:t>
                      </a:r>
                      <a:endParaRPr lang="ru-RU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ru-RU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70242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90EA317B-4C5B-5339-A2A6-F3E7DD7B0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10544" y="87973"/>
            <a:ext cx="15002544" cy="53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7C48C6E-08E8-83CD-09F7-BAE4E2E7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Экономическая эффективность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3DC07-6979-9502-AF47-CF9440CC3DAD}"/>
              </a:ext>
            </a:extLst>
          </p:cNvPr>
          <p:cNvSpPr txBox="1"/>
          <p:nvPr/>
        </p:nvSpPr>
        <p:spPr>
          <a:xfrm>
            <a:off x="1334814" y="1502979"/>
            <a:ext cx="7595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В 27 раз дешевле, а также эффективнее среднестатистического бухгалтера(так как проверка файла любого размера будет стоить для модели 1 рубль)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1306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165</Words>
  <Application>Microsoft Office PowerPoint</Application>
  <PresentationFormat>Широкоэкранный</PresentationFormat>
  <Paragraphs>30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Тестирование</vt:lpstr>
      <vt:lpstr>Презентация PowerPoint</vt:lpstr>
      <vt:lpstr>Экономическая эффективность </vt:lpstr>
      <vt:lpstr>Экономическая эффективность </vt:lpstr>
      <vt:lpstr>Демонстрация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Калинин Алексей Анатольевич</dc:creator>
  <cp:lastModifiedBy>Сергеев Даниил Николаевич</cp:lastModifiedBy>
  <cp:revision>7</cp:revision>
  <dcterms:created xsi:type="dcterms:W3CDTF">2024-08-25T05:35:31Z</dcterms:created>
  <dcterms:modified xsi:type="dcterms:W3CDTF">2024-08-25T09:56:19Z</dcterms:modified>
</cp:coreProperties>
</file>