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handoutMasterIdLst>
    <p:handoutMasterId r:id="rId14"/>
  </p:handoutMasterIdLst>
  <p:sldIdLst>
    <p:sldId id="338" r:id="rId3"/>
    <p:sldId id="327" r:id="rId4"/>
    <p:sldId id="315" r:id="rId5"/>
    <p:sldId id="329" r:id="rId6"/>
    <p:sldId id="302" r:id="rId7"/>
    <p:sldId id="339" r:id="rId9"/>
    <p:sldId id="345" r:id="rId10"/>
    <p:sldId id="349" r:id="rId11"/>
    <p:sldId id="304" r:id="rId12"/>
    <p:sldId id="34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showGuides="1">
      <p:cViewPr varScale="1">
        <p:scale>
          <a:sx n="69" d="100"/>
          <a:sy n="69" d="100"/>
        </p:scale>
        <p:origin x="484" y="4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endParaRPr lang="en-US"/>
          </a:p>
          <a:p>
            <a:pPr lvl="1"/>
            <a:r>
              <a:rPr lang="en-US"/>
              <a:t>Second level</a:t>
            </a:r>
            <a:endParaRPr lang="en-US"/>
          </a:p>
        </p:txBody>
      </p:sp>
      <p:sp>
        <p:nvSpPr>
          <p:cNvPr id="15" name="Hexagon 14"/>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endParaRPr lang="en-US"/>
          </a:p>
        </p:txBody>
      </p:sp>
      <p:sp>
        <p:nvSpPr>
          <p:cNvPr id="8"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endParaRPr lang="en-US"/>
          </a:p>
        </p:txBody>
      </p:sp>
      <p:sp>
        <p:nvSpPr>
          <p:cNvPr id="19" name="Rectangle 18"/>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4" name="Text Placeholder 22"/>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7" name="Text Placeholder 22"/>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8" name="Text Placeholder 22"/>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9" name="Text Placeholder 22"/>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0" name="Text Placeholder 22"/>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1" name="Text Placeholder 22"/>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2" name="Text Placeholder 22"/>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3" name="Text Placeholder 22"/>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4" name="Text Placeholder 22"/>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7" name="Picture Placeholder 36"/>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endParaRPr lang="en-US" dirty="0"/>
          </a:p>
        </p:txBody>
      </p:sp>
      <p:sp>
        <p:nvSpPr>
          <p:cNvPr id="6" name="Title 1"/>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fld>
            <a:endParaRPr lang="en-US" dirty="0"/>
          </a:p>
        </p:txBody>
      </p:sp>
      <p:sp>
        <p:nvSpPr>
          <p:cNvPr id="18" name="Date Placeholder 3"/>
          <p:cNvSpPr txBox="1"/>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fld>
            <a:endParaRPr lang="en-US" sz="1100" dirty="0">
              <a:solidFill>
                <a:schemeClr val="accent2"/>
              </a:solidFill>
            </a:endParaRPr>
          </a:p>
        </p:txBody>
      </p:sp>
      <p:sp>
        <p:nvSpPr>
          <p:cNvPr id="29" name="Footer Placeholder 4"/>
          <p:cNvSpPr txBox="1"/>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endParaRPr lang="en-US" sz="1100" b="1" dirty="0">
              <a:solidFill>
                <a:schemeClr val="accent2"/>
              </a:solidFill>
            </a:endParaRPr>
          </a:p>
        </p:txBody>
      </p:sp>
      <p:sp>
        <p:nvSpPr>
          <p:cNvPr id="30" name="Slide Number Placeholder 5"/>
          <p:cNvSpPr txBox="1"/>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fld>
            <a:endParaRPr lang="en-US" sz="1100" dirty="0">
              <a:solidFill>
                <a:schemeClr val="accent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3.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312871" y="4141999"/>
            <a:ext cx="3400089" cy="861497"/>
          </a:xfrm>
        </p:spPr>
        <p:txBody>
          <a:bodyPr/>
          <a:lstStyle/>
          <a:p>
            <a:pPr algn="r"/>
            <a:r>
              <a:rPr lang="en-US" b="0" dirty="0" smtClean="0">
                <a:solidFill>
                  <a:schemeClr val="tx1"/>
                </a:solidFill>
              </a:rPr>
              <a:t>MALLADI NARENDRA</a:t>
            </a:r>
            <a:endParaRPr lang="en-IN" b="0" dirty="0">
              <a:solidFill>
                <a:schemeClr val="tx1"/>
              </a:solidFill>
            </a:endParaRPr>
          </a:p>
        </p:txBody>
      </p:sp>
      <p:sp>
        <p:nvSpPr>
          <p:cNvPr id="15" name="Text Placeholder 1"/>
          <p:cNvSpPr txBox="1"/>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panose="05040102010807070707"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3" name="Title 3"/>
          <p:cNvSpPr>
            <a:spLocks noGrp="1"/>
          </p:cNvSpPr>
          <p:nvPr>
            <p:custDataLst>
              <p:tags r:id="rId2"/>
            </p:custDataLst>
          </p:nvPr>
        </p:nvSpPr>
        <p:spPr>
          <a:xfrm>
            <a:off x="5628005" y="2339975"/>
            <a:ext cx="4583430" cy="743585"/>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kern="1200">
                <a:solidFill>
                  <a:schemeClr val="tx1"/>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GB" sz="2300" dirty="0" smtClean="0"/>
              <a:t>Analysis of Crypto Currency Growth in last 5 year</a:t>
            </a:r>
            <a:endParaRPr lang="en-US" altLang="en-GB" sz="23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80">
                                          <p:stCondLst>
                                            <p:cond delay="0"/>
                                          </p:stCondLst>
                                        </p:cTn>
                                        <p:tgtEl>
                                          <p:spTgt spid="3"/>
                                        </p:tgtEl>
                                      </p:cBhvr>
                                    </p:animEffect>
                                    <p:anim calcmode="lin" valueType="num">
                                      <p:cBhvr>
                                        <p:cTn id="2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5" dur="26">
                                          <p:stCondLst>
                                            <p:cond delay="650"/>
                                          </p:stCondLst>
                                        </p:cTn>
                                        <p:tgtEl>
                                          <p:spTgt spid="3"/>
                                        </p:tgtEl>
                                      </p:cBhvr>
                                      <p:to x="100000" y="60000"/>
                                    </p:animScale>
                                    <p:animScale>
                                      <p:cBhvr>
                                        <p:cTn id="26" dur="166" decel="50000">
                                          <p:stCondLst>
                                            <p:cond delay="676"/>
                                          </p:stCondLst>
                                        </p:cTn>
                                        <p:tgtEl>
                                          <p:spTgt spid="3"/>
                                        </p:tgtEl>
                                      </p:cBhvr>
                                      <p:to x="100000" y="100000"/>
                                    </p:animScale>
                                    <p:animScale>
                                      <p:cBhvr>
                                        <p:cTn id="27" dur="26">
                                          <p:stCondLst>
                                            <p:cond delay="1312"/>
                                          </p:stCondLst>
                                        </p:cTn>
                                        <p:tgtEl>
                                          <p:spTgt spid="3"/>
                                        </p:tgtEl>
                                      </p:cBhvr>
                                      <p:to x="100000" y="80000"/>
                                    </p:animScale>
                                    <p:animScale>
                                      <p:cBhvr>
                                        <p:cTn id="28" dur="166" decel="50000">
                                          <p:stCondLst>
                                            <p:cond delay="1338"/>
                                          </p:stCondLst>
                                        </p:cTn>
                                        <p:tgtEl>
                                          <p:spTgt spid="3"/>
                                        </p:tgtEl>
                                      </p:cBhvr>
                                      <p:to x="100000" y="100000"/>
                                    </p:animScale>
                                    <p:animScale>
                                      <p:cBhvr>
                                        <p:cTn id="29" dur="26">
                                          <p:stCondLst>
                                            <p:cond delay="1642"/>
                                          </p:stCondLst>
                                        </p:cTn>
                                        <p:tgtEl>
                                          <p:spTgt spid="3"/>
                                        </p:tgtEl>
                                      </p:cBhvr>
                                      <p:to x="100000" y="90000"/>
                                    </p:animScale>
                                    <p:animScale>
                                      <p:cBhvr>
                                        <p:cTn id="30" dur="166" decel="50000">
                                          <p:stCondLst>
                                            <p:cond delay="1668"/>
                                          </p:stCondLst>
                                        </p:cTn>
                                        <p:tgtEl>
                                          <p:spTgt spid="3"/>
                                        </p:tgtEl>
                                      </p:cBhvr>
                                      <p:to x="100000" y="100000"/>
                                    </p:animScale>
                                    <p:animScale>
                                      <p:cBhvr>
                                        <p:cTn id="31" dur="26">
                                          <p:stCondLst>
                                            <p:cond delay="1808"/>
                                          </p:stCondLst>
                                        </p:cTn>
                                        <p:tgtEl>
                                          <p:spTgt spid="3"/>
                                        </p:tgtEl>
                                      </p:cBhvr>
                                      <p:to x="100000" y="95000"/>
                                    </p:animScale>
                                    <p:animScale>
                                      <p:cBhvr>
                                        <p:cTn id="32"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5"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smtClean="0"/>
            </a:fld>
            <a:endParaRPr lang="en-US" dirty="0"/>
          </a:p>
        </p:txBody>
      </p:sp>
      <p:pic>
        <p:nvPicPr>
          <p:cNvPr id="2" name="Picture 1" descr="images"/>
          <p:cNvPicPr>
            <a:picLocks noChangeAspect="1"/>
          </p:cNvPicPr>
          <p:nvPr/>
        </p:nvPicPr>
        <p:blipFill>
          <a:blip r:embed="rId1"/>
          <a:stretch>
            <a:fillRect/>
          </a:stretch>
        </p:blipFill>
        <p:spPr>
          <a:xfrm>
            <a:off x="0" y="0"/>
            <a:ext cx="12192000" cy="68573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p:cNvPicPr>
            <a:picLocks noChangeAspect="1"/>
          </p:cNvPicPr>
          <p:nvPr/>
        </p:nvPicPr>
        <p:blipFill>
          <a:blip r:embed="rId1"/>
          <a:stretch>
            <a:fillRect/>
          </a:stretch>
        </p:blipFill>
        <p:spPr>
          <a:xfrm>
            <a:off x="8458599" y="3207694"/>
            <a:ext cx="2760758" cy="3264409"/>
          </a:xfrm>
          <a:prstGeom prst="rect">
            <a:avLst/>
          </a:prstGeom>
        </p:spPr>
      </p:pic>
      <p:pic>
        <p:nvPicPr>
          <p:cNvPr id="6" name="Picture 5"/>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3" name="Text Box 2"/>
          <p:cNvSpPr txBox="1"/>
          <p:nvPr/>
        </p:nvSpPr>
        <p:spPr>
          <a:xfrm>
            <a:off x="424815" y="1593215"/>
            <a:ext cx="8719185" cy="4143375"/>
          </a:xfrm>
          <a:prstGeom prst="rect">
            <a:avLst/>
          </a:prstGeom>
          <a:noFill/>
        </p:spPr>
        <p:txBody>
          <a:bodyPr wrap="square" rtlCol="0" anchor="t">
            <a:noAutofit/>
          </a:bodyPr>
          <a:p>
            <a:pPr>
              <a:lnSpc>
                <a:spcPct val="150000"/>
              </a:lnSpc>
            </a:pPr>
            <a:r>
              <a:rPr lang="en-IN" sz="2400" dirty="0">
                <a:sym typeface="+mn-ea"/>
              </a:rPr>
              <a:t>Analyze the growth and evolution of cryptocurrencies over the past five years ,containing columns for cryptocurrency name, symbol, date, open price, closing price, high price, low price, market capitalization, and trading volume. The objective is to explore trends, patterns, and relationships within the data to gain insights into the cryptocurrency market's evolution over time.</a:t>
            </a:r>
            <a:endParaRPr lang="en-IN" sz="2400" dirty="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525780" y="302260"/>
            <a:ext cx="5707380" cy="647700"/>
          </a:xfrm>
        </p:spPr>
        <p:txBody>
          <a:bodyPr>
            <a:normAutofit fontScale="90000"/>
          </a:bodyPr>
          <a:lstStyle/>
          <a:p>
            <a:r>
              <a:rPr lang="en-GB" sz="3110" dirty="0" smtClean="0"/>
              <a:t>Project Description</a:t>
            </a:r>
            <a:br>
              <a:rPr lang="en-GB" sz="3110" dirty="0" smtClean="0"/>
            </a:br>
            <a:endParaRPr lang="en-IN" sz="3110" dirty="0"/>
          </a:p>
        </p:txBody>
      </p:sp>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pic>
        <p:nvPicPr>
          <p:cNvPr id="6" name="Picture 5"/>
          <p:cNvPicPr>
            <a:picLocks noChangeAspect="1"/>
          </p:cNvPicPr>
          <p:nvPr/>
        </p:nvPicPr>
        <p:blipFill>
          <a:blip r:embed="rId2"/>
          <a:stretch>
            <a:fillRect/>
          </a:stretch>
        </p:blipFill>
        <p:spPr>
          <a:xfrm>
            <a:off x="467359" y="6410461"/>
            <a:ext cx="3706253" cy="296092"/>
          </a:xfrm>
          <a:prstGeom prst="rect">
            <a:avLst/>
          </a:prstGeom>
        </p:spPr>
      </p:pic>
      <p:sp>
        <p:nvSpPr>
          <p:cNvPr id="2" name="Text Box 1"/>
          <p:cNvSpPr txBox="1"/>
          <p:nvPr/>
        </p:nvSpPr>
        <p:spPr>
          <a:xfrm>
            <a:off x="390525" y="1075690"/>
            <a:ext cx="8931275" cy="5631180"/>
          </a:xfrm>
          <a:prstGeom prst="rect">
            <a:avLst/>
          </a:prstGeom>
          <a:noFill/>
        </p:spPr>
        <p:txBody>
          <a:bodyPr wrap="square" rtlCol="0" anchor="t">
            <a:spAutoFit/>
          </a:bodyPr>
          <a:p>
            <a:r>
              <a:rPr sz="1600">
                <a:latin typeface="Times New Roman" panose="02020603050405020304" charset="0"/>
                <a:cs typeface="Times New Roman" panose="02020603050405020304" charset="0"/>
                <a:sym typeface="+mn-ea"/>
              </a:rPr>
              <a:t> </a:t>
            </a:r>
            <a:r>
              <a:rPr>
                <a:latin typeface="Times New Roman" panose="02020603050405020304" charset="0"/>
                <a:cs typeface="Times New Roman" panose="02020603050405020304" charset="0"/>
                <a:sym typeface="+mn-ea"/>
              </a:rPr>
              <a:t>The dataset encompasses historical information spanning the past five years, featuring columns such as cryptocurrency name, symbol, date, open price, closing price, high price, low price, market capitalization, and trading volume. The primary objective is to leverage Power BI's capabilities to uncover trends, patterns, and insights within the cryptocurrency market.</a:t>
            </a:r>
            <a:endParaRPr>
              <a:latin typeface="Times New Roman" panose="02020603050405020304" charset="0"/>
              <a:cs typeface="Times New Roman" panose="02020603050405020304" charset="0"/>
            </a:endParaRPr>
          </a:p>
          <a:p>
            <a:r>
              <a:rPr b="1">
                <a:latin typeface="Times New Roman" panose="02020603050405020304" charset="0"/>
                <a:cs typeface="Times New Roman" panose="02020603050405020304" charset="0"/>
                <a:sym typeface="+mn-ea"/>
              </a:rPr>
              <a:t>Data Import and Cleaning</a:t>
            </a:r>
            <a:r>
              <a:rPr>
                <a:latin typeface="Times New Roman" panose="02020603050405020304" charset="0"/>
                <a:cs typeface="Times New Roman" panose="02020603050405020304" charset="0"/>
                <a:sym typeface="+mn-ea"/>
              </a:rPr>
              <a:t>:</a:t>
            </a:r>
            <a:endParaRPr>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sym typeface="+mn-ea"/>
              </a:rPr>
              <a:t>Import the cryptocurrency dataset into Power BI.</a:t>
            </a:r>
            <a:endParaRPr>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sym typeface="+mn-ea"/>
              </a:rPr>
              <a:t>Clean and preprocess the data to ensure consistency and reliability. Address issues such as missing values, duplicates, and data type formatting.</a:t>
            </a:r>
            <a:endParaRPr>
              <a:latin typeface="Times New Roman" panose="02020603050405020304" charset="0"/>
              <a:cs typeface="Times New Roman" panose="02020603050405020304" charset="0"/>
            </a:endParaRPr>
          </a:p>
          <a:p>
            <a:r>
              <a:rPr b="1">
                <a:latin typeface="Times New Roman" panose="02020603050405020304" charset="0"/>
                <a:cs typeface="Times New Roman" panose="02020603050405020304" charset="0"/>
                <a:sym typeface="+mn-ea"/>
              </a:rPr>
              <a:t>Data Modeling:</a:t>
            </a:r>
            <a:endParaRPr>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sym typeface="+mn-ea"/>
              </a:rPr>
              <a:t>Design a robust data model in Power BI to facilitate efficient querying and analysis.</a:t>
            </a:r>
            <a:endParaRPr>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sym typeface="+mn-ea"/>
              </a:rPr>
              <a:t>Create relationships between relevant tables to enable seamless data exploration.</a:t>
            </a:r>
            <a:endParaRPr>
              <a:latin typeface="Times New Roman" panose="02020603050405020304" charset="0"/>
              <a:cs typeface="Times New Roman" panose="02020603050405020304" charset="0"/>
            </a:endParaRPr>
          </a:p>
          <a:p>
            <a:r>
              <a:rPr b="1">
                <a:latin typeface="Times New Roman" panose="02020603050405020304" charset="0"/>
                <a:cs typeface="Times New Roman" panose="02020603050405020304" charset="0"/>
                <a:sym typeface="+mn-ea"/>
              </a:rPr>
              <a:t>Exploratory Data Analysis (EDA):</a:t>
            </a:r>
            <a:endParaRPr>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sym typeface="+mn-ea"/>
              </a:rPr>
              <a:t>Generate interactive visualizations such as line charts, bar charts, and scatter plots to explore trends over time and relationships between variables.</a:t>
            </a:r>
            <a:endParaRPr>
              <a:latin typeface="Times New Roman" panose="02020603050405020304" charset="0"/>
              <a:cs typeface="Times New Roman" panose="02020603050405020304" charset="0"/>
            </a:endParaRPr>
          </a:p>
          <a:p>
            <a:r>
              <a:rPr b="1">
                <a:latin typeface="Times New Roman" panose="02020603050405020304" charset="0"/>
                <a:cs typeface="Times New Roman" panose="02020603050405020304" charset="0"/>
                <a:sym typeface="+mn-ea"/>
              </a:rPr>
              <a:t>Time Series Analysis:</a:t>
            </a:r>
            <a:endParaRPr b="1">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sym typeface="+mn-ea"/>
              </a:rPr>
              <a:t>Implement time intelligence functions in Power BI to analyze trends in cryptocurrency prices (open, close, high, low) and market capitalization over the past five years.</a:t>
            </a:r>
            <a:endParaRPr>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sym typeface="+mn-ea"/>
              </a:rPr>
              <a:t>Calculate key performance indicators (KPIs) like daily price changes, volatility measures, and trading volume trends.</a:t>
            </a:r>
            <a:endParaRPr>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p:cNvPicPr>
            <a:picLocks noChangeAspect="1"/>
          </p:cNvPicPr>
          <p:nvPr/>
        </p:nvPicPr>
        <p:blipFill>
          <a:blip r:embed="rId1"/>
          <a:stretch>
            <a:fillRect/>
          </a:stretch>
        </p:blipFill>
        <p:spPr>
          <a:xfrm>
            <a:off x="721359" y="6176804"/>
            <a:ext cx="2181225" cy="485775"/>
          </a:xfrm>
          <a:prstGeom prst="rect">
            <a:avLst/>
          </a:prstGeom>
        </p:spPr>
      </p:pic>
      <p:sp>
        <p:nvSpPr>
          <p:cNvPr id="3" name="Text Placeholder 2"/>
          <p:cNvSpPr>
            <a:spLocks noGrp="1"/>
          </p:cNvSpPr>
          <p:nvPr>
            <p:ph type="body" sz="quarter" idx="12"/>
            <p:custDataLst>
              <p:tags r:id="rId2"/>
            </p:custDataLst>
          </p:nvPr>
        </p:nvSpPr>
        <p:spPr>
          <a:xfrm>
            <a:off x="721359" y="1771015"/>
            <a:ext cx="7904481" cy="3990023"/>
          </a:xfrm>
        </p:spPr>
        <p:txBody>
          <a:bodyPr>
            <a:normAutofit fontScale="60000"/>
          </a:bodyPr>
          <a:p>
            <a:pPr algn="just">
              <a:lnSpc>
                <a:spcPct val="150000"/>
              </a:lnSpc>
            </a:pPr>
            <a:r>
              <a:rPr lang="en-IN" sz="3600" dirty="0"/>
              <a:t>Investors and Traders</a:t>
            </a:r>
            <a:endParaRPr lang="en-IN" sz="3600" dirty="0"/>
          </a:p>
          <a:p>
            <a:pPr algn="just">
              <a:lnSpc>
                <a:spcPct val="150000"/>
              </a:lnSpc>
            </a:pPr>
            <a:r>
              <a:rPr lang="en-IN" sz="3600" dirty="0"/>
              <a:t>Financial Analysts and Researchers</a:t>
            </a:r>
            <a:endParaRPr lang="en-IN" sz="3600" dirty="0"/>
          </a:p>
          <a:p>
            <a:pPr algn="just">
              <a:lnSpc>
                <a:spcPct val="150000"/>
              </a:lnSpc>
            </a:pPr>
            <a:r>
              <a:rPr lang="en-IN" sz="3600" dirty="0"/>
              <a:t>Business Executives and Strategists</a:t>
            </a:r>
            <a:endParaRPr lang="en-IN" sz="3600" dirty="0"/>
          </a:p>
          <a:p>
            <a:pPr algn="just">
              <a:lnSpc>
                <a:spcPct val="150000"/>
              </a:lnSpc>
            </a:pPr>
            <a:r>
              <a:rPr lang="en-IN" sz="3600" dirty="0"/>
              <a:t>Academic Institutions and Students</a:t>
            </a:r>
            <a:endParaRPr lang="en-IN" sz="3600" dirty="0"/>
          </a:p>
          <a:p>
            <a:pPr algn="just">
              <a:lnSpc>
                <a:spcPct val="150000"/>
              </a:lnSpc>
            </a:pPr>
            <a:r>
              <a:rPr lang="en-IN" sz="3600" dirty="0"/>
              <a:t>General Public and Enthusiasts</a:t>
            </a:r>
            <a:endParaRPr lang="en-IN" sz="3600" dirty="0"/>
          </a:p>
          <a:p>
            <a:pPr algn="just">
              <a:lnSpc>
                <a:spcPct val="150000"/>
              </a:lnSpc>
            </a:pPr>
            <a:r>
              <a:rPr lang="en-IN" sz="3600" dirty="0"/>
              <a:t>Regulators and Policy Makers</a:t>
            </a:r>
            <a:endParaRPr lang="en-IN"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67359" y="6410461"/>
            <a:ext cx="3706253" cy="296092"/>
          </a:xfrm>
          <a:prstGeom prst="rect">
            <a:avLst/>
          </a:prstGeom>
        </p:spPr>
      </p:pic>
      <p:pic>
        <p:nvPicPr>
          <p:cNvPr id="2" name="Picture 1"/>
          <p:cNvPicPr>
            <a:picLocks noChangeAspect="1"/>
          </p:cNvPicPr>
          <p:nvPr/>
        </p:nvPicPr>
        <p:blipFill>
          <a:blip r:embed="rId2"/>
          <a:stretch>
            <a:fillRect/>
          </a:stretch>
        </p:blipFill>
        <p:spPr>
          <a:xfrm flipH="1">
            <a:off x="50800" y="3820160"/>
            <a:ext cx="1727200" cy="3010024"/>
          </a:xfrm>
          <a:prstGeom prst="rect">
            <a:avLst/>
          </a:prstGeom>
        </p:spPr>
      </p:pic>
      <p:sp>
        <p:nvSpPr>
          <p:cNvPr id="9" name="Title 8"/>
          <p:cNvSpPr>
            <a:spLocks noGrp="1"/>
          </p:cNvSpPr>
          <p:nvPr>
            <p:ph type="title"/>
          </p:nvPr>
        </p:nvSpPr>
        <p:spPr>
          <a:xfrm>
            <a:off x="660399" y="430567"/>
            <a:ext cx="5306291" cy="847817"/>
          </a:xfrm>
        </p:spPr>
        <p:txBody>
          <a:bodyPr>
            <a:normAutofit/>
          </a:bodyPr>
          <a:lstStyle/>
          <a:p>
            <a:r>
              <a:rPr lang="en-US" dirty="0" smtClean="0"/>
              <a:t>Technology Used</a:t>
            </a:r>
            <a:endParaRPr lang="en-US" dirty="0"/>
          </a:p>
        </p:txBody>
      </p:sp>
      <p:sp>
        <p:nvSpPr>
          <p:cNvPr id="3" name="Text Box 2"/>
          <p:cNvSpPr txBox="1"/>
          <p:nvPr/>
        </p:nvSpPr>
        <p:spPr>
          <a:xfrm>
            <a:off x="1026160" y="1528445"/>
            <a:ext cx="8917940" cy="4246245"/>
          </a:xfrm>
          <a:prstGeom prst="rect">
            <a:avLst/>
          </a:prstGeom>
          <a:noFill/>
        </p:spPr>
        <p:txBody>
          <a:bodyPr wrap="square" rtlCol="0" anchor="t">
            <a:spAutoFit/>
          </a:bodyPr>
          <a:p>
            <a:pPr marL="457200" lvl="1" indent="0">
              <a:lnSpc>
                <a:spcPct val="150000"/>
              </a:lnSpc>
              <a:buNone/>
            </a:pPr>
            <a:r>
              <a:rPr lang="en-US" altLang="en-IN" sz="1500" dirty="0">
                <a:latin typeface="Times New Roman" panose="02020603050405020304" charset="0"/>
                <a:cs typeface="Times New Roman" panose="02020603050405020304" charset="0"/>
                <a:sym typeface="+mn-ea"/>
              </a:rPr>
              <a:t>T</a:t>
            </a:r>
            <a:r>
              <a:rPr lang="en-IN" sz="1500" dirty="0">
                <a:latin typeface="Times New Roman" panose="02020603050405020304" charset="0"/>
                <a:cs typeface="Times New Roman" panose="02020603050405020304" charset="0"/>
                <a:sym typeface="+mn-ea"/>
              </a:rPr>
              <a:t>he context of conducting a cryptocurrency analysis project using Power BI, several key technologies and tools are typically involved:</a:t>
            </a:r>
            <a:endParaRPr lang="en-IN" sz="1500" dirty="0">
              <a:latin typeface="Times New Roman" panose="02020603050405020304" charset="0"/>
              <a:cs typeface="Times New Roman" panose="02020603050405020304" charset="0"/>
            </a:endParaRPr>
          </a:p>
          <a:p>
            <a:pPr marL="457200" lvl="1" indent="0">
              <a:lnSpc>
                <a:spcPct val="150000"/>
              </a:lnSpc>
              <a:buNone/>
            </a:pPr>
            <a:r>
              <a:rPr lang="en-IN" sz="1500" b="1" dirty="0">
                <a:latin typeface="Times New Roman" panose="02020603050405020304" charset="0"/>
                <a:cs typeface="Times New Roman" panose="02020603050405020304" charset="0"/>
                <a:sym typeface="+mn-ea"/>
              </a:rPr>
              <a:t>Power BI:</a:t>
            </a:r>
            <a:endParaRPr lang="en-IN" sz="1500" b="1" dirty="0">
              <a:latin typeface="Times New Roman" panose="02020603050405020304" charset="0"/>
              <a:cs typeface="Times New Roman" panose="02020603050405020304" charset="0"/>
            </a:endParaRPr>
          </a:p>
          <a:p>
            <a:pPr marL="457200" lvl="1" indent="0">
              <a:lnSpc>
                <a:spcPct val="150000"/>
              </a:lnSpc>
              <a:buNone/>
            </a:pPr>
            <a:r>
              <a:rPr lang="en-IN" sz="1500" dirty="0">
                <a:latin typeface="Times New Roman" panose="02020603050405020304" charset="0"/>
                <a:cs typeface="Times New Roman" panose="02020603050405020304" charset="0"/>
                <a:sym typeface="+mn-ea"/>
              </a:rPr>
              <a:t>Description: Power BI is a business intelligence tool developed by Microsoft. It provides capabilities for data visualization, interactive dashboards, and business analytics.</a:t>
            </a:r>
            <a:endParaRPr lang="en-IN" sz="1500" dirty="0">
              <a:latin typeface="Times New Roman" panose="02020603050405020304" charset="0"/>
              <a:cs typeface="Times New Roman" panose="02020603050405020304" charset="0"/>
            </a:endParaRPr>
          </a:p>
          <a:p>
            <a:pPr marL="457200" lvl="1" indent="0">
              <a:lnSpc>
                <a:spcPct val="150000"/>
              </a:lnSpc>
              <a:buNone/>
            </a:pPr>
            <a:r>
              <a:rPr lang="en-IN" sz="1500" dirty="0">
                <a:latin typeface="Times New Roman" panose="02020603050405020304" charset="0"/>
                <a:cs typeface="Times New Roman" panose="02020603050405020304" charset="0"/>
                <a:sym typeface="+mn-ea"/>
              </a:rPr>
              <a:t>Usage: Power BI is used for importing, cleaning, modeling, and visualizing data from various sources, including Excel, CSV files, databases, and online services.</a:t>
            </a:r>
            <a:endParaRPr lang="en-IN" sz="1500" dirty="0">
              <a:latin typeface="Times New Roman" panose="02020603050405020304" charset="0"/>
              <a:cs typeface="Times New Roman" panose="02020603050405020304" charset="0"/>
            </a:endParaRPr>
          </a:p>
          <a:p>
            <a:pPr marL="457200" lvl="1" indent="0">
              <a:lnSpc>
                <a:spcPct val="150000"/>
              </a:lnSpc>
              <a:buNone/>
            </a:pPr>
            <a:r>
              <a:rPr lang="en-IN" sz="1500" b="1" dirty="0">
                <a:latin typeface="Times New Roman" panose="02020603050405020304" charset="0"/>
                <a:cs typeface="Times New Roman" panose="02020603050405020304" charset="0"/>
                <a:sym typeface="+mn-ea"/>
              </a:rPr>
              <a:t>Microsoft Excel:</a:t>
            </a:r>
            <a:endParaRPr lang="en-IN" sz="1500" b="1" dirty="0">
              <a:latin typeface="Times New Roman" panose="02020603050405020304" charset="0"/>
              <a:cs typeface="Times New Roman" panose="02020603050405020304" charset="0"/>
            </a:endParaRPr>
          </a:p>
          <a:p>
            <a:pPr marL="457200" lvl="1" indent="0">
              <a:lnSpc>
                <a:spcPct val="150000"/>
              </a:lnSpc>
              <a:buNone/>
            </a:pPr>
            <a:r>
              <a:rPr lang="en-IN" sz="1500" dirty="0">
                <a:latin typeface="Times New Roman" panose="02020603050405020304" charset="0"/>
                <a:cs typeface="Times New Roman" panose="02020603050405020304" charset="0"/>
                <a:sym typeface="+mn-ea"/>
              </a:rPr>
              <a:t>Description: Excel is commonly used for initial data preparation and formatting before importing into Power BI.</a:t>
            </a:r>
            <a:endParaRPr lang="en-IN" sz="1500" dirty="0">
              <a:latin typeface="Times New Roman" panose="02020603050405020304" charset="0"/>
              <a:cs typeface="Times New Roman" panose="02020603050405020304" charset="0"/>
            </a:endParaRPr>
          </a:p>
          <a:p>
            <a:pPr marL="457200" lvl="1" indent="0">
              <a:lnSpc>
                <a:spcPct val="150000"/>
              </a:lnSpc>
              <a:buNone/>
            </a:pPr>
            <a:r>
              <a:rPr lang="en-IN" sz="1500" dirty="0">
                <a:latin typeface="Times New Roman" panose="02020603050405020304" charset="0"/>
                <a:cs typeface="Times New Roman" panose="02020603050405020304" charset="0"/>
                <a:sym typeface="+mn-ea"/>
              </a:rPr>
              <a:t>Usage: Data from Excel spreadsheets can be imported into Power BI for cleaning, transformation, and analysis.</a:t>
            </a:r>
            <a:endParaRPr lang="en-IN" sz="1500" dirty="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73660" y="0"/>
            <a:ext cx="3128010" cy="687705"/>
          </a:xfrm>
        </p:spPr>
        <p:txBody>
          <a:bodyPr>
            <a:normAutofit/>
          </a:bodyPr>
          <a:lstStyle/>
          <a:p>
            <a:r>
              <a:rPr lang="en-GB" sz="3200" dirty="0"/>
              <a:t>RESULTS </a:t>
            </a:r>
            <a:endParaRPr lang="en-IN" sz="32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10" y="6160770"/>
            <a:ext cx="8855710" cy="561975"/>
          </a:xfrm>
          <a:prstGeom prst="rect">
            <a:avLst/>
          </a:prstGeom>
        </p:spPr>
        <p:txBody>
          <a:bodyPr vert="horz" lIns="91440" tIns="45720" rIns="91440" bIns="45720" rtlCol="0" anchor="t">
            <a:normAutofit fontScale="3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0" u="sng" dirty="0">
                <a:solidFill>
                  <a:srgbClr val="0070C0"/>
                </a:solidFill>
              </a:rPr>
              <a:t>https://github.com/MALLADINARENDRA/Analysis_of_Crypto_Currency_Growth-_in_last_5_year</a:t>
            </a:r>
            <a:endParaRPr lang="en-IN" b="0" u="sng" dirty="0">
              <a:solidFill>
                <a:srgbClr val="0070C0"/>
              </a:solidFill>
            </a:endParaRPr>
          </a:p>
        </p:txBody>
      </p:sp>
      <p:pic>
        <p:nvPicPr>
          <p:cNvPr id="6" name="Content Placeholder 5" descr="Screenshot (1338)"/>
          <p:cNvPicPr>
            <a:picLocks noChangeAspect="1"/>
          </p:cNvPicPr>
          <p:nvPr>
            <p:ph idx="1"/>
          </p:nvPr>
        </p:nvPicPr>
        <p:blipFill>
          <a:blip r:embed="rId2"/>
          <a:srcRect l="8704" t="19194" r="22776" b="13343"/>
          <a:stretch>
            <a:fillRect/>
          </a:stretch>
        </p:blipFill>
        <p:spPr>
          <a:xfrm>
            <a:off x="-36195" y="495300"/>
            <a:ext cx="12228195" cy="57397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smtClean="0"/>
            </a:fld>
            <a:endParaRPr lang="en-US" dirty="0"/>
          </a:p>
        </p:txBody>
      </p:sp>
      <p:pic>
        <p:nvPicPr>
          <p:cNvPr id="5" name="Picture 4"/>
          <p:cNvPicPr>
            <a:picLocks noChangeAspect="1"/>
          </p:cNvPicPr>
          <p:nvPr>
            <p:custDataLst>
              <p:tags r:id="rId1"/>
            </p:custDataLst>
          </p:nvPr>
        </p:nvPicPr>
        <p:blipFill>
          <a:blip r:embed="rId2"/>
          <a:srcRect l="9028" t="18395" r="22489" b="13819"/>
          <a:stretch>
            <a:fillRect/>
          </a:stretch>
        </p:blipFill>
        <p:spPr>
          <a:xfrm>
            <a:off x="-68580" y="0"/>
            <a:ext cx="12259945" cy="6858000"/>
          </a:xfrm>
          <a:prstGeom prst="rect">
            <a:avLst/>
          </a:prstGeom>
        </p:spPr>
      </p:pic>
      <p:sp>
        <p:nvSpPr>
          <p:cNvPr id="6" name="Text Box 5"/>
          <p:cNvSpPr txBox="1"/>
          <p:nvPr/>
        </p:nvSpPr>
        <p:spPr>
          <a:xfrm>
            <a:off x="2270760" y="6540500"/>
            <a:ext cx="4054475" cy="377825"/>
          </a:xfrm>
          <a:prstGeom prst="rect">
            <a:avLst/>
          </a:prstGeom>
          <a:noFill/>
        </p:spPr>
        <p:txBody>
          <a:bodyPr wrap="square" rtlCol="0">
            <a:noAutofit/>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D57F1E4F-1CFF-5643-939E-217C01CDF565}" type="slidenum">
              <a:rPr lang="en-US" smtClean="0"/>
            </a:fld>
            <a:endParaRPr lang="en-US" dirty="0"/>
          </a:p>
        </p:txBody>
      </p:sp>
      <p:pic>
        <p:nvPicPr>
          <p:cNvPr id="7" name="Picture 6" descr="Screenshot (1339)"/>
          <p:cNvPicPr>
            <a:picLocks noChangeAspect="1"/>
          </p:cNvPicPr>
          <p:nvPr/>
        </p:nvPicPr>
        <p:blipFill>
          <a:blip r:embed="rId1"/>
          <a:srcRect l="9672" t="18343" r="28078" b="15583"/>
          <a:stretch>
            <a:fillRect/>
          </a:stretch>
        </p:blipFill>
        <p:spPr>
          <a:xfrm>
            <a:off x="0" y="-62230"/>
            <a:ext cx="12192635" cy="69195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13"/>
          </p:nvPr>
        </p:nvSpPr>
        <p:spPr>
          <a:xfrm>
            <a:off x="3727865" y="4641925"/>
            <a:ext cx="2139695" cy="1108635"/>
          </a:xfrm>
        </p:spPr>
        <p:txBody>
          <a:bodyPr>
            <a:normAutofit/>
          </a:bodyPr>
          <a:lstStyle/>
          <a:p>
            <a:r>
              <a:rPr lang="en-US" dirty="0"/>
              <a:t>.</a:t>
            </a:r>
            <a:endParaRPr lang="en-US" dirty="0"/>
          </a:p>
        </p:txBody>
      </p:sp>
      <p:sp>
        <p:nvSpPr>
          <p:cNvPr id="17" name="Text Placeholder 28"/>
          <p:cNvSpPr txBox="1"/>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p:cNvSpPr txBox="1"/>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p:cNvSpPr txBox="1"/>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p:cNvSpPr txBox="1"/>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p:cNvSpPr txBox="1"/>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GB" dirty="0"/>
              <a:t>.</a:t>
            </a:r>
            <a:endParaRPr lang="en-GB" dirty="0"/>
          </a:p>
        </p:txBody>
      </p:sp>
      <p:pic>
        <p:nvPicPr>
          <p:cNvPr id="15" name="Picture 1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2" name="Text Box 1"/>
          <p:cNvSpPr txBox="1"/>
          <p:nvPr/>
        </p:nvSpPr>
        <p:spPr>
          <a:xfrm>
            <a:off x="1861820" y="1953895"/>
            <a:ext cx="6964045" cy="1198880"/>
          </a:xfrm>
          <a:prstGeom prst="rect">
            <a:avLst/>
          </a:prstGeom>
          <a:noFill/>
        </p:spPr>
        <p:txBody>
          <a:bodyPr wrap="square" rtlCol="0">
            <a:spAutoFit/>
          </a:bodyPr>
          <a:p>
            <a:r>
              <a:rPr lang="en-US"/>
              <a:t>See my work on GitHub::</a:t>
            </a:r>
            <a:endParaRPr lang="en-US"/>
          </a:p>
          <a:p>
            <a:endParaRPr lang="en-US"/>
          </a:p>
          <a:p>
            <a:r>
              <a:rPr lang="en-US" u="sng"/>
              <a:t>https://github.com/MALLADINARENDRA/Analysis_of_Crypto_Currency_Growth-_in_last_5_year</a:t>
            </a:r>
            <a:endParaRPr lang="en-US" u="sn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 calcmode="lin" valueType="num">
                                      <p:cBhvr additive="base">
                                        <p:cTn id="13"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p:tgtEl>
                                          <p:spTgt spid="20"/>
                                        </p:tgtEl>
                                        <p:attrNameLst>
                                          <p:attrName>ppt_y</p:attrName>
                                        </p:attrNameLst>
                                      </p:cBhvr>
                                      <p:tavLst>
                                        <p:tav tm="0">
                                          <p:val>
                                            <p:strVal val="#ppt_y+#ppt_h*1.125000"/>
                                          </p:val>
                                        </p:tav>
                                        <p:tav tm="100000">
                                          <p:val>
                                            <p:strVal val="#ppt_y"/>
                                          </p:val>
                                        </p:tav>
                                      </p:tavLst>
                                    </p:anim>
                                    <p:animEffect transition="in" filter="wipe(up)">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p:tgtEl>
                                          <p:spTgt spid="30"/>
                                        </p:tgtEl>
                                        <p:attrNameLst>
                                          <p:attrName>ppt_y</p:attrName>
                                        </p:attrNameLst>
                                      </p:cBhvr>
                                      <p:tavLst>
                                        <p:tav tm="0">
                                          <p:val>
                                            <p:strVal val="#ppt_y+#ppt_h*1.125000"/>
                                          </p:val>
                                        </p:tav>
                                        <p:tav tm="100000">
                                          <p:val>
                                            <p:strVal val="#ppt_y"/>
                                          </p:val>
                                        </p:tav>
                                      </p:tavLst>
                                    </p:anim>
                                    <p:animEffect transition="in" filter="wipe(up)">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p:tgtEl>
                                          <p:spTgt spid="23"/>
                                        </p:tgtEl>
                                        <p:attrNameLst>
                                          <p:attrName>ppt_y</p:attrName>
                                        </p:attrNameLst>
                                      </p:cBhvr>
                                      <p:tavLst>
                                        <p:tav tm="0">
                                          <p:val>
                                            <p:strVal val="#ppt_y+#ppt_h*1.125000"/>
                                          </p:val>
                                        </p:tav>
                                        <p:tav tm="100000">
                                          <p:val>
                                            <p:strVal val="#ppt_y"/>
                                          </p:val>
                                        </p:tav>
                                      </p:tavLst>
                                    </p:anim>
                                    <p:animEffect transition="in" filter="wipe(up)">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p:tgtEl>
                                          <p:spTgt spid="32"/>
                                        </p:tgtEl>
                                        <p:attrNameLst>
                                          <p:attrName>ppt_y</p:attrName>
                                        </p:attrNameLst>
                                      </p:cBhvr>
                                      <p:tavLst>
                                        <p:tav tm="0">
                                          <p:val>
                                            <p:strVal val="#ppt_y+#ppt_h*1.125000"/>
                                          </p:val>
                                        </p:tav>
                                        <p:tav tm="100000">
                                          <p:val>
                                            <p:strVal val="#ppt_y"/>
                                          </p:val>
                                        </p:tav>
                                      </p:tavLst>
                                    </p:anim>
                                    <p:animEffect transition="in" filter="wipe(up)">
                                      <p:cBhvr>
                                        <p:cTn id="3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17" grpId="0"/>
      <p:bldP spid="20" grpId="0"/>
      <p:bldP spid="23" grpId="0"/>
      <p:bldP spid="30" grpId="0"/>
      <p:bldP spid="32" grpId="0"/>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c t : c o n t e n t T y p e S c h e m a   c t : _ = " "   m a : _ = " "   m a : c o n t e n t T y p e N a m e = " D o c u m e n t "   m a : c o n t e n t T y p e I D = " 0 x 0 1 0 1 0 0 7 9 F 1 1 1 E D 3 5 F 8 C C 4 7 9 4 4 9 6 0 9 E 8 A 0 9 2 3 A 6 "   m a : c o n t e n t T y p e V e r s i o n = " 1 2 "   m a : c o n t e n t T y p e D e s c r i p t i o n = " C r e a t e   a   n e w   d o c u m e n t . "   m a : c o n t e n t T y p e S c o p e = " "   m a : v e r s i o n I D = " 4 2 6 e 9 7 f a 3 1 5 3 5 6 f f f b d c d 9 8 7 6 f e 9 8 8 c 2 "   x m l n s : c t = " h t t p : / / s c h e m a s . m i c r o s o f t . c o m / o f f i c e / 2 0 0 6 / m e t a d a t a / c o n t e n t T y p e "   x m l n s : m a = " h t t p : / / s c h e m a s . m i c r o s o f t . c o m / o f f i c e / 2 0 0 6 / m e t a d a t a / p r o p e r t i e s / m e t a A t t r i b u t e s " >  
 < x s d : s c h e m a   t a r g e t N a m e s p a c e = " h t t p : / / s c h e m a s . m i c r o s o f t . c o m / o f f i c e / 2 0 0 6 / m e t a d a t a / p r o p e r t i e s "   m a : r o o t = " t r u e "   m a : f i e l d s I D = " 1 4 b 8 f 0 d e f 8 0 e 6 d 7 0 c e 3 d e f 2 0 c 9 0 7 5 9 a e " 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Props4.xml><?xml version="1.0" encoding="utf-8"?>
<ds:datastoreItem xmlns:ds="http://schemas.openxmlformats.org/officeDocument/2006/customXml" ds:itemID="{B19EB750-A6DA-4BE8-B87B-FC499FE73360}">
  <ds:schemaRefs/>
</ds:datastoreItem>
</file>

<file path=customXml/itemProps5.xml><?xml version="1.0" encoding="utf-8"?>
<ds:datastoreItem xmlns:ds="http://schemas.openxmlformats.org/officeDocument/2006/customXml" ds:itemID="{05D99ABA-76CE-4A8E-B5F0-C051B96628DE}">
  <ds:schemaRefs/>
</ds:datastoreItem>
</file>

<file path=customXml/itemProps6.xml><?xml version="1.0" encoding="utf-8"?>
<ds:datastoreItem xmlns:ds="http://schemas.openxmlformats.org/officeDocument/2006/customXml" ds:itemID="{4DEA9014-ED64-4558-B1E1-D03F0EE32BEB}">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2878</Words>
  <Application>WPS Presentation</Application>
  <PresentationFormat>Widescreen</PresentationFormat>
  <Paragraphs>61</Paragraphs>
  <Slides>10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Wingdings 3</vt:lpstr>
      <vt:lpstr>Arial</vt:lpstr>
      <vt:lpstr>Calibri</vt:lpstr>
      <vt:lpstr>Times New Roman</vt:lpstr>
      <vt:lpstr>Trebuchet MS</vt:lpstr>
      <vt:lpstr>Microsoft YaHei</vt:lpstr>
      <vt:lpstr>Arial Unicode MS</vt:lpstr>
      <vt:lpstr>Facet</vt:lpstr>
      <vt:lpstr>PowerPoint 演示文稿</vt:lpstr>
      <vt:lpstr>PROBLEM  STATEMENT</vt:lpstr>
      <vt:lpstr>Project Description </vt:lpstr>
      <vt:lpstr>WHO ARE THE END USERS?</vt:lpstr>
      <vt:lpstr>Technology Used</vt:lpstr>
      <vt:lpstr>RESULTS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HP</cp:lastModifiedBy>
  <cp:revision>78</cp:revision>
  <dcterms:created xsi:type="dcterms:W3CDTF">2021-07-11T13:13:00Z</dcterms:created>
  <dcterms:modified xsi:type="dcterms:W3CDTF">2024-07-21T07:54:11Z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EAD706B6C422443D87C15DE7A0BF465A_13</vt:lpwstr>
  </property>
  <property fmtid="{D5CDD505-2E9C-101B-9397-08002B2CF9AE}" pid="4" name="KSOProductBuildVer">
    <vt:lpwstr>1033-12.2.0.17119</vt:lpwstr>
  </property>
</Properties>
</file>