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0.xml" ContentType="application/vnd.openxmlformats-officedocument.customXmlProperties+xml"/>
  <Override PartName="/customXml/itemProps11.xml" ContentType="application/vnd.openxmlformats-officedocument.customXmlProperties+xml"/>
  <Override PartName="/customXml/itemProps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3"/>
  </p:handoutMasterIdLst>
  <p:sldIdLst>
    <p:sldId id="338" r:id="rId3"/>
    <p:sldId id="327" r:id="rId4"/>
    <p:sldId id="315" r:id="rId5"/>
    <p:sldId id="329" r:id="rId6"/>
    <p:sldId id="302" r:id="rId7"/>
    <p:sldId id="339" r:id="rId9"/>
    <p:sldId id="345" r:id="rId10"/>
    <p:sldId id="346"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6" userDrawn="1">
          <p15:clr>
            <a:srgbClr val="A4A3A4"/>
          </p15:clr>
        </p15:guide>
        <p15:guide id="2" pos="426" userDrawn="1">
          <p15:clr>
            <a:srgbClr val="A4A3A4"/>
          </p15:clr>
        </p15:guide>
        <p15:guide id="3" orient="horz" pos="3875"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howGuides="1">
      <p:cViewPr varScale="1">
        <p:scale>
          <a:sx n="69" d="100"/>
          <a:sy n="69" d="100"/>
        </p:scale>
        <p:origin x="484" y="44"/>
      </p:cViewPr>
      <p:guideLst>
        <p:guide orient="horz" pos="1976"/>
        <p:guide pos="426"/>
        <p:guide orient="horz" pos="3875"/>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media/image8.png"/><Relationship Id="rId7" Type="http://schemas.openxmlformats.org/officeDocument/2006/relationships/tags" Target="../tags/tag3.xml"/><Relationship Id="rId6" Type="http://schemas.openxmlformats.org/officeDocument/2006/relationships/image" Target="../media/image7.png"/><Relationship Id="rId5" Type="http://schemas.openxmlformats.org/officeDocument/2006/relationships/tags" Target="../tags/tag2.xml"/><Relationship Id="rId4" Type="http://schemas.openxmlformats.org/officeDocument/2006/relationships/image" Target="../media/image6.png"/><Relationship Id="rId3" Type="http://schemas.openxmlformats.org/officeDocument/2006/relationships/tags" Target="../tags/tag1.xml"/><Relationship Id="rId2" Type="http://schemas.openxmlformats.org/officeDocument/2006/relationships/hyperlink" Target="abc" TargetMode="External"/><Relationship Id="rId11" Type="http://schemas.openxmlformats.org/officeDocument/2006/relationships/slideLayout" Target="../slideLayouts/slideLayout4.xml"/><Relationship Id="rId10" Type="http://schemas.openxmlformats.org/officeDocument/2006/relationships/image" Target="../media/image9.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png"/><Relationship Id="rId7" Type="http://schemas.openxmlformats.org/officeDocument/2006/relationships/tags" Target="../tags/tag8.xml"/><Relationship Id="rId6" Type="http://schemas.openxmlformats.org/officeDocument/2006/relationships/image" Target="../media/image12.png"/><Relationship Id="rId5" Type="http://schemas.openxmlformats.org/officeDocument/2006/relationships/tags" Target="../tags/tag7.xml"/><Relationship Id="rId4" Type="http://schemas.openxmlformats.org/officeDocument/2006/relationships/image" Target="../media/image11.png"/><Relationship Id="rId3" Type="http://schemas.openxmlformats.org/officeDocument/2006/relationships/tags" Target="../tags/tag6.xml"/><Relationship Id="rId2" Type="http://schemas.openxmlformats.org/officeDocument/2006/relationships/image" Target="../media/image10.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12871" y="4141999"/>
            <a:ext cx="3400089" cy="861497"/>
          </a:xfrm>
        </p:spPr>
        <p:txBody>
          <a:bodyPr/>
          <a:lstStyle/>
          <a:p>
            <a:pPr algn="r"/>
            <a:r>
              <a:rPr lang="en-US" b="0" dirty="0" smtClean="0">
                <a:solidFill>
                  <a:schemeClr val="tx1"/>
                </a:solidFill>
              </a:rPr>
              <a:t>-MALLADI NARENDRA</a:t>
            </a:r>
            <a:endParaRPr lang="en-IN" b="0" dirty="0">
              <a:solidFill>
                <a:schemeClr val="tx1"/>
              </a:solidFill>
            </a:endParaRPr>
          </a:p>
        </p:txBody>
      </p:sp>
      <p:sp>
        <p:nvSpPr>
          <p:cNvPr id="4" name="Title 3"/>
          <p:cNvSpPr>
            <a:spLocks noGrp="1"/>
          </p:cNvSpPr>
          <p:nvPr>
            <p:ph type="title"/>
          </p:nvPr>
        </p:nvSpPr>
        <p:spPr>
          <a:xfrm>
            <a:off x="6312871" y="2050553"/>
            <a:ext cx="4998720" cy="743448"/>
          </a:xfrm>
        </p:spPr>
        <p:txBody>
          <a:bodyPr>
            <a:normAutofit fontScale="90000"/>
          </a:bodyPr>
          <a:lstStyle/>
          <a:p>
            <a:r>
              <a:rPr lang="en-GB" sz="3200" dirty="0" smtClean="0"/>
              <a:t>Retail Insights from Superstore Data</a:t>
            </a:r>
            <a:endParaRPr lang="en-GB" sz="3200" dirty="0" smtClean="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46480" y="1875556"/>
            <a:ext cx="6431280" cy="3607987"/>
          </a:xfrm>
        </p:spPr>
        <p:txBody>
          <a:bodyPr>
            <a:normAutofit fontScale="90000" lnSpcReduction="20000"/>
          </a:bodyPr>
          <a:lstStyle/>
          <a:p>
            <a:pPr>
              <a:lnSpc>
                <a:spcPct val="150000"/>
              </a:lnSpc>
            </a:pPr>
            <a:r>
              <a:rPr lang="en-IN" sz="2800" dirty="0">
                <a:solidFill>
                  <a:schemeClr val="tx1"/>
                </a:solidFill>
              </a:rPr>
              <a:t>To analyze superstore data to identify trends, patterns, and insights that can help improve sales strategies, inventory management, and customer satisfaction. The goal is to leverage data analytics to enhance decision-making and drive business growth.</a:t>
            </a:r>
            <a:endParaRPr lang="en-IN" sz="2800" dirty="0">
              <a:solidFill>
                <a:schemeClr val="tx1"/>
              </a:solidFill>
            </a:endParaRPr>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67359" y="200693"/>
            <a:ext cx="6276109" cy="830997"/>
          </a:xfrm>
        </p:spPr>
        <p:txBody>
          <a:bodyPr>
            <a:normAutofit fontScale="90000"/>
          </a:bodyPr>
          <a:lstStyle/>
          <a:p>
            <a:r>
              <a:rPr lang="en-GB" dirty="0" smtClean="0"/>
              <a:t>Project Description</a:t>
            </a:r>
            <a:br>
              <a:rPr lang="en-GB" dirty="0" smtClean="0"/>
            </a:br>
            <a:endParaRPr lang="en-IN" dirty="0"/>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
        <p:nvSpPr>
          <p:cNvPr id="2" name="Text Box 1"/>
          <p:cNvSpPr txBox="1"/>
          <p:nvPr/>
        </p:nvSpPr>
        <p:spPr>
          <a:xfrm>
            <a:off x="467360" y="957580"/>
            <a:ext cx="9309100" cy="5302885"/>
          </a:xfrm>
          <a:prstGeom prst="rect">
            <a:avLst/>
          </a:prstGeom>
        </p:spPr>
        <p:txBody>
          <a:bodyPr>
            <a:noAutofit/>
          </a:bodyPr>
          <a:p>
            <a:r>
              <a:rPr sz="1600">
                <a:latin typeface="Times New Roman" panose="02020603050405020304" charset="0"/>
                <a:cs typeface="Times New Roman" panose="02020603050405020304" charset="0"/>
              </a:rPr>
              <a:t>To perform a comprehensive analysis of superstore data to uncover trends, patterns, and actionable insights that can enhance sales strategies, inventory management, customer satisfaction, and operational efficiency. The ultimate goal is to leverage these insights to drive business growth and profitability.</a:t>
            </a:r>
            <a:endParaRPr sz="160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rPr>
              <a:t>The dataset includes transactional data from a superstore, containing the following attributes:</a:t>
            </a:r>
            <a:endParaRPr sz="1600">
              <a:latin typeface="Times New Roman" panose="02020603050405020304" charset="0"/>
              <a:cs typeface="Times New Roman" panose="02020603050405020304" charset="0"/>
            </a:endParaRPr>
          </a:p>
          <a:p>
            <a:endParaRPr sz="1600">
              <a:latin typeface="Times New Roman" panose="02020603050405020304" charset="0"/>
              <a:cs typeface="Times New Roman" panose="02020603050405020304" charset="0"/>
            </a:endParaRPr>
          </a:p>
          <a:p>
            <a:r>
              <a:rPr sz="1600" b="1">
                <a:latin typeface="Times New Roman" panose="02020603050405020304" charset="0"/>
                <a:cs typeface="Times New Roman" panose="02020603050405020304" charset="0"/>
              </a:rPr>
              <a:t>Ship Mode: </a:t>
            </a:r>
            <a:r>
              <a:rPr sz="1600">
                <a:latin typeface="Times New Roman" panose="02020603050405020304" charset="0"/>
                <a:cs typeface="Times New Roman" panose="02020603050405020304" charset="0"/>
              </a:rPr>
              <a:t>The mode of shipping (e.g., Standard Class, Second Class, First Class, Same Day).</a:t>
            </a:r>
            <a:endParaRPr sz="1600">
              <a:latin typeface="Times New Roman" panose="02020603050405020304" charset="0"/>
              <a:cs typeface="Times New Roman" panose="02020603050405020304" charset="0"/>
            </a:endParaRPr>
          </a:p>
          <a:p>
            <a:r>
              <a:rPr sz="1600" b="1">
                <a:latin typeface="Times New Roman" panose="02020603050405020304" charset="0"/>
                <a:cs typeface="Times New Roman" panose="02020603050405020304" charset="0"/>
              </a:rPr>
              <a:t>Segment</a:t>
            </a:r>
            <a:r>
              <a:rPr sz="1600">
                <a:latin typeface="Times New Roman" panose="02020603050405020304" charset="0"/>
                <a:cs typeface="Times New Roman" panose="02020603050405020304" charset="0"/>
              </a:rPr>
              <a:t>: Customer segment (e.g., Consumer, Corporate, Home Office).</a:t>
            </a:r>
            <a:endParaRPr sz="1600">
              <a:latin typeface="Times New Roman" panose="02020603050405020304" charset="0"/>
              <a:cs typeface="Times New Roman" panose="02020603050405020304" charset="0"/>
            </a:endParaRPr>
          </a:p>
          <a:p>
            <a:r>
              <a:rPr sz="1600" b="1">
                <a:latin typeface="Times New Roman" panose="02020603050405020304" charset="0"/>
                <a:cs typeface="Times New Roman" panose="02020603050405020304" charset="0"/>
              </a:rPr>
              <a:t>Country</a:t>
            </a:r>
            <a:r>
              <a:rPr sz="1600">
                <a:latin typeface="Times New Roman" panose="02020603050405020304" charset="0"/>
                <a:cs typeface="Times New Roman" panose="02020603050405020304" charset="0"/>
              </a:rPr>
              <a:t>: Country where the order was placed.</a:t>
            </a:r>
            <a:endParaRPr sz="1600">
              <a:latin typeface="Times New Roman" panose="02020603050405020304" charset="0"/>
              <a:cs typeface="Times New Roman" panose="02020603050405020304" charset="0"/>
            </a:endParaRPr>
          </a:p>
          <a:p>
            <a:r>
              <a:rPr sz="1600" b="1">
                <a:latin typeface="Times New Roman" panose="02020603050405020304" charset="0"/>
                <a:cs typeface="Times New Roman" panose="02020603050405020304" charset="0"/>
              </a:rPr>
              <a:t>City</a:t>
            </a:r>
            <a:r>
              <a:rPr sz="1600">
                <a:latin typeface="Times New Roman" panose="02020603050405020304" charset="0"/>
                <a:cs typeface="Times New Roman" panose="02020603050405020304" charset="0"/>
              </a:rPr>
              <a:t>: City where the order was placed.</a:t>
            </a:r>
            <a:endParaRPr sz="1600">
              <a:latin typeface="Times New Roman" panose="02020603050405020304" charset="0"/>
              <a:cs typeface="Times New Roman" panose="02020603050405020304" charset="0"/>
            </a:endParaRPr>
          </a:p>
          <a:p>
            <a:r>
              <a:rPr sz="1600" b="1">
                <a:latin typeface="Times New Roman" panose="02020603050405020304" charset="0"/>
                <a:cs typeface="Times New Roman" panose="02020603050405020304" charset="0"/>
              </a:rPr>
              <a:t>State</a:t>
            </a:r>
            <a:r>
              <a:rPr sz="1600">
                <a:latin typeface="Times New Roman" panose="02020603050405020304" charset="0"/>
                <a:cs typeface="Times New Roman" panose="02020603050405020304" charset="0"/>
              </a:rPr>
              <a:t>: State where the order was placed.</a:t>
            </a:r>
            <a:endParaRPr sz="1600">
              <a:latin typeface="Times New Roman" panose="02020603050405020304" charset="0"/>
              <a:cs typeface="Times New Roman" panose="02020603050405020304" charset="0"/>
            </a:endParaRPr>
          </a:p>
          <a:p>
            <a:r>
              <a:rPr sz="1600" b="1">
                <a:latin typeface="Times New Roman" panose="02020603050405020304" charset="0"/>
                <a:cs typeface="Times New Roman" panose="02020603050405020304" charset="0"/>
              </a:rPr>
              <a:t>Postal Code</a:t>
            </a:r>
            <a:r>
              <a:rPr sz="1600">
                <a:latin typeface="Times New Roman" panose="02020603050405020304" charset="0"/>
                <a:cs typeface="Times New Roman" panose="02020603050405020304" charset="0"/>
              </a:rPr>
              <a:t>: Postal code of the location where the order was placed.</a:t>
            </a:r>
            <a:endParaRPr sz="1600">
              <a:latin typeface="Times New Roman" panose="02020603050405020304" charset="0"/>
              <a:cs typeface="Times New Roman" panose="02020603050405020304" charset="0"/>
            </a:endParaRPr>
          </a:p>
          <a:p>
            <a:r>
              <a:rPr sz="1600" b="1">
                <a:latin typeface="Times New Roman" panose="02020603050405020304" charset="0"/>
                <a:cs typeface="Times New Roman" panose="02020603050405020304" charset="0"/>
              </a:rPr>
              <a:t>Region</a:t>
            </a:r>
            <a:r>
              <a:rPr sz="1600">
                <a:latin typeface="Times New Roman" panose="02020603050405020304" charset="0"/>
                <a:cs typeface="Times New Roman" panose="02020603050405020304" charset="0"/>
              </a:rPr>
              <a:t>: Geographic region where the order was placed (e.g., East, West, Central, South).</a:t>
            </a:r>
            <a:endParaRPr sz="1600">
              <a:latin typeface="Times New Roman" panose="02020603050405020304" charset="0"/>
              <a:cs typeface="Times New Roman" panose="02020603050405020304" charset="0"/>
            </a:endParaRPr>
          </a:p>
          <a:p>
            <a:r>
              <a:rPr sz="1600" b="1">
                <a:latin typeface="Times New Roman" panose="02020603050405020304" charset="0"/>
                <a:cs typeface="Times New Roman" panose="02020603050405020304" charset="0"/>
              </a:rPr>
              <a:t>Category</a:t>
            </a:r>
            <a:r>
              <a:rPr sz="1600">
                <a:latin typeface="Times New Roman" panose="02020603050405020304" charset="0"/>
                <a:cs typeface="Times New Roman" panose="02020603050405020304" charset="0"/>
              </a:rPr>
              <a:t>: Product category (e.g., Furniture, Office Supplies, Technology).</a:t>
            </a:r>
            <a:endParaRPr sz="1600">
              <a:latin typeface="Times New Roman" panose="02020603050405020304" charset="0"/>
              <a:cs typeface="Times New Roman" panose="02020603050405020304" charset="0"/>
            </a:endParaRPr>
          </a:p>
          <a:p>
            <a:r>
              <a:rPr sz="1600" b="1">
                <a:latin typeface="Times New Roman" panose="02020603050405020304" charset="0"/>
                <a:cs typeface="Times New Roman" panose="02020603050405020304" charset="0"/>
              </a:rPr>
              <a:t>Sub-Category</a:t>
            </a:r>
            <a:r>
              <a:rPr sz="1600">
                <a:latin typeface="Times New Roman" panose="02020603050405020304" charset="0"/>
                <a:cs typeface="Times New Roman" panose="02020603050405020304" charset="0"/>
              </a:rPr>
              <a:t>: Product sub-category (e.g., Chairs, Paper, Phones).</a:t>
            </a:r>
            <a:endParaRPr sz="1600">
              <a:latin typeface="Times New Roman" panose="02020603050405020304" charset="0"/>
              <a:cs typeface="Times New Roman" panose="02020603050405020304" charset="0"/>
            </a:endParaRPr>
          </a:p>
          <a:p>
            <a:r>
              <a:rPr sz="1600" b="1">
                <a:latin typeface="Times New Roman" panose="02020603050405020304" charset="0"/>
                <a:cs typeface="Times New Roman" panose="02020603050405020304" charset="0"/>
              </a:rPr>
              <a:t>Sales</a:t>
            </a:r>
            <a:r>
              <a:rPr sz="1600">
                <a:latin typeface="Times New Roman" panose="02020603050405020304" charset="0"/>
                <a:cs typeface="Times New Roman" panose="02020603050405020304" charset="0"/>
              </a:rPr>
              <a:t>: Revenue generated from each order.</a:t>
            </a:r>
            <a:endParaRPr sz="1600">
              <a:latin typeface="Times New Roman" panose="02020603050405020304" charset="0"/>
              <a:cs typeface="Times New Roman" panose="02020603050405020304" charset="0"/>
            </a:endParaRPr>
          </a:p>
          <a:p>
            <a:r>
              <a:rPr sz="1600" b="1">
                <a:latin typeface="Times New Roman" panose="02020603050405020304" charset="0"/>
                <a:cs typeface="Times New Roman" panose="02020603050405020304" charset="0"/>
              </a:rPr>
              <a:t>Quantity</a:t>
            </a:r>
            <a:r>
              <a:rPr sz="1600">
                <a:latin typeface="Times New Roman" panose="02020603050405020304" charset="0"/>
                <a:cs typeface="Times New Roman" panose="02020603050405020304" charset="0"/>
              </a:rPr>
              <a:t>: Number of units sold per order.</a:t>
            </a:r>
            <a:endParaRPr sz="1600">
              <a:latin typeface="Times New Roman" panose="02020603050405020304" charset="0"/>
              <a:cs typeface="Times New Roman" panose="02020603050405020304" charset="0"/>
            </a:endParaRPr>
          </a:p>
          <a:p>
            <a:r>
              <a:rPr sz="1600" b="1">
                <a:latin typeface="Times New Roman" panose="02020603050405020304" charset="0"/>
                <a:cs typeface="Times New Roman" panose="02020603050405020304" charset="0"/>
              </a:rPr>
              <a:t>Discount</a:t>
            </a:r>
            <a:r>
              <a:rPr sz="1600">
                <a:latin typeface="Times New Roman" panose="02020603050405020304" charset="0"/>
                <a:cs typeface="Times New Roman" panose="02020603050405020304" charset="0"/>
              </a:rPr>
              <a:t>: Discount applied to each order.</a:t>
            </a:r>
            <a:endParaRPr sz="1600">
              <a:latin typeface="Times New Roman" panose="02020603050405020304" charset="0"/>
              <a:cs typeface="Times New Roman" panose="02020603050405020304" charset="0"/>
            </a:endParaRPr>
          </a:p>
          <a:p>
            <a:r>
              <a:rPr sz="1600" b="1">
                <a:latin typeface="Times New Roman" panose="02020603050405020304" charset="0"/>
                <a:cs typeface="Times New Roman" panose="02020603050405020304" charset="0"/>
              </a:rPr>
              <a:t>Profit</a:t>
            </a:r>
            <a:r>
              <a:rPr sz="1600">
                <a:latin typeface="Times New Roman" panose="02020603050405020304" charset="0"/>
                <a:cs typeface="Times New Roman" panose="02020603050405020304" charset="0"/>
              </a:rPr>
              <a:t>: Profit generated from each order</a:t>
            </a:r>
            <a:endParaRPr sz="1600">
              <a:latin typeface="Times New Roman" panose="02020603050405020304" charset="0"/>
              <a:cs typeface="Times New Roman" panose="02020603050405020304" charset="0"/>
            </a:endParaRPr>
          </a:p>
          <a:p>
            <a:endParaRPr sz="16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1359" y="1991360"/>
            <a:ext cx="7904481" cy="3990023"/>
          </a:xfrm>
        </p:spPr>
        <p:txBody>
          <a:bodyPr>
            <a:normAutofit fontScale="60000"/>
          </a:bodyPr>
          <a:lstStyle/>
          <a:p>
            <a:pPr algn="just">
              <a:lnSpc>
                <a:spcPct val="150000"/>
              </a:lnSpc>
            </a:pPr>
            <a:r>
              <a:rPr lang="en-IN" sz="3600" dirty="0"/>
              <a:t>Business Executives and Managers</a:t>
            </a:r>
            <a:endParaRPr lang="en-IN" sz="3600" dirty="0"/>
          </a:p>
          <a:p>
            <a:pPr algn="just">
              <a:lnSpc>
                <a:spcPct val="150000"/>
              </a:lnSpc>
            </a:pPr>
            <a:r>
              <a:rPr lang="en-IN" sz="3600" dirty="0"/>
              <a:t>Marketing and Sales Teams</a:t>
            </a:r>
            <a:endParaRPr lang="en-IN" sz="3600" dirty="0"/>
          </a:p>
          <a:p>
            <a:pPr algn="just">
              <a:lnSpc>
                <a:spcPct val="150000"/>
              </a:lnSpc>
            </a:pPr>
            <a:r>
              <a:rPr lang="en-IN" sz="3600" dirty="0"/>
              <a:t>Supply Chain and Logistics Teams</a:t>
            </a:r>
            <a:endParaRPr lang="en-IN" sz="3600" dirty="0"/>
          </a:p>
          <a:p>
            <a:pPr algn="just">
              <a:lnSpc>
                <a:spcPct val="150000"/>
              </a:lnSpc>
            </a:pPr>
            <a:r>
              <a:rPr lang="en-IN" sz="3600" dirty="0"/>
              <a:t>Customer Service and Experience Teams</a:t>
            </a:r>
            <a:endParaRPr lang="en-IN" sz="3600" dirty="0"/>
          </a:p>
          <a:p>
            <a:pPr algn="just">
              <a:lnSpc>
                <a:spcPct val="150000"/>
              </a:lnSpc>
            </a:pPr>
            <a:r>
              <a:rPr lang="en-IN" sz="3600" dirty="0"/>
              <a:t>Data Analysts and Data Scientists</a:t>
            </a:r>
            <a:endParaRPr lang="en-IN" sz="3600" dirty="0"/>
          </a:p>
          <a:p>
            <a:pPr algn="just">
              <a:lnSpc>
                <a:spcPct val="150000"/>
              </a:lnSpc>
            </a:pPr>
            <a:r>
              <a:rPr lang="en-IN" sz="3600" dirty="0"/>
              <a:t>Operations and Store Managers</a:t>
            </a:r>
            <a:endParaRPr lang="en-IN" sz="3600" dirty="0"/>
          </a:p>
        </p:txBody>
      </p:sp>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1016728" y="1278255"/>
            <a:ext cx="9027702" cy="5243448"/>
          </a:xfrm>
        </p:spPr>
        <p:txBody>
          <a:bodyPr>
            <a:normAutofit/>
          </a:bodyPr>
          <a:lstStyle/>
          <a:p>
            <a:pPr marL="457200" lvl="1" indent="0">
              <a:lnSpc>
                <a:spcPct val="150000"/>
              </a:lnSpc>
              <a:buNone/>
            </a:pPr>
            <a:r>
              <a:rPr lang="en-IN" dirty="0"/>
              <a:t>Data Analysis and Visualization:</a:t>
            </a:r>
            <a:endParaRPr lang="en-IN" dirty="0"/>
          </a:p>
          <a:p>
            <a:pPr lvl="1">
              <a:lnSpc>
                <a:spcPct val="150000"/>
              </a:lnSpc>
            </a:pPr>
            <a:r>
              <a:rPr lang="en-IN" dirty="0"/>
              <a:t>Python: Programming language used with libraries such as Pandas (data manipulation), NumPy (numerical computing), and SciPy (scientific computing).</a:t>
            </a:r>
            <a:endParaRPr lang="en-IN" dirty="0"/>
          </a:p>
          <a:p>
            <a:pPr lvl="1">
              <a:lnSpc>
                <a:spcPct val="150000"/>
              </a:lnSpc>
            </a:pPr>
            <a:r>
              <a:rPr lang="en-IN" dirty="0"/>
              <a:t>Jupyter Notebooks: Interactive computing environments for data analysis, visualization, and machine learning prototyping.</a:t>
            </a:r>
            <a:endParaRPr lang="en-IN" dirty="0"/>
          </a:p>
          <a:p>
            <a:pPr lvl="1">
              <a:lnSpc>
                <a:spcPct val="150000"/>
              </a:lnSpc>
            </a:pPr>
            <a:r>
              <a:rPr lang="en-IN" dirty="0"/>
              <a:t>R: Statistical programming language used for data analysis and visualization.</a:t>
            </a:r>
            <a:endParaRPr lang="en-IN" dirty="0"/>
          </a:p>
          <a:p>
            <a:pPr lvl="1">
              <a:lnSpc>
                <a:spcPct val="150000"/>
              </a:lnSpc>
            </a:pPr>
            <a:r>
              <a:rPr lang="en-IN" dirty="0"/>
              <a:t>Matplotlib, Seaborn: Python libraries for creating static and interactive visualizations.</a:t>
            </a:r>
            <a:endParaRPr lang="en-IN" dirty="0"/>
          </a:p>
          <a:p>
            <a:pPr lvl="1">
              <a:lnSpc>
                <a:spcPct val="150000"/>
              </a:lnSpc>
            </a:pPr>
            <a:endParaRPr lang="en-IN" dirty="0"/>
          </a:p>
        </p:txBody>
      </p:sp>
      <p:sp>
        <p:nvSpPr>
          <p:cNvPr id="9" name="Title 8"/>
          <p:cNvSpPr>
            <a:spLocks noGrp="1"/>
          </p:cNvSpPr>
          <p:nvPr>
            <p:ph type="title"/>
          </p:nvPr>
        </p:nvSpPr>
        <p:spPr>
          <a:xfrm>
            <a:off x="660399" y="430567"/>
            <a:ext cx="5306291" cy="847817"/>
          </a:xfrm>
        </p:spPr>
        <p:txBody>
          <a:bodyPr>
            <a:normAutofit/>
          </a:bodyPr>
          <a:lstStyle/>
          <a:p>
            <a:r>
              <a:rPr lang="en-US" dirty="0" smtClean="0"/>
              <a:t>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262890" y="213995"/>
            <a:ext cx="8596630" cy="666115"/>
          </a:xfrm>
        </p:spPr>
        <p:txBody>
          <a:bodyPr>
            <a:normAutofit/>
          </a:bodyPr>
          <a:lstStyle/>
          <a:p>
            <a:r>
              <a:rPr lang="en-GB" dirty="0"/>
              <a:t>RESULTS </a:t>
            </a:r>
            <a:endParaRPr lang="en-IN"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pic>
        <p:nvPicPr>
          <p:cNvPr id="2" name="Content Placeholder 1"/>
          <p:cNvPicPr>
            <a:picLocks noChangeAspect="1"/>
          </p:cNvPicPr>
          <p:nvPr>
            <p:ph sz="half" idx="1"/>
            <p:custDataLst>
              <p:tags r:id="rId3"/>
            </p:custDataLst>
          </p:nvPr>
        </p:nvPicPr>
        <p:blipFill>
          <a:blip r:embed="rId4"/>
        </p:blipFill>
        <p:spPr>
          <a:xfrm>
            <a:off x="0" y="2179955"/>
            <a:ext cx="4791075" cy="3552190"/>
          </a:xfrm>
          <a:prstGeom prst="rect">
            <a:avLst/>
          </a:prstGeom>
        </p:spPr>
      </p:pic>
      <p:pic>
        <p:nvPicPr>
          <p:cNvPr id="6" name="Content Placeholder 5"/>
          <p:cNvPicPr>
            <a:picLocks noChangeAspect="1"/>
          </p:cNvPicPr>
          <p:nvPr>
            <p:ph sz="half" idx="2"/>
            <p:custDataLst>
              <p:tags r:id="rId5"/>
            </p:custDataLst>
          </p:nvPr>
        </p:nvPicPr>
        <p:blipFill>
          <a:blip r:embed="rId6"/>
        </p:blipFill>
        <p:spPr>
          <a:xfrm>
            <a:off x="7720965" y="2914650"/>
            <a:ext cx="4471035" cy="3943350"/>
          </a:xfrm>
          <a:prstGeom prst="rect">
            <a:avLst/>
          </a:prstGeom>
        </p:spPr>
      </p:pic>
      <p:pic>
        <p:nvPicPr>
          <p:cNvPr id="24" name="Picture 23"/>
          <p:cNvPicPr>
            <a:picLocks noChangeAspect="1"/>
          </p:cNvPicPr>
          <p:nvPr>
            <p:custDataLst>
              <p:tags r:id="rId7"/>
            </p:custDataLst>
          </p:nvPr>
        </p:nvPicPr>
        <p:blipFill>
          <a:blip r:embed="rId8"/>
          <a:srcRect l="19800" t="40833" r="33442" b="44776"/>
          <a:stretch>
            <a:fillRect/>
          </a:stretch>
        </p:blipFill>
        <p:spPr>
          <a:xfrm>
            <a:off x="86995" y="995680"/>
            <a:ext cx="6840855" cy="1184275"/>
          </a:xfrm>
          <a:prstGeom prst="rect">
            <a:avLst/>
          </a:prstGeom>
        </p:spPr>
      </p:pic>
      <p:pic>
        <p:nvPicPr>
          <p:cNvPr id="37" name="Picture 36"/>
          <p:cNvPicPr>
            <a:picLocks noChangeAspect="1"/>
          </p:cNvPicPr>
          <p:nvPr>
            <p:custDataLst>
              <p:tags r:id="rId9"/>
            </p:custDataLst>
          </p:nvPr>
        </p:nvPicPr>
        <p:blipFill>
          <a:blip r:embed="rId10"/>
          <a:srcRect l="19332" t="51443" r="45647" b="44545"/>
          <a:stretch>
            <a:fillRect/>
          </a:stretch>
        </p:blipFill>
        <p:spPr>
          <a:xfrm>
            <a:off x="7068185" y="2459355"/>
            <a:ext cx="5123815" cy="33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pic>
        <p:nvPicPr>
          <p:cNvPr id="5" name="Picture 4"/>
          <p:cNvPicPr/>
          <p:nvPr>
            <p:custDataLst>
              <p:tags r:id="rId1"/>
            </p:custDataLst>
          </p:nvPr>
        </p:nvPicPr>
        <p:blipFill>
          <a:blip r:embed="rId2"/>
        </p:blipFill>
        <p:spPr>
          <a:xfrm>
            <a:off x="80645" y="1417320"/>
            <a:ext cx="4709160" cy="3636645"/>
          </a:xfrm>
          <a:prstGeom prst="rect">
            <a:avLst/>
          </a:prstGeom>
        </p:spPr>
      </p:pic>
      <p:pic>
        <p:nvPicPr>
          <p:cNvPr id="6" name="Picture 5"/>
          <p:cNvPicPr/>
          <p:nvPr>
            <p:custDataLst>
              <p:tags r:id="rId3"/>
            </p:custDataLst>
          </p:nvPr>
        </p:nvPicPr>
        <p:blipFill>
          <a:blip r:embed="rId4"/>
        </p:blipFill>
        <p:spPr>
          <a:xfrm>
            <a:off x="7108190" y="3355975"/>
            <a:ext cx="4802505" cy="3179445"/>
          </a:xfrm>
          <a:prstGeom prst="rect">
            <a:avLst/>
          </a:prstGeom>
        </p:spPr>
      </p:pic>
      <p:pic>
        <p:nvPicPr>
          <p:cNvPr id="7" name="Picture 6"/>
          <p:cNvPicPr>
            <a:picLocks noChangeAspect="1"/>
          </p:cNvPicPr>
          <p:nvPr>
            <p:custDataLst>
              <p:tags r:id="rId5"/>
            </p:custDataLst>
          </p:nvPr>
        </p:nvPicPr>
        <p:blipFill>
          <a:blip r:embed="rId6"/>
          <a:srcRect l="19952" t="53495" r="45234" b="32083"/>
          <a:stretch>
            <a:fillRect/>
          </a:stretch>
        </p:blipFill>
        <p:spPr>
          <a:xfrm>
            <a:off x="7108190" y="1987550"/>
            <a:ext cx="5093335" cy="1186815"/>
          </a:xfrm>
          <a:prstGeom prst="rect">
            <a:avLst/>
          </a:prstGeom>
        </p:spPr>
      </p:pic>
      <p:pic>
        <p:nvPicPr>
          <p:cNvPr id="10" name="Picture 9"/>
          <p:cNvPicPr>
            <a:picLocks noChangeAspect="1"/>
          </p:cNvPicPr>
          <p:nvPr>
            <p:custDataLst>
              <p:tags r:id="rId7"/>
            </p:custDataLst>
          </p:nvPr>
        </p:nvPicPr>
        <p:blipFill>
          <a:blip r:embed="rId8"/>
          <a:srcRect l="20208" t="28727" r="37066" b="55918"/>
          <a:stretch>
            <a:fillRect/>
          </a:stretch>
        </p:blipFill>
        <p:spPr>
          <a:xfrm>
            <a:off x="280670" y="153670"/>
            <a:ext cx="6250940" cy="12636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sp>
        <p:nvSpPr>
          <p:cNvPr id="5" name="Text Box 4"/>
          <p:cNvSpPr txBox="1"/>
          <p:nvPr/>
        </p:nvSpPr>
        <p:spPr>
          <a:xfrm>
            <a:off x="699770" y="2103755"/>
            <a:ext cx="8574405" cy="922020"/>
          </a:xfrm>
          <a:prstGeom prst="rect">
            <a:avLst/>
          </a:prstGeom>
          <a:noFill/>
        </p:spPr>
        <p:txBody>
          <a:bodyPr wrap="square" rtlCol="0">
            <a:spAutoFit/>
          </a:bodyPr>
          <a:p>
            <a:r>
              <a:rPr lang="en-US">
                <a:latin typeface="Times New Roman" panose="02020603050405020304" charset="0"/>
                <a:cs typeface="Times New Roman" panose="02020603050405020304" charset="0"/>
              </a:rPr>
              <a:t>See my repository of my work:</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a:p>
            <a:r>
              <a:rPr lang="en-US" u="sng">
                <a:latin typeface="Times New Roman" panose="02020603050405020304" charset="0"/>
                <a:cs typeface="Times New Roman" panose="02020603050405020304" charset="0"/>
              </a:rPr>
              <a:t>https://github.com/MALLADINARENDRA/EDA-Analysis-on-Superstore-Data</a:t>
            </a:r>
            <a:endParaRPr lang="en-US" u="sng">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30"/>
          <p:cNvSpPr>
            <a:spLocks noGrp="1"/>
          </p:cNvSpPr>
          <p:nvPr>
            <p:ph sz="half" idx="1"/>
          </p:nvPr>
        </p:nvSpPr>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Content Placeholder 5" descr="images"/>
          <p:cNvPicPr>
            <a:picLocks noChangeAspect="1"/>
          </p:cNvPicPr>
          <p:nvPr>
            <p:ph sz="half" idx="2"/>
          </p:nvPr>
        </p:nvPicPr>
        <p:blipFill>
          <a:blip r:embed="rId2"/>
          <a:stretch>
            <a:fillRect/>
          </a:stretch>
        </p:blipFill>
        <p:spPr>
          <a:xfrm>
            <a:off x="635" y="0"/>
            <a:ext cx="12192000" cy="68586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11.xml"/></Relationships>
</file>

<file path=customXml/item1.xml>��< ? x m l   v e r s i o n = " 1 . 0 " ? > < c t : c o n t e n t T y p e S c h e m a   c t : _ = " "   m a : _ = " "   m a : c o n t e n t T y p e N a m e = " D o c u m e n t "   m a : c o n t e n t T y p e I D = " 0 x 0 1 0 1 0 0 7 9 F 1 1 1 E D 3 5 F 8 C C 4 7 9 4 4 9 6 0 9 E 8 A 0 9 2 3 A 6 "   m a : c o n t e n t T y p e V e r s i o n = " 1 2 "   m a : c o n t e n t T y p e D e s c r i p t i o n = " C r e a t e   a   n e w   d o c u m e n t . "   m a : c o n t e n t T y p e S c o p e = " "   m a : v e r s i o n I D = " 4 2 6 e 9 7 f a 3 1 5 3 5 6 f f f b d c d 9 8 7 6 f e 9 8 8 c 2 "   x m l n s : c t = " h t t p : / / s c h e m a s . m i c r o s o f t . c o m / o f f i c e / 2 0 0 6 / m e t a d a t a / c o n t e n t T y p e "   x m l n s : m a = " h t t p : / / s c h e m a s . m i c r o s o f t . c o m / o f f i c e / 2 0 0 6 / m e t a d a t a / p r o p e r t i e s / m e t a A t t r i b u t e s " >  
 < x s d : s c h e m a   t a r g e t N a m e s p a c e = " h t t p : / / s c h e m a s . m i c r o s o f t . c o m / o f f i c e / 2 0 0 6 / m e t a d a t a / p r o p e r t i e s "   m a : r o o t = " t r u e "   m a : f i e l d s I D = " 1 4 b 8 f 0 d e f 8 0 e 6 d 7 0 c e 3 d e f 2 0 c 9 0 7 5 9 a e " 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Props10.xml><?xml version="1.0" encoding="utf-8"?>
<ds:datastoreItem xmlns:ds="http://schemas.openxmlformats.org/officeDocument/2006/customXml" ds:itemID="{05D99ABA-76CE-4A8E-B5F0-C051B96628DE}">
  <ds:schemaRefs/>
</ds:datastoreItem>
</file>

<file path=customXml/itemProps11.xml><?xml version="1.0" encoding="utf-8"?>
<ds:datastoreItem xmlns:ds="http://schemas.openxmlformats.org/officeDocument/2006/customXml" ds:itemID="{4DEA9014-ED64-4558-B1E1-D03F0EE32BEB}">
  <ds:schemaRefs/>
</ds:datastoreItem>
</file>

<file path=customXml/itemProps9.xml><?xml version="1.0" encoding="utf-8"?>
<ds:datastoreItem xmlns:ds="http://schemas.openxmlformats.org/officeDocument/2006/customXml" ds:itemID="{B19EB750-A6DA-4BE8-B87B-FC499FE73360}">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2292</Words>
  <Application>WPS Presentation</Application>
  <PresentationFormat>Widescreen</PresentationFormat>
  <Paragraphs>61</Paragraphs>
  <Slides>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Wingdings 3</vt:lpstr>
      <vt:lpstr>Arial</vt:lpstr>
      <vt:lpstr>Calibri</vt:lpstr>
      <vt:lpstr>Trebuchet MS</vt:lpstr>
      <vt:lpstr>Microsoft YaHei</vt:lpstr>
      <vt:lpstr>Arial Unicode MS</vt:lpstr>
      <vt:lpstr>Times New Roman</vt:lpstr>
      <vt:lpstr>Bookman Old Style</vt:lpstr>
      <vt:lpstr>Facet</vt:lpstr>
      <vt:lpstr>Project Title -</vt:lpstr>
      <vt:lpstr>PROBLEM  STATEMENT</vt:lpstr>
      <vt:lpstr>Project Description [write detail description about your project ]  </vt:lpstr>
      <vt:lpstr>WHO ARE THE END USERS?</vt:lpstr>
      <vt:lpstr>Technology Used</vt:lpstr>
      <vt:lpstr>RESULTS </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HP</cp:lastModifiedBy>
  <cp:revision>75</cp:revision>
  <dcterms:created xsi:type="dcterms:W3CDTF">2021-07-11T13:13:00Z</dcterms:created>
  <dcterms:modified xsi:type="dcterms:W3CDTF">2024-07-14T15:31:20Z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744D90A182A242E08B40DA5FC0ABBD79_13</vt:lpwstr>
  </property>
  <property fmtid="{D5CDD505-2E9C-101B-9397-08002B2CF9AE}" pid="4" name="KSOProductBuildVer">
    <vt:lpwstr>1033-12.2.0.17119</vt:lpwstr>
  </property>
</Properties>
</file>