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62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image" Target="../media/image11.png"/><Relationship Id="rId4" Type="http://schemas.openxmlformats.org/officeDocument/2006/relationships/tags" Target="../tags/tag12.xml"/><Relationship Id="rId3" Type="http://schemas.openxmlformats.org/officeDocument/2006/relationships/image" Target="../media/image10.png"/><Relationship Id="rId2" Type="http://schemas.openxmlformats.org/officeDocument/2006/relationships/tags" Target="../tags/tag11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6.png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tags" Target="../tags/tag9.xml"/><Relationship Id="rId3" Type="http://schemas.openxmlformats.org/officeDocument/2006/relationships/image" Target="../media/image8.jpeg"/><Relationship Id="rId2" Type="http://schemas.openxmlformats.org/officeDocument/2006/relationships/tags" Target="../tags/tag8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743200" y="3048000"/>
            <a:ext cx="7624445" cy="1739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MALLADI NARENDRA</a:t>
            </a:r>
            <a:br>
              <a:rPr lang="en-US" spc="15" dirty="0"/>
            </a:br>
            <a:r>
              <a:rPr lang="en-US" sz="2400" spc="15" dirty="0"/>
              <a:t>C</a:t>
            </a:r>
            <a:r>
              <a:rPr lang="en-US" sz="2400" spc="15" dirty="0"/>
              <a:t>ollege name</a:t>
            </a:r>
            <a:r>
              <a:rPr lang="en-US" spc="15" dirty="0"/>
              <a:t>-</a:t>
            </a:r>
            <a:r>
              <a:rPr lang="en-US" sz="2400" spc="15" dirty="0"/>
              <a:t>NRI Institute of Technology</a:t>
            </a:r>
            <a:br>
              <a:rPr lang="en-US" sz="2400" spc="15" dirty="0"/>
            </a:br>
            <a:endParaRPr lang="en-US" sz="24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781800" y="2210117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" name="Text Box 189"/>
          <p:cNvSpPr txBox="1"/>
          <p:nvPr>
            <p:custDataLst>
              <p:tags r:id="rId1"/>
            </p:custDataLst>
          </p:nvPr>
        </p:nvSpPr>
        <p:spPr>
          <a:xfrm>
            <a:off x="1600315" y="610530"/>
            <a:ext cx="71118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p>
            <a:r>
              <a:rPr lang="en-US" altLang="en-IN" sz="1800" b="1" strike="noStrike" spc="-1">
                <a:solidFill>
                  <a:srgbClr val="000000"/>
                </a:solidFill>
                <a:latin typeface="Arial" panose="020B0604020202020204"/>
              </a:rPr>
              <a:t>    </a:t>
            </a:r>
            <a:r>
              <a:rPr lang="en-IN" sz="1800" b="1" strike="noStrike" spc="-1">
                <a:solidFill>
                  <a:srgbClr val="000000"/>
                </a:solidFill>
                <a:latin typeface="Arial" panose="020B0604020202020204"/>
              </a:rPr>
              <a:t>START                                                                                        </a:t>
            </a:r>
            <a:r>
              <a:rPr lang="en-IN" sz="1800" b="1" strike="noStrike" spc="-1">
                <a:solidFill>
                  <a:srgbClr val="000000"/>
                </a:solidFill>
                <a:latin typeface="Arial" panose="020B0604020202020204"/>
              </a:rPr>
              <a:t>STOP</a:t>
            </a:r>
            <a:endParaRPr lang="en-IN" sz="1800" b="1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Text Box 9"/>
          <p:cNvSpPr txBox="1"/>
          <p:nvPr/>
        </p:nvSpPr>
        <p:spPr>
          <a:xfrm rot="5400000">
            <a:off x="3152140" y="3387090"/>
            <a:ext cx="6024245" cy="744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>
                <a:solidFill>
                  <a:schemeClr val="accent1"/>
                </a:solidFill>
              </a:rPr>
              <a:t>________________________</a:t>
            </a:r>
            <a:endParaRPr lang="en-US" sz="3600">
              <a:solidFill>
                <a:schemeClr val="accent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1364" t="32407" r="41965" b="33333"/>
          <a:stretch>
            <a:fillRect/>
          </a:stretch>
        </p:blipFill>
        <p:spPr>
          <a:xfrm>
            <a:off x="1143000" y="1905000"/>
            <a:ext cx="3276600" cy="2819400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ChangeAspect="1"/>
          </p:cNvPicPr>
          <p:nvPr>
            <p:ph sz="half" idx="3"/>
            <p:custDataLst>
              <p:tags r:id="rId4"/>
            </p:custDataLst>
          </p:nvPr>
        </p:nvPicPr>
        <p:blipFill>
          <a:blip r:embed="rId5"/>
          <a:srcRect l="41505" t="32887" r="41963" b="33533"/>
          <a:stretch>
            <a:fillRect/>
          </a:stretch>
        </p:blipFill>
        <p:spPr>
          <a:xfrm>
            <a:off x="6845300" y="1905000"/>
            <a:ext cx="3048000" cy="2895600"/>
          </a:xfrm>
          <a:prstGeom prst="rect">
            <a:avLst/>
          </a:prstGeom>
        </p:spPr>
      </p:pic>
      <p:grpSp>
        <p:nvGrpSpPr>
          <p:cNvPr id="16" name="object 2"/>
          <p:cNvGrpSpPr/>
          <p:nvPr/>
        </p:nvGrpSpPr>
        <p:grpSpPr>
          <a:xfrm>
            <a:off x="9893300" y="4192905"/>
            <a:ext cx="2298700" cy="2665095"/>
            <a:chOff x="8658225" y="2647950"/>
            <a:chExt cx="3533775" cy="3810000"/>
          </a:xfrm>
        </p:grpSpPr>
        <p:sp>
          <p:nvSpPr>
            <p:cNvPr id="17" name="object 3"/>
            <p:cNvSpPr/>
            <p:nvPr>
              <p:custDataLst>
                <p:tags r:id="rId6"/>
              </p:custDataLst>
            </p:nvPr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8" name="object 4"/>
            <p:cNvSpPr/>
            <p:nvPr>
              <p:custDataLst>
                <p:tags r:id="rId7"/>
              </p:custDataLst>
            </p:nvPr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19" name="object 5"/>
            <p:cNvPicPr/>
            <p:nvPr>
              <p:custDataLst>
                <p:tags r:id="rId8"/>
              </p:custDataLst>
            </p:nvPr>
          </p:nvPicPr>
          <p:blipFill>
            <a:blip r:embed="rId9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20" name="Text Box 19"/>
          <p:cNvSpPr txBox="1"/>
          <p:nvPr/>
        </p:nvSpPr>
        <p:spPr>
          <a:xfrm>
            <a:off x="381000" y="4000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sz="3200" b="1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</a:t>
            </a:r>
            <a:endParaRPr lang="en-IN" sz="3200" b="1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Bookman Old Style" panose="02050604050505020204" charset="0"/>
                <a:cs typeface="Bookman Old Style" panose="02050604050505020204" charset="0"/>
              </a:rPr>
              <a:t>R</a:t>
            </a:r>
            <a:r>
              <a:rPr sz="3600" spc="-40" dirty="0">
                <a:latin typeface="Bookman Old Style" panose="02050604050505020204" charset="0"/>
                <a:cs typeface="Bookman Old Style" panose="02050604050505020204" charset="0"/>
              </a:rPr>
              <a:t>E</a:t>
            </a:r>
            <a:r>
              <a:rPr sz="3600" spc="15" dirty="0">
                <a:latin typeface="Bookman Old Style" panose="02050604050505020204" charset="0"/>
                <a:cs typeface="Bookman Old Style" panose="02050604050505020204" charset="0"/>
              </a:rPr>
              <a:t>S</a:t>
            </a:r>
            <a:r>
              <a:rPr sz="3600" spc="-30" dirty="0">
                <a:latin typeface="Bookman Old Style" panose="02050604050505020204" charset="0"/>
                <a:cs typeface="Bookman Old Style" panose="02050604050505020204" charset="0"/>
              </a:rPr>
              <a:t>U</a:t>
            </a:r>
            <a:r>
              <a:rPr sz="3600" spc="-405" dirty="0">
                <a:latin typeface="Bookman Old Style" panose="02050604050505020204" charset="0"/>
                <a:cs typeface="Bookman Old Style" panose="02050604050505020204" charset="0"/>
              </a:rPr>
              <a:t>L</a:t>
            </a:r>
            <a:r>
              <a:rPr sz="3600" dirty="0">
                <a:latin typeface="Bookman Old Style" panose="02050604050505020204" charset="0"/>
                <a:cs typeface="Bookman Old Style" panose="02050604050505020204" charset="0"/>
              </a:rPr>
              <a:t>TS</a:t>
            </a:r>
            <a:endParaRPr sz="3600" dirty="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Text Box 11"/>
          <p:cNvSpPr txBox="1"/>
          <p:nvPr>
            <p:custDataLst>
              <p:tags r:id="rId2"/>
            </p:custDataLst>
          </p:nvPr>
        </p:nvSpPr>
        <p:spPr>
          <a:xfrm rot="5400000">
            <a:off x="2711450" y="3325495"/>
            <a:ext cx="6024245" cy="744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>
                <a:solidFill>
                  <a:schemeClr val="accent1"/>
                </a:solidFill>
              </a:rPr>
              <a:t>________________________</a:t>
            </a:r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244090" y="1143635"/>
            <a:ext cx="1397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IN" b="1" spc="-1">
                <a:solidFill>
                  <a:srgbClr val="000000"/>
                </a:solidFill>
                <a:latin typeface="Arial" panose="020B0604020202020204"/>
                <a:sym typeface="+mn-ea"/>
              </a:rPr>
              <a:t>key_log.txt   </a:t>
            </a:r>
            <a:endParaRPr lang="en-IN" b="1" spc="-1">
              <a:solidFill>
                <a:srgbClr val="00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5486400" y="1143635"/>
            <a:ext cx="5085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IN" b="1" spc="-1">
                <a:solidFill>
                  <a:srgbClr val="000000"/>
                </a:solidFill>
                <a:latin typeface="Arial" panose="020B0604020202020204"/>
                <a:sym typeface="+mn-ea"/>
              </a:rPr>
              <a:t> key_log.json</a:t>
            </a:r>
            <a:endParaRPr lang="en-IN" b="1" spc="-1">
              <a:solidFill>
                <a:srgbClr val="000000"/>
              </a:solidFill>
              <a:latin typeface="Arial" panose="020B0604020202020204"/>
              <a:sym typeface="+mn-ea"/>
            </a:endParaRPr>
          </a:p>
        </p:txBody>
      </p:sp>
      <p:grpSp>
        <p:nvGrpSpPr>
          <p:cNvPr id="15" name="object 2"/>
          <p:cNvGrpSpPr/>
          <p:nvPr/>
        </p:nvGrpSpPr>
        <p:grpSpPr>
          <a:xfrm>
            <a:off x="9893300" y="4192905"/>
            <a:ext cx="2298700" cy="2665095"/>
            <a:chOff x="8658225" y="2647950"/>
            <a:chExt cx="3533775" cy="3810000"/>
          </a:xfrm>
        </p:grpSpPr>
        <p:sp>
          <p:nvSpPr>
            <p:cNvPr id="16" name="object 3"/>
            <p:cNvSpPr/>
            <p:nvPr>
              <p:custDataLst>
                <p:tags r:id="rId3"/>
              </p:custDataLst>
            </p:nvPr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7" name="object 4"/>
            <p:cNvSpPr/>
            <p:nvPr>
              <p:custDataLst>
                <p:tags r:id="rId4"/>
              </p:custDataLst>
            </p:nvPr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18" name="object 5"/>
            <p:cNvPicPr/>
            <p:nvPr>
              <p:custDataLst>
                <p:tags r:id="rId5"/>
              </p:custDataLst>
            </p:nvPr>
          </p:nvPicPr>
          <p:blipFill>
            <a:blip r:embed="rId6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pic>
        <p:nvPicPr>
          <p:cNvPr id="20" name="Content Placeholder 19" descr="Screenshot (1176)"/>
          <p:cNvPicPr>
            <a:picLocks noChangeAspect="1"/>
          </p:cNvPicPr>
          <p:nvPr>
            <p:ph sz="half" idx="2"/>
          </p:nvPr>
        </p:nvPicPr>
        <p:blipFill>
          <a:blip r:embed="rId7"/>
          <a:srcRect l="8621" t="3023" r="12356" b="7578"/>
          <a:stretch>
            <a:fillRect/>
          </a:stretch>
        </p:blipFill>
        <p:spPr>
          <a:xfrm>
            <a:off x="528955" y="2071370"/>
            <a:ext cx="4728845" cy="2953385"/>
          </a:xfrm>
          <a:prstGeom prst="rect">
            <a:avLst/>
          </a:prstGeom>
        </p:spPr>
      </p:pic>
      <p:pic>
        <p:nvPicPr>
          <p:cNvPr id="22" name="Content Placeholder 21" descr="Screenshot (1177)"/>
          <p:cNvPicPr>
            <a:picLocks noChangeAspect="1"/>
          </p:cNvPicPr>
          <p:nvPr>
            <p:ph sz="half" idx="3"/>
          </p:nvPr>
        </p:nvPicPr>
        <p:blipFill>
          <a:blip r:embed="rId8"/>
          <a:srcRect l="9483" t="5577" r="12931" b="7578"/>
          <a:stretch>
            <a:fillRect/>
          </a:stretch>
        </p:blipFill>
        <p:spPr>
          <a:xfrm>
            <a:off x="5772785" y="1981200"/>
            <a:ext cx="4431030" cy="30435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315"/>
          </a:xfrm>
        </p:spPr>
        <p:txBody>
          <a:bodyPr/>
          <a:p>
            <a:r>
              <a:rPr lang="en-US" sz="4000"/>
              <a:t>GitHub Link</a:t>
            </a:r>
            <a:endParaRPr lang="en-US" sz="4000"/>
          </a:p>
        </p:txBody>
      </p:sp>
      <p:sp>
        <p:nvSpPr>
          <p:cNvPr id="5" name="Text Box 4"/>
          <p:cNvSpPr txBox="1"/>
          <p:nvPr/>
        </p:nvSpPr>
        <p:spPr>
          <a:xfrm>
            <a:off x="838200" y="2667000"/>
            <a:ext cx="9063990" cy="9848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u="sng"/>
              <a:t>https://github.com/MALLADINARENDRA/cyber-security-project</a:t>
            </a:r>
            <a:endParaRPr lang="en-US" sz="2400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 descr="thank you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36830" y="0"/>
            <a:ext cx="1222946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310"/>
            <a:ext cx="610679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charset="0"/>
                <a:cs typeface="Times New Roman" panose="02020603050405020304" charset="0"/>
              </a:rPr>
              <a:t>PROJECT</a:t>
            </a:r>
            <a:r>
              <a:rPr sz="4250" spc="-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250" spc="25" dirty="0">
                <a:latin typeface="Times New Roman" panose="02020603050405020304" charset="0"/>
                <a:cs typeface="Times New Roman" panose="02020603050405020304" charset="0"/>
              </a:rPr>
              <a:t>TITLE</a:t>
            </a:r>
            <a:endParaRPr sz="425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 Box 22"/>
          <p:cNvSpPr txBox="1"/>
          <p:nvPr/>
        </p:nvSpPr>
        <p:spPr>
          <a:xfrm>
            <a:off x="888365" y="2590800"/>
            <a:ext cx="8489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Keylogger and Cyber Security</a:t>
            </a:r>
            <a:r>
              <a:rPr lang="en-US" sz="4800">
                <a:solidFill>
                  <a:schemeClr val="tx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4800">
              <a:solidFill>
                <a:schemeClr val="tx2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sz="110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endParaRPr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3600" spc="-5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3600" spc="-3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3600" spc="1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3600" dirty="0">
                <a:latin typeface="Times New Roman" panose="02020603050405020304" charset="0"/>
                <a:cs typeface="Times New Roman" panose="02020603050405020304" charset="0"/>
              </a:rPr>
              <a:t>DA</a:t>
            </a:r>
            <a:endParaRPr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charset="0"/>
                <a:cs typeface="Times New Roman" panose="02020603050405020304" charset="0"/>
              </a:rPr>
            </a:fld>
            <a:endParaRPr spc="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04800" y="533400"/>
            <a:ext cx="10245090" cy="46120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5" indent="0" algn="l">
              <a:lnSpc>
                <a:spcPct val="150000"/>
              </a:lnSpc>
              <a:buFont typeface="Arial" panose="020B0604020202020204"/>
              <a:buNone/>
            </a:pPr>
            <a:endParaRPr lang="en-US" sz="240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lvl="5" algn="l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Problem Statement</a:t>
            </a:r>
            <a:endParaRPr lang="en-US" sz="240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lvl="5" algn="l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Overview of the Project</a:t>
            </a:r>
            <a:endParaRPr lang="en-US" sz="240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lvl="5" algn="l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Identifying the End Users</a:t>
            </a:r>
            <a:r>
              <a:rPr lang="en-US" sz="24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+mn-ea"/>
              </a:rPr>
              <a:t>   </a:t>
            </a:r>
            <a:endParaRPr lang="en-US" sz="240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lvl="5" algn="l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+mn-ea"/>
              </a:rPr>
              <a:t>Solution and value proposition</a:t>
            </a:r>
            <a:endParaRPr lang="en-US" sz="24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+mn-ea"/>
            </a:endParaRPr>
          </a:p>
          <a:p>
            <a:pPr lvl="5" algn="l">
              <a:lnSpc>
                <a:spcPct val="150000"/>
              </a:lnSpc>
              <a:buFont typeface="Arial" panose="020B0604020202020204"/>
              <a:buChar char="•"/>
            </a:pPr>
            <a:r>
              <a:rPr lang="en-IN" sz="2400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Wow in Your Solution</a:t>
            </a:r>
            <a:endParaRPr lang="en-IN" sz="2400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5" algn="l">
              <a:lnSpc>
                <a:spcPct val="150000"/>
              </a:lnSpc>
              <a:buFont typeface="Arial" panose="020B0604020202020204"/>
              <a:buChar char="•"/>
            </a:pPr>
            <a:r>
              <a:rPr lang="en-IN" sz="2400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ModelingWire Frames</a:t>
            </a:r>
            <a:endParaRPr lang="en-IN" sz="2400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5" algn="l">
              <a:lnSpc>
                <a:spcPct val="150000"/>
              </a:lnSpc>
              <a:buFont typeface="Arial" panose="020B0604020202020204"/>
              <a:buChar char="•"/>
            </a:pPr>
            <a:r>
              <a:rPr lang="en-IN" sz="2400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</a:t>
            </a:r>
            <a:r>
              <a:rPr lang="en-US" altLang="en-IN" sz="2400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endParaRPr lang="en-IN" sz="2400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5" algn="l">
              <a:lnSpc>
                <a:spcPct val="150000"/>
              </a:lnSpc>
              <a:buFont typeface="Arial" panose="020B0604020202020204"/>
              <a:buChar char="•"/>
            </a:pPr>
            <a:r>
              <a:rPr lang="en-IN" sz="2400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</a:t>
            </a:r>
            <a:endParaRPr lang="en-IN" sz="2400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5" algn="l">
              <a:lnSpc>
                <a:spcPct val="150000"/>
              </a:lnSpc>
              <a:buFont typeface="Arial" panose="020B0604020202020204"/>
              <a:buChar char="•"/>
            </a:pPr>
            <a:r>
              <a:rPr lang="en-US" altLang="en-IN" sz="2400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GitHub </a:t>
            </a:r>
            <a:r>
              <a:rPr lang="en-IN" sz="2400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Link</a:t>
            </a:r>
            <a:b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endParaRPr lang="en-US" sz="240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15400" y="3710305"/>
            <a:ext cx="2691765" cy="2823845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592" y="575055"/>
            <a:ext cx="5636895" cy="508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200" spc="-20" dirty="0">
                <a:latin typeface="Bookman Old Style" panose="02050604050505020204" charset="0"/>
                <a:cs typeface="Bookman Old Style" panose="02050604050505020204" charset="0"/>
              </a:rPr>
              <a:t>P</a:t>
            </a:r>
            <a:r>
              <a:rPr sz="3200" spc="15" dirty="0">
                <a:latin typeface="Bookman Old Style" panose="02050604050505020204" charset="0"/>
                <a:cs typeface="Bookman Old Style" panose="02050604050505020204" charset="0"/>
              </a:rPr>
              <a:t>ROB</a:t>
            </a:r>
            <a:r>
              <a:rPr sz="3200" spc="55" dirty="0">
                <a:latin typeface="Bookman Old Style" panose="02050604050505020204" charset="0"/>
                <a:cs typeface="Bookman Old Style" panose="02050604050505020204" charset="0"/>
              </a:rPr>
              <a:t>L</a:t>
            </a:r>
            <a:r>
              <a:rPr sz="3200" spc="-20" dirty="0">
                <a:latin typeface="Bookman Old Style" panose="02050604050505020204" charset="0"/>
                <a:cs typeface="Bookman Old Style" panose="02050604050505020204" charset="0"/>
              </a:rPr>
              <a:t>E</a:t>
            </a:r>
            <a:r>
              <a:rPr sz="3200" spc="20" dirty="0">
                <a:latin typeface="Bookman Old Style" panose="02050604050505020204" charset="0"/>
                <a:cs typeface="Bookman Old Style" panose="02050604050505020204" charset="0"/>
              </a:rPr>
              <a:t>M</a:t>
            </a:r>
            <a:r>
              <a:rPr lang="en-US" sz="3200" spc="20" dirty="0">
                <a:latin typeface="Bookman Old Style" panose="02050604050505020204" charset="0"/>
                <a:cs typeface="Bookman Old Style" panose="02050604050505020204" charset="0"/>
              </a:rPr>
              <a:t> </a:t>
            </a:r>
            <a:r>
              <a:rPr sz="3200" spc="10" dirty="0">
                <a:latin typeface="Bookman Old Style" panose="02050604050505020204" charset="0"/>
                <a:cs typeface="Bookman Old Style" panose="02050604050505020204" charset="0"/>
              </a:rPr>
              <a:t>S</a:t>
            </a:r>
            <a:r>
              <a:rPr sz="3200" spc="-370" dirty="0">
                <a:latin typeface="Bookman Old Style" panose="02050604050505020204" charset="0"/>
                <a:cs typeface="Bookman Old Style" panose="02050604050505020204" charset="0"/>
              </a:rPr>
              <a:t>T</a:t>
            </a:r>
            <a:r>
              <a:rPr sz="3200" spc="-375" dirty="0">
                <a:latin typeface="Bookman Old Style" panose="02050604050505020204" charset="0"/>
                <a:cs typeface="Bookman Old Style" panose="02050604050505020204" charset="0"/>
              </a:rPr>
              <a:t>A</a:t>
            </a:r>
            <a:r>
              <a:rPr sz="3200" spc="15" dirty="0">
                <a:latin typeface="Bookman Old Style" panose="02050604050505020204" charset="0"/>
                <a:cs typeface="Bookman Old Style" panose="02050604050505020204" charset="0"/>
              </a:rPr>
              <a:t>T</a:t>
            </a:r>
            <a:r>
              <a:rPr sz="3200" spc="-10" dirty="0">
                <a:latin typeface="Bookman Old Style" panose="02050604050505020204" charset="0"/>
                <a:cs typeface="Bookman Old Style" panose="02050604050505020204" charset="0"/>
              </a:rPr>
              <a:t>E</a:t>
            </a:r>
            <a:r>
              <a:rPr sz="3200" spc="-20" dirty="0">
                <a:latin typeface="Bookman Old Style" panose="02050604050505020204" charset="0"/>
                <a:cs typeface="Bookman Old Style" panose="02050604050505020204" charset="0"/>
              </a:rPr>
              <a:t>ME</a:t>
            </a:r>
            <a:r>
              <a:rPr sz="3200" spc="10" dirty="0">
                <a:latin typeface="Bookman Old Style" panose="02050604050505020204" charset="0"/>
                <a:cs typeface="Bookman Old Style" panose="02050604050505020204" charset="0"/>
              </a:rPr>
              <a:t>NT</a:t>
            </a:r>
            <a:endParaRPr sz="32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565785" y="1783080"/>
            <a:ext cx="9245600" cy="2730500"/>
          </a:xfrm>
          <a:prstGeom prst="rect">
            <a:avLst/>
          </a:prstGeom>
        </p:spPr>
        <p:txBody>
          <a:bodyPr>
            <a:noAutofit/>
          </a:bodyPr>
          <a:p>
            <a:r>
              <a:rPr sz="2000"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To address the growing threat of keyloggers, this project aims to develop advanced detection mechanisms capable of identifying and neutralizing malicious keylogging activities. The system must ensure real-time monitoring of keystrokes across various platforms while preserving user privacy and data integrity. By implementing robust encryption techniques and proactive security measures, the solution seeks to provide users with a reliable defense against keylogger-based attacks, thereby enhancing overall cybersecurity posture.</a:t>
            </a:r>
            <a:endParaRPr sz="2000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20200" y="2667000"/>
            <a:ext cx="323024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05117"/>
            <a:ext cx="5263515" cy="508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spc="5" dirty="0">
                <a:latin typeface="Bookman Old Style" panose="02050604050505020204" charset="0"/>
                <a:cs typeface="Bookman Old Style" panose="02050604050505020204" charset="0"/>
              </a:rPr>
              <a:t>PROJECT</a:t>
            </a:r>
            <a:r>
              <a:rPr lang="en-US" sz="3200" spc="5" dirty="0">
                <a:latin typeface="Bookman Old Style" panose="02050604050505020204" charset="0"/>
                <a:cs typeface="Bookman Old Style" panose="02050604050505020204" charset="0"/>
              </a:rPr>
              <a:t> </a:t>
            </a:r>
            <a:r>
              <a:rPr sz="3200" spc="-20" dirty="0">
                <a:latin typeface="Bookman Old Style" panose="02050604050505020204" charset="0"/>
                <a:cs typeface="Bookman Old Style" panose="02050604050505020204" charset="0"/>
              </a:rPr>
              <a:t>OVERVIEW</a:t>
            </a:r>
            <a:endParaRPr sz="32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363855" y="1295400"/>
            <a:ext cx="9491980" cy="3523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200" b="1">
                <a:latin typeface="Times New Roman" panose="02020603050405020304" charset="0"/>
                <a:cs typeface="Times New Roman" panose="02020603050405020304" charset="0"/>
              </a:rPr>
              <a:t>Objective: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 Develop a robust system to address security concerns related to keyloggers.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</a:pP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200" b="1">
                <a:latin typeface="Times New Roman" panose="02020603050405020304" charset="0"/>
                <a:cs typeface="Times New Roman" panose="02020603050405020304" charset="0"/>
              </a:rPr>
              <a:t>Focus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: Detection, prevention, and mitigation of keylogger threats.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</a:pPr>
            <a:endParaRPr lang="en-US" sz="2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200" b="1">
                <a:latin typeface="Times New Roman" panose="02020603050405020304" charset="0"/>
                <a:cs typeface="Times New Roman" panose="02020603050405020304" charset="0"/>
              </a:rPr>
              <a:t>Key Components:</a:t>
            </a:r>
            <a:endParaRPr lang="en-US" sz="22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</a:pPr>
            <a:endParaRPr lang="en-US" sz="2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Advanced detection algorithms for real-time monitoring of keystroke activities.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Implementation of strong encryption techniques to safeguard sensitive data.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Proactive defense mechanisms to prevent unauthorized access and misuse.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</a:pP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200" b="1">
                <a:latin typeface="Times New Roman" panose="02020603050405020304" charset="0"/>
                <a:cs typeface="Times New Roman" panose="02020603050405020304" charset="0"/>
              </a:rPr>
              <a:t>Outcome: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 Enhanced cybersecurity posture through effective protection against keylogger-based attacks.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80000"/>
              </a:lnSpc>
            </a:pP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200" b="1">
                <a:latin typeface="Times New Roman" panose="02020603050405020304" charset="0"/>
                <a:cs typeface="Times New Roman" panose="02020603050405020304" charset="0"/>
              </a:rPr>
              <a:t>Impact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: Improved user confidence in data security and privacy across various platforms.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317" y="228853"/>
            <a:ext cx="5014595" cy="3854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25" dirty="0">
                <a:latin typeface="Bookman Old Style" panose="02050604050505020204" charset="0"/>
                <a:cs typeface="Bookman Old Style" panose="02050604050505020204" charset="0"/>
              </a:rPr>
              <a:t>W</a:t>
            </a:r>
            <a:r>
              <a:rPr sz="2400" spc="-20" dirty="0">
                <a:latin typeface="Bookman Old Style" panose="02050604050505020204" charset="0"/>
                <a:cs typeface="Bookman Old Style" panose="02050604050505020204" charset="0"/>
              </a:rPr>
              <a:t>H</a:t>
            </a:r>
            <a:r>
              <a:rPr sz="2400" spc="20" dirty="0">
                <a:latin typeface="Bookman Old Style" panose="02050604050505020204" charset="0"/>
                <a:cs typeface="Bookman Old Style" panose="02050604050505020204" charset="0"/>
              </a:rPr>
              <a:t>O</a:t>
            </a:r>
            <a:r>
              <a:rPr sz="2400" spc="-235" dirty="0">
                <a:latin typeface="Bookman Old Style" panose="02050604050505020204" charset="0"/>
                <a:cs typeface="Bookman Old Style" panose="02050604050505020204" charset="0"/>
              </a:rPr>
              <a:t> </a:t>
            </a:r>
            <a:r>
              <a:rPr sz="2400" spc="-10" dirty="0">
                <a:latin typeface="Bookman Old Style" panose="02050604050505020204" charset="0"/>
                <a:cs typeface="Bookman Old Style" panose="02050604050505020204" charset="0"/>
              </a:rPr>
              <a:t>AR</a:t>
            </a:r>
            <a:r>
              <a:rPr sz="2400" spc="15" dirty="0">
                <a:latin typeface="Bookman Old Style" panose="02050604050505020204" charset="0"/>
                <a:cs typeface="Bookman Old Style" panose="02050604050505020204" charset="0"/>
              </a:rPr>
              <a:t>E</a:t>
            </a:r>
            <a:r>
              <a:rPr sz="2400" spc="-35" dirty="0">
                <a:latin typeface="Bookman Old Style" panose="02050604050505020204" charset="0"/>
                <a:cs typeface="Bookman Old Style" panose="02050604050505020204" charset="0"/>
              </a:rPr>
              <a:t> </a:t>
            </a:r>
            <a:r>
              <a:rPr sz="2400" spc="-10" dirty="0">
                <a:latin typeface="Bookman Old Style" panose="02050604050505020204" charset="0"/>
                <a:cs typeface="Bookman Old Style" panose="02050604050505020204" charset="0"/>
              </a:rPr>
              <a:t>T</a:t>
            </a:r>
            <a:r>
              <a:rPr sz="2400" spc="-15" dirty="0">
                <a:latin typeface="Bookman Old Style" panose="02050604050505020204" charset="0"/>
                <a:cs typeface="Bookman Old Style" panose="02050604050505020204" charset="0"/>
              </a:rPr>
              <a:t>H</a:t>
            </a:r>
            <a:r>
              <a:rPr sz="2400" spc="15" dirty="0">
                <a:latin typeface="Bookman Old Style" panose="02050604050505020204" charset="0"/>
                <a:cs typeface="Bookman Old Style" panose="02050604050505020204" charset="0"/>
              </a:rPr>
              <a:t>E</a:t>
            </a:r>
            <a:r>
              <a:rPr sz="2400" spc="-35" dirty="0">
                <a:latin typeface="Bookman Old Style" panose="02050604050505020204" charset="0"/>
                <a:cs typeface="Bookman Old Style" panose="02050604050505020204" charset="0"/>
              </a:rPr>
              <a:t> </a:t>
            </a:r>
            <a:r>
              <a:rPr sz="2400" spc="-20" dirty="0">
                <a:latin typeface="Bookman Old Style" panose="02050604050505020204" charset="0"/>
                <a:cs typeface="Bookman Old Style" panose="02050604050505020204" charset="0"/>
              </a:rPr>
              <a:t>E</a:t>
            </a:r>
            <a:r>
              <a:rPr sz="2400" spc="30" dirty="0">
                <a:latin typeface="Bookman Old Style" panose="02050604050505020204" charset="0"/>
                <a:cs typeface="Bookman Old Style" panose="02050604050505020204" charset="0"/>
              </a:rPr>
              <a:t>N</a:t>
            </a:r>
            <a:r>
              <a:rPr sz="2400" spc="15" dirty="0">
                <a:latin typeface="Bookman Old Style" panose="02050604050505020204" charset="0"/>
                <a:cs typeface="Bookman Old Style" panose="02050604050505020204" charset="0"/>
              </a:rPr>
              <a:t>D</a:t>
            </a:r>
            <a:r>
              <a:rPr sz="2400" spc="-45" dirty="0">
                <a:latin typeface="Bookman Old Style" panose="02050604050505020204" charset="0"/>
                <a:cs typeface="Bookman Old Style" panose="02050604050505020204" charset="0"/>
              </a:rPr>
              <a:t> </a:t>
            </a:r>
            <a:r>
              <a:rPr sz="2400" dirty="0">
                <a:latin typeface="Bookman Old Style" panose="02050604050505020204" charset="0"/>
                <a:cs typeface="Bookman Old Style" panose="02050604050505020204" charset="0"/>
              </a:rPr>
              <a:t>U</a:t>
            </a:r>
            <a:r>
              <a:rPr sz="2400" spc="10" dirty="0">
                <a:latin typeface="Bookman Old Style" panose="02050604050505020204" charset="0"/>
                <a:cs typeface="Bookman Old Style" panose="02050604050505020204" charset="0"/>
              </a:rPr>
              <a:t>S</a:t>
            </a:r>
            <a:r>
              <a:rPr sz="2400" spc="-25" dirty="0">
                <a:latin typeface="Bookman Old Style" panose="02050604050505020204" charset="0"/>
                <a:cs typeface="Bookman Old Style" panose="02050604050505020204" charset="0"/>
              </a:rPr>
              <a:t>E</a:t>
            </a:r>
            <a:r>
              <a:rPr sz="2400" spc="-10" dirty="0">
                <a:latin typeface="Bookman Old Style" panose="02050604050505020204" charset="0"/>
                <a:cs typeface="Bookman Old Style" panose="02050604050505020204" charset="0"/>
              </a:rPr>
              <a:t>R</a:t>
            </a:r>
            <a:r>
              <a:rPr sz="2400" spc="5" dirty="0">
                <a:latin typeface="Bookman Old Style" panose="02050604050505020204" charset="0"/>
                <a:cs typeface="Bookman Old Style" panose="02050604050505020204" charset="0"/>
              </a:rPr>
              <a:t>S?</a:t>
            </a:r>
            <a:endParaRPr sz="24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381000" y="762000"/>
            <a:ext cx="975169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end users of the "Keylogger and Security" project can vary depending on the specific implementation and scope of the system. Generally, they may include: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80000"/>
              </a:lnSpc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Individual Users: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Individuals concerned about protecting their personal information and privacy on their devices.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60000"/>
              </a:lnSpc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Businesses and Organizations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: Enterprises looking to secure sensitive corporate data and prevent unauthorized access through keylogging activities.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70000"/>
              </a:lnSpc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Government Agencies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: Agencies aiming to safeguard classified or sensitive information from espionage and cyber threats.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80000"/>
              </a:lnSpc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Educational Institutions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: Schools and universities needing to protect student and faculty data from unauthorized access and privacy breaches.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70000"/>
              </a:lnSpc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Security Professionals: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Cybersecurity experts and IT professionals responsible for maintaining and securing network infrastructure and systems against keylogger threats.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60000"/>
              </a:lnSpc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project's end users encompass a broad spectrum, ranging from individual consumers to large organizations, all seeking to mitigate the risks associated with keyloggers and enhance overall data security and privacy.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0" name="object 2"/>
          <p:cNvGrpSpPr/>
          <p:nvPr/>
        </p:nvGrpSpPr>
        <p:grpSpPr>
          <a:xfrm>
            <a:off x="10972800" y="5344160"/>
            <a:ext cx="1125220" cy="1129030"/>
            <a:chOff x="7991475" y="2933700"/>
            <a:chExt cx="2762250" cy="3257550"/>
          </a:xfrm>
        </p:grpSpPr>
        <p:sp>
          <p:nvSpPr>
            <p:cNvPr id="11" name="object 3"/>
            <p:cNvSpPr/>
            <p:nvPr>
              <p:custDataLst>
                <p:tags r:id="rId2"/>
              </p:custDataLst>
            </p:nvPr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2" name="object 4"/>
            <p:cNvSpPr/>
            <p:nvPr>
              <p:custDataLst>
                <p:tags r:id="rId3"/>
              </p:custDataLst>
            </p:nvPr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13" name="object 5"/>
            <p:cNvPicPr/>
            <p:nvPr>
              <p:custDataLst>
                <p:tags r:id="rId4"/>
              </p:custDataLst>
            </p:nvPr>
          </p:nvPicPr>
          <p:blipFill>
            <a:blip r:embed="rId5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317" y="228599"/>
            <a:ext cx="106813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40" dirty="0">
                <a:latin typeface="Bookman Old Style" panose="02050604050505020204" charset="0"/>
                <a:cs typeface="Bookman Old Style" panose="02050604050505020204" charset="0"/>
              </a:rPr>
              <a:t>Y</a:t>
            </a:r>
            <a:r>
              <a:rPr sz="2800" spc="10" dirty="0">
                <a:latin typeface="Bookman Old Style" panose="02050604050505020204" charset="0"/>
                <a:cs typeface="Bookman Old Style" panose="02050604050505020204" charset="0"/>
              </a:rPr>
              <a:t>O</a:t>
            </a:r>
            <a:r>
              <a:rPr sz="2800" spc="25" dirty="0">
                <a:latin typeface="Bookman Old Style" panose="02050604050505020204" charset="0"/>
                <a:cs typeface="Bookman Old Style" panose="02050604050505020204" charset="0"/>
              </a:rPr>
              <a:t>U</a:t>
            </a:r>
            <a:r>
              <a:rPr sz="2800" dirty="0">
                <a:latin typeface="Bookman Old Style" panose="02050604050505020204" charset="0"/>
                <a:cs typeface="Bookman Old Style" panose="02050604050505020204" charset="0"/>
              </a:rPr>
              <a:t>R</a:t>
            </a:r>
            <a:r>
              <a:rPr sz="2800" spc="5" dirty="0">
                <a:latin typeface="Bookman Old Style" panose="02050604050505020204" charset="0"/>
                <a:cs typeface="Bookman Old Style" panose="02050604050505020204" charset="0"/>
              </a:rPr>
              <a:t> </a:t>
            </a:r>
            <a:r>
              <a:rPr sz="2800" spc="25" dirty="0">
                <a:latin typeface="Bookman Old Style" panose="02050604050505020204" charset="0"/>
                <a:cs typeface="Bookman Old Style" panose="02050604050505020204" charset="0"/>
              </a:rPr>
              <a:t>S</a:t>
            </a:r>
            <a:r>
              <a:rPr sz="2800" spc="10" dirty="0">
                <a:latin typeface="Bookman Old Style" panose="02050604050505020204" charset="0"/>
                <a:cs typeface="Bookman Old Style" panose="02050604050505020204" charset="0"/>
              </a:rPr>
              <a:t>O</a:t>
            </a:r>
            <a:r>
              <a:rPr sz="2800" spc="25" dirty="0">
                <a:latin typeface="Bookman Old Style" panose="02050604050505020204" charset="0"/>
                <a:cs typeface="Bookman Old Style" panose="02050604050505020204" charset="0"/>
              </a:rPr>
              <a:t>LU</a:t>
            </a:r>
            <a:r>
              <a:rPr sz="2800" spc="-35" dirty="0">
                <a:latin typeface="Bookman Old Style" panose="02050604050505020204" charset="0"/>
                <a:cs typeface="Bookman Old Style" panose="02050604050505020204" charset="0"/>
              </a:rPr>
              <a:t>T</a:t>
            </a:r>
            <a:r>
              <a:rPr sz="2800" spc="-30" dirty="0">
                <a:latin typeface="Bookman Old Style" panose="02050604050505020204" charset="0"/>
                <a:cs typeface="Bookman Old Style" panose="02050604050505020204" charset="0"/>
              </a:rPr>
              <a:t>I</a:t>
            </a:r>
            <a:r>
              <a:rPr sz="2800" spc="10" dirty="0">
                <a:latin typeface="Bookman Old Style" panose="02050604050505020204" charset="0"/>
                <a:cs typeface="Bookman Old Style" panose="02050604050505020204" charset="0"/>
              </a:rPr>
              <a:t>O</a:t>
            </a:r>
            <a:r>
              <a:rPr sz="2800" dirty="0">
                <a:latin typeface="Bookman Old Style" panose="02050604050505020204" charset="0"/>
                <a:cs typeface="Bookman Old Style" panose="02050604050505020204" charset="0"/>
              </a:rPr>
              <a:t>N</a:t>
            </a:r>
            <a:r>
              <a:rPr sz="2800" spc="-345" dirty="0">
                <a:latin typeface="Bookman Old Style" panose="02050604050505020204" charset="0"/>
                <a:cs typeface="Bookman Old Style" panose="02050604050505020204" charset="0"/>
              </a:rPr>
              <a:t> </a:t>
            </a:r>
            <a:r>
              <a:rPr sz="2800" spc="-35" dirty="0">
                <a:latin typeface="Bookman Old Style" panose="02050604050505020204" charset="0"/>
                <a:cs typeface="Bookman Old Style" panose="02050604050505020204" charset="0"/>
              </a:rPr>
              <a:t>A</a:t>
            </a:r>
            <a:r>
              <a:rPr sz="2800" spc="-5" dirty="0">
                <a:latin typeface="Bookman Old Style" panose="02050604050505020204" charset="0"/>
                <a:cs typeface="Bookman Old Style" panose="02050604050505020204" charset="0"/>
              </a:rPr>
              <a:t>N</a:t>
            </a:r>
            <a:r>
              <a:rPr sz="2800" dirty="0">
                <a:latin typeface="Bookman Old Style" panose="02050604050505020204" charset="0"/>
                <a:cs typeface="Bookman Old Style" panose="02050604050505020204" charset="0"/>
              </a:rPr>
              <a:t>D</a:t>
            </a:r>
            <a:r>
              <a:rPr sz="2800" spc="35" dirty="0">
                <a:latin typeface="Bookman Old Style" panose="02050604050505020204" charset="0"/>
                <a:cs typeface="Bookman Old Style" panose="02050604050505020204" charset="0"/>
              </a:rPr>
              <a:t> </a:t>
            </a:r>
            <a:r>
              <a:rPr sz="2800" spc="-30" dirty="0">
                <a:latin typeface="Bookman Old Style" panose="02050604050505020204" charset="0"/>
                <a:cs typeface="Bookman Old Style" panose="02050604050505020204" charset="0"/>
              </a:rPr>
              <a:t>I</a:t>
            </a:r>
            <a:r>
              <a:rPr sz="2800" spc="-35" dirty="0">
                <a:latin typeface="Bookman Old Style" panose="02050604050505020204" charset="0"/>
                <a:cs typeface="Bookman Old Style" panose="02050604050505020204" charset="0"/>
              </a:rPr>
              <a:t>T</a:t>
            </a:r>
            <a:r>
              <a:rPr sz="2800" dirty="0">
                <a:latin typeface="Bookman Old Style" panose="02050604050505020204" charset="0"/>
                <a:cs typeface="Bookman Old Style" panose="02050604050505020204" charset="0"/>
              </a:rPr>
              <a:t>S</a:t>
            </a:r>
            <a:r>
              <a:rPr sz="2800" spc="60" dirty="0">
                <a:latin typeface="Bookman Old Style" panose="02050604050505020204" charset="0"/>
                <a:cs typeface="Bookman Old Style" panose="02050604050505020204" charset="0"/>
              </a:rPr>
              <a:t> </a:t>
            </a:r>
            <a:r>
              <a:rPr sz="2800" spc="-295" dirty="0">
                <a:latin typeface="Bookman Old Style" panose="02050604050505020204" charset="0"/>
                <a:cs typeface="Bookman Old Style" panose="02050604050505020204" charset="0"/>
              </a:rPr>
              <a:t>V</a:t>
            </a:r>
            <a:r>
              <a:rPr sz="2800" spc="-35" dirty="0">
                <a:latin typeface="Bookman Old Style" panose="02050604050505020204" charset="0"/>
                <a:cs typeface="Bookman Old Style" panose="02050604050505020204" charset="0"/>
              </a:rPr>
              <a:t>A</a:t>
            </a:r>
            <a:r>
              <a:rPr sz="2800" spc="25" dirty="0">
                <a:latin typeface="Bookman Old Style" panose="02050604050505020204" charset="0"/>
                <a:cs typeface="Bookman Old Style" panose="02050604050505020204" charset="0"/>
              </a:rPr>
              <a:t>LU</a:t>
            </a:r>
            <a:r>
              <a:rPr sz="2800" dirty="0">
                <a:latin typeface="Bookman Old Style" panose="02050604050505020204" charset="0"/>
                <a:cs typeface="Bookman Old Style" panose="02050604050505020204" charset="0"/>
              </a:rPr>
              <a:t>E</a:t>
            </a:r>
            <a:r>
              <a:rPr sz="2800" spc="-65" dirty="0">
                <a:latin typeface="Bookman Old Style" panose="02050604050505020204" charset="0"/>
                <a:cs typeface="Bookman Old Style" panose="02050604050505020204" charset="0"/>
              </a:rPr>
              <a:t> </a:t>
            </a:r>
            <a:r>
              <a:rPr sz="2800" spc="-15" dirty="0">
                <a:latin typeface="Bookman Old Style" panose="02050604050505020204" charset="0"/>
                <a:cs typeface="Bookman Old Style" panose="02050604050505020204" charset="0"/>
              </a:rPr>
              <a:t>P</a:t>
            </a:r>
            <a:r>
              <a:rPr sz="2800" spc="-30" dirty="0">
                <a:latin typeface="Bookman Old Style" panose="02050604050505020204" charset="0"/>
                <a:cs typeface="Bookman Old Style" panose="02050604050505020204" charset="0"/>
              </a:rPr>
              <a:t>R</a:t>
            </a:r>
            <a:r>
              <a:rPr sz="2800" spc="10" dirty="0">
                <a:latin typeface="Bookman Old Style" panose="02050604050505020204" charset="0"/>
                <a:cs typeface="Bookman Old Style" panose="02050604050505020204" charset="0"/>
              </a:rPr>
              <a:t>O</a:t>
            </a:r>
            <a:r>
              <a:rPr sz="2800" spc="-15" dirty="0">
                <a:latin typeface="Bookman Old Style" panose="02050604050505020204" charset="0"/>
                <a:cs typeface="Bookman Old Style" panose="02050604050505020204" charset="0"/>
              </a:rPr>
              <a:t>P</a:t>
            </a:r>
            <a:r>
              <a:rPr sz="2800" spc="10" dirty="0">
                <a:latin typeface="Bookman Old Style" panose="02050604050505020204" charset="0"/>
                <a:cs typeface="Bookman Old Style" panose="02050604050505020204" charset="0"/>
              </a:rPr>
              <a:t>O</a:t>
            </a:r>
            <a:r>
              <a:rPr sz="2800" spc="25" dirty="0">
                <a:latin typeface="Bookman Old Style" panose="02050604050505020204" charset="0"/>
                <a:cs typeface="Bookman Old Style" panose="02050604050505020204" charset="0"/>
              </a:rPr>
              <a:t>S</a:t>
            </a:r>
            <a:r>
              <a:rPr sz="2800" spc="-30" dirty="0">
                <a:latin typeface="Bookman Old Style" panose="02050604050505020204" charset="0"/>
                <a:cs typeface="Bookman Old Style" panose="02050604050505020204" charset="0"/>
              </a:rPr>
              <a:t>I</a:t>
            </a:r>
            <a:r>
              <a:rPr sz="2800" spc="-35" dirty="0">
                <a:latin typeface="Bookman Old Style" panose="02050604050505020204" charset="0"/>
                <a:cs typeface="Bookman Old Style" panose="02050604050505020204" charset="0"/>
              </a:rPr>
              <a:t>T</a:t>
            </a:r>
            <a:r>
              <a:rPr sz="2800" spc="-30" dirty="0">
                <a:latin typeface="Bookman Old Style" panose="02050604050505020204" charset="0"/>
                <a:cs typeface="Bookman Old Style" panose="02050604050505020204" charset="0"/>
              </a:rPr>
              <a:t>I</a:t>
            </a:r>
            <a:r>
              <a:rPr sz="2800" spc="10" dirty="0">
                <a:latin typeface="Bookman Old Style" panose="02050604050505020204" charset="0"/>
                <a:cs typeface="Bookman Old Style" panose="02050604050505020204" charset="0"/>
              </a:rPr>
              <a:t>O</a:t>
            </a:r>
            <a:r>
              <a:rPr sz="2800" dirty="0">
                <a:latin typeface="Bookman Old Style" panose="02050604050505020204" charset="0"/>
                <a:cs typeface="Bookman Old Style" panose="02050604050505020204" charset="0"/>
              </a:rPr>
              <a:t>N</a:t>
            </a:r>
            <a:endParaRPr sz="28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294640" y="762000"/>
            <a:ext cx="9598660" cy="6129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Our solution, "Keylogger and Security," is designed to address the pervasive threat posed by keyloggers with a focus on detection, prevention, and mitigation. Here’s how we provide value: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60000"/>
              </a:lnSpc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Advanced Detection Technology: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We employ cutting-edge algorithms and behavioral analysis techniques to detect and identify keylogger activities in real-time across various operating systems and applications.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Robust Prevention Mechanisms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: Our system integrates proactive measures to prevent keyloggers from capturing sensitive keystrokes, including sandboxing techniques, anomaly detection, and heuristic analysis.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Data Encryption and Privacy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: Strong encryption methods are implemented to protect captured keystroke data, ensuring confidentiality and preventing unauthorized access.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0"/>
              </a:lnSpc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Comprehensive Security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: By enhancing cybersecurity defenses against keylogger threats, our solution helps maintain data integrity, protects against identity theft, and safeguards sensitive information across all user interactions.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Scalability and Adaptability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: Designed to scale with evolving threats and technological advancements, our solution remains adaptable to new keylogger variants and emerging security challenges.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80000"/>
              </a:lnSpc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Overall, "Keylogger and Security" provides a robust defense against keylogger threats while ensuring user privacy, data integrity, and operational continuity across diverse user environments.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4" name="object 2"/>
          <p:cNvGrpSpPr/>
          <p:nvPr/>
        </p:nvGrpSpPr>
        <p:grpSpPr>
          <a:xfrm>
            <a:off x="9893300" y="4192905"/>
            <a:ext cx="2298700" cy="2665095"/>
            <a:chOff x="8658225" y="2647950"/>
            <a:chExt cx="3533775" cy="3810000"/>
          </a:xfrm>
        </p:grpSpPr>
        <p:sp>
          <p:nvSpPr>
            <p:cNvPr id="15" name="object 3"/>
            <p:cNvSpPr/>
            <p:nvPr>
              <p:custDataLst>
                <p:tags r:id="rId2"/>
              </p:custDataLst>
            </p:nvPr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6" name="object 4"/>
            <p:cNvSpPr/>
            <p:nvPr>
              <p:custDataLst>
                <p:tags r:id="rId3"/>
              </p:custDataLst>
            </p:nvPr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17" name="object 5"/>
            <p:cNvPicPr/>
            <p:nvPr>
              <p:custDataLst>
                <p:tags r:id="rId4"/>
              </p:custDataLst>
            </p:nvPr>
          </p:nvPicPr>
          <p:blipFill>
            <a:blip r:embed="rId5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876800"/>
            <a:ext cx="1336040" cy="194818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5" dirty="0">
                <a:latin typeface="Bookman Old Style" panose="02050604050505020204" charset="0"/>
                <a:cs typeface="Bookman Old Style" panose="02050604050505020204" charset="0"/>
              </a:rPr>
              <a:t>THE</a:t>
            </a:r>
            <a:r>
              <a:rPr sz="2400" spc="20" dirty="0">
                <a:latin typeface="Bookman Old Style" panose="02050604050505020204" charset="0"/>
                <a:cs typeface="Bookman Old Style" panose="02050604050505020204" charset="0"/>
              </a:rPr>
              <a:t> </a:t>
            </a:r>
            <a:r>
              <a:rPr sz="2400" spc="10" dirty="0">
                <a:latin typeface="Bookman Old Style" panose="02050604050505020204" charset="0"/>
                <a:cs typeface="Bookman Old Style" panose="02050604050505020204" charset="0"/>
              </a:rPr>
              <a:t>WOW</a:t>
            </a:r>
            <a:r>
              <a:rPr sz="2400" spc="85" dirty="0">
                <a:latin typeface="Bookman Old Style" panose="02050604050505020204" charset="0"/>
                <a:cs typeface="Bookman Old Style" panose="02050604050505020204" charset="0"/>
              </a:rPr>
              <a:t> </a:t>
            </a:r>
            <a:r>
              <a:rPr sz="2400" spc="10" dirty="0">
                <a:latin typeface="Bookman Old Style" panose="02050604050505020204" charset="0"/>
                <a:cs typeface="Bookman Old Style" panose="02050604050505020204" charset="0"/>
              </a:rPr>
              <a:t>IN</a:t>
            </a:r>
            <a:r>
              <a:rPr sz="2400" spc="-5" dirty="0">
                <a:latin typeface="Bookman Old Style" panose="02050604050505020204" charset="0"/>
                <a:cs typeface="Bookman Old Style" panose="02050604050505020204" charset="0"/>
              </a:rPr>
              <a:t> </a:t>
            </a:r>
            <a:r>
              <a:rPr sz="2400" spc="15" dirty="0">
                <a:latin typeface="Bookman Old Style" panose="02050604050505020204" charset="0"/>
                <a:cs typeface="Bookman Old Style" panose="02050604050505020204" charset="0"/>
              </a:rPr>
              <a:t>YOUR</a:t>
            </a:r>
            <a:r>
              <a:rPr sz="2400" spc="-10" dirty="0">
                <a:latin typeface="Bookman Old Style" panose="02050604050505020204" charset="0"/>
                <a:cs typeface="Bookman Old Style" panose="02050604050505020204" charset="0"/>
              </a:rPr>
              <a:t> </a:t>
            </a:r>
            <a:r>
              <a:rPr sz="2400" spc="20" dirty="0">
                <a:latin typeface="Bookman Old Style" panose="02050604050505020204" charset="0"/>
                <a:cs typeface="Bookman Old Style" panose="02050604050505020204" charset="0"/>
              </a:rPr>
              <a:t>SOLUTION</a:t>
            </a:r>
            <a:endParaRPr sz="24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762000"/>
            <a:ext cx="8982710" cy="5203190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buNone/>
            </a:pPr>
            <a:r>
              <a:rPr b="1">
                <a:latin typeface="Times New Roman" panose="02020603050405020304" charset="0"/>
                <a:cs typeface="Times New Roman" panose="02020603050405020304" charset="0"/>
              </a:rPr>
              <a:t>AI-Powered Threat Recognition: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Harnesses cutting-edge artificial intelligence algorithms to swiftly identify and neutralize even the most sophisticated keyloggers, ensuring unparalleled protection.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60000"/>
              </a:lnSpc>
              <a:buNone/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b="1">
                <a:latin typeface="Times New Roman" panose="02020603050405020304" charset="0"/>
                <a:cs typeface="Times New Roman" panose="02020603050405020304" charset="0"/>
              </a:rPr>
              <a:t>Adaptive Behavioral Analysis: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Utilizes dynamic behavioral analysis techniques to detect anomalies in typing patterns, effectively differentiating between legitimate and malicious keystroke activities.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70000"/>
              </a:lnSpc>
              <a:buNone/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b="1">
                <a:latin typeface="Times New Roman" panose="02020603050405020304" charset="0"/>
                <a:cs typeface="Times New Roman" panose="02020603050405020304" charset="0"/>
              </a:rPr>
              <a:t>Real-Time Adaptive Defense: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Employs adaptive defense mechanisms that evolve in response to emerging keylogger tactics, ensuring continuous protection against evolving cyber threats.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70000"/>
              </a:lnSpc>
              <a:buNone/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0"/>
              </a:lnSpc>
              <a:buNone/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b="1">
                <a:latin typeface="Times New Roman" panose="02020603050405020304" charset="0"/>
                <a:cs typeface="Times New Roman" panose="02020603050405020304" charset="0"/>
              </a:rPr>
              <a:t>Comprehensive Security Assurance: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Provides a holistic approach to cybersecurity by integrating advanced detection, prevention, and response capabilities, delivering unparalleled peace of mind to users and organizations alike.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80000"/>
              </a:lnSpc>
              <a:buNone/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This solution sets a new standard in keylogger defense, combining cutting-edge technology with user-centric design to deliver exceptional security and reliability.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object 5"/>
          <p:cNvPicPr>
            <a:picLocks noChangeAspect="1"/>
          </p:cNvPicPr>
          <p:nvPr>
            <p:ph sz="half" idx="2"/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753600" y="3908425"/>
            <a:ext cx="2556510" cy="27565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5" dirty="0">
                <a:latin typeface="Bookman Old Style" panose="02050604050505020204" charset="0"/>
                <a:cs typeface="Bookman Old Style" panose="02050604050505020204" charset="0"/>
              </a:rPr>
              <a:t>M</a:t>
            </a:r>
            <a:r>
              <a:rPr sz="3600" b="1" dirty="0">
                <a:latin typeface="Bookman Old Style" panose="02050604050505020204" charset="0"/>
                <a:cs typeface="Bookman Old Style" panose="02050604050505020204" charset="0"/>
              </a:rPr>
              <a:t>O</a:t>
            </a:r>
            <a:r>
              <a:rPr sz="3600" b="1" spc="-15" dirty="0">
                <a:latin typeface="Bookman Old Style" panose="02050604050505020204" charset="0"/>
                <a:cs typeface="Bookman Old Style" panose="02050604050505020204" charset="0"/>
              </a:rPr>
              <a:t>D</a:t>
            </a:r>
            <a:r>
              <a:rPr sz="3600" b="1" spc="-35" dirty="0">
                <a:latin typeface="Bookman Old Style" panose="02050604050505020204" charset="0"/>
                <a:cs typeface="Bookman Old Style" panose="02050604050505020204" charset="0"/>
              </a:rPr>
              <a:t>E</a:t>
            </a:r>
            <a:r>
              <a:rPr sz="3600" b="1" spc="-30" dirty="0">
                <a:latin typeface="Bookman Old Style" panose="02050604050505020204" charset="0"/>
                <a:cs typeface="Bookman Old Style" panose="02050604050505020204" charset="0"/>
              </a:rPr>
              <a:t>LL</a:t>
            </a:r>
            <a:r>
              <a:rPr sz="3600" b="1" spc="-5" dirty="0">
                <a:latin typeface="Bookman Old Style" panose="02050604050505020204" charset="0"/>
                <a:cs typeface="Bookman Old Style" panose="02050604050505020204" charset="0"/>
              </a:rPr>
              <a:t>I</a:t>
            </a:r>
            <a:r>
              <a:rPr sz="3600" b="1" spc="30" dirty="0">
                <a:latin typeface="Bookman Old Style" panose="02050604050505020204" charset="0"/>
                <a:cs typeface="Bookman Old Style" panose="02050604050505020204" charset="0"/>
              </a:rPr>
              <a:t>N</a:t>
            </a:r>
            <a:r>
              <a:rPr sz="3600" b="1" spc="5" dirty="0">
                <a:latin typeface="Bookman Old Style" panose="02050604050505020204" charset="0"/>
                <a:cs typeface="Bookman Old Style" panose="02050604050505020204" charset="0"/>
              </a:rPr>
              <a:t>G</a:t>
            </a:r>
            <a:endParaRPr sz="36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973580" y="1066800"/>
            <a:ext cx="823404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Install required python libraries in command prompt like,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1. pip install 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pynput    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2. pip install 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json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Initialization  of keylogger :</a:t>
            </a:r>
            <a:br>
              <a:rPr lang="en-US" sz="20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Set up the main GUI window.</a:t>
            </a:r>
            <a:br>
              <a:rPr lang="en-US" sz="20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Initialize global variables for key logging.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Capturing of keystrokes :</a:t>
            </a:r>
            <a:br>
              <a:rPr lang="en-US" sz="20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Start capturing key events when the "Start" button is pressed.</a:t>
            </a:r>
            <a:br>
              <a:rPr lang="en-US" sz="20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Log key press and release events.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Data Logging into text files  :</a:t>
            </a:r>
            <a:br>
              <a:rPr lang="en-US" sz="20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update text and Json log files with captured key events.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Stop Logging  :</a:t>
            </a:r>
            <a:br>
              <a:rPr lang="en-US" sz="20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Stop capturing key events when the "Stop" button is pressed.</a:t>
            </a:r>
            <a:br>
              <a:rPr lang="en-US" sz="20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object 6"/>
          <p:cNvPicPr>
            <a:picLocks noChangeAspect="1"/>
          </p:cNvPicPr>
          <p:nvPr>
            <p:ph sz="half" idx="2"/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0" y="4279265"/>
            <a:ext cx="1972945" cy="2566035"/>
          </a:xfrm>
          <a:prstGeom prst="rect">
            <a:avLst/>
          </a:prstGeom>
        </p:spPr>
      </p:pic>
      <p:pic>
        <p:nvPicPr>
          <p:cNvPr id="17" name="object 5"/>
          <p:cNvPicPr/>
          <p:nvPr>
            <p:custDataLst>
              <p:tags r:id="rId4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893300" y="4192905"/>
            <a:ext cx="2298700" cy="26650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5724</Words>
  <Application>WPS Presentation</Application>
  <PresentationFormat>Widescreen</PresentationFormat>
  <Paragraphs>137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SimSun</vt:lpstr>
      <vt:lpstr>Wingdings</vt:lpstr>
      <vt:lpstr>Trebuchet MS</vt:lpstr>
      <vt:lpstr>Calibri</vt:lpstr>
      <vt:lpstr>Microsoft YaHei</vt:lpstr>
      <vt:lpstr>Arial Unicode MS</vt:lpstr>
      <vt:lpstr>Times New Roman</vt:lpstr>
      <vt:lpstr>Segoe UI Variable Text Light</vt:lpstr>
      <vt:lpstr>Bookman Old Style</vt:lpstr>
      <vt:lpstr>Arial</vt:lpstr>
      <vt:lpstr>Calibri</vt:lpstr>
      <vt:lpstr>Sitka Display Semibold</vt:lpstr>
      <vt:lpstr>Cambria</vt:lpstr>
      <vt:lpstr>Sitka Display</vt:lpstr>
      <vt:lpstr>Trebuchet MS</vt:lpstr>
      <vt:lpstr>Book Antiqua</vt:lpstr>
      <vt:lpstr>DejaVu Sans</vt:lpstr>
      <vt:lpstr>Bahnschrift Light</vt:lpstr>
      <vt:lpstr>Bradley Hand ITC</vt:lpstr>
      <vt:lpstr>Office Theme</vt:lpstr>
      <vt:lpstr>Student Name</vt:lpstr>
      <vt:lpstr>PROJECT TITLE</vt:lpstr>
      <vt:lpstr>AGENDA</vt:lpstr>
      <vt:lpstr>PROBLEM	STATEMENT</vt:lpstr>
      <vt:lpstr>PROJECT	OVERVIEW</vt:lpstr>
      <vt:lpstr>WHO ARE THE END USERS?</vt:lpstr>
      <vt:lpstr>YOUR SOLUTION AND ITS VALUE PROPOSITION</vt:lpstr>
      <vt:lpstr>THE WOW IN YOUR SOLUTION</vt:lpstr>
      <vt:lpstr>PowerPoint 演示文稿</vt:lpstr>
      <vt:lpstr>PowerPoint 演示文稿</vt:lpstr>
      <vt:lpstr>RESULTS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HP</cp:lastModifiedBy>
  <cp:revision>3</cp:revision>
  <dcterms:created xsi:type="dcterms:W3CDTF">2024-06-03T05:48:00Z</dcterms:created>
  <dcterms:modified xsi:type="dcterms:W3CDTF">2024-06-24T16:34:59Z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ICV">
    <vt:lpwstr>E711F98AEF3B432496E3D802FABFB128_13</vt:lpwstr>
  </property>
  <property fmtid="{D5CDD505-2E9C-101B-9397-08002B2CF9AE}" pid="5" name="KSOProductBuildVer">
    <vt:lpwstr>1033-12.2.0.17119</vt:lpwstr>
  </property>
</Properties>
</file>