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9" r:id="rId1"/>
  </p:sldMasterIdLst>
  <p:notesMasterIdLst>
    <p:notesMasterId r:id="rId23"/>
  </p:notesMasterIdLst>
  <p:sldIdLst>
    <p:sldId id="347" r:id="rId2"/>
    <p:sldId id="287" r:id="rId3"/>
    <p:sldId id="257" r:id="rId4"/>
    <p:sldId id="260" r:id="rId5"/>
    <p:sldId id="340" r:id="rId6"/>
    <p:sldId id="299" r:id="rId7"/>
    <p:sldId id="288" r:id="rId8"/>
    <p:sldId id="354" r:id="rId9"/>
    <p:sldId id="344" r:id="rId10"/>
    <p:sldId id="357" r:id="rId11"/>
    <p:sldId id="359" r:id="rId12"/>
    <p:sldId id="358" r:id="rId13"/>
    <p:sldId id="360" r:id="rId14"/>
    <p:sldId id="361" r:id="rId15"/>
    <p:sldId id="345" r:id="rId16"/>
    <p:sldId id="349" r:id="rId17"/>
    <p:sldId id="355" r:id="rId18"/>
    <p:sldId id="356" r:id="rId19"/>
    <p:sldId id="275" r:id="rId20"/>
    <p:sldId id="270" r:id="rId21"/>
    <p:sldId id="3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99822" autoAdjust="0"/>
  </p:normalViewPr>
  <p:slideViewPr>
    <p:cSldViewPr>
      <p:cViewPr varScale="1">
        <p:scale>
          <a:sx n="86" d="100"/>
          <a:sy n="86" d="100"/>
        </p:scale>
        <p:origin x="64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18112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77BE-B27F-4B86-82C1-2AC39DCF1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CD1556-CFAB-4ED2-A665-3F075CF50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EA9D0-463F-42A1-B70F-C47A11D56044}"/>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C2576AD4-1BEB-4EE3-87C6-851B86CB302F}"/>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8C9B5A5-C9ED-4B6E-B400-EF9C5A5539D9}"/>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8774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A23F-A140-4F5B-A755-11E544A1CF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D8DD5E-F31E-46FE-BA6B-A638DEBE5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73A2C-44EF-4A4A-ACF5-CA21329BEB8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3459B7D-9180-46A1-8F18-56DBC60D4C8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D38C8441-A90A-4D42-A8B6-BBF8AE43B0AE}"/>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47328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E267C-2649-4373-882A-552868BBCD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A9C26D-9CE4-457A-A7B1-A632FCEE5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C8343-FE05-4080-9ABB-CE14207B82E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CA43D914-4797-42FE-AAA1-A7C976C5AF39}"/>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360937C3-12AF-423D-A991-2C9659D0B76D}"/>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02796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4D95-1664-4DB9-B291-81F75D1A3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70E06-9E95-4415-B5BF-2E1C35E24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96263-C0A8-4D19-9327-68F57471605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D4C11AEA-CB5B-4A05-84F0-B3C8912FFB1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0BF5F29-37E4-4614-866C-A9A575142883}"/>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9456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1650-CC8A-4EBB-9DE9-A8D25EE60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2BD43D-06FB-45F4-926F-50B3C4BED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04661-16FB-4F35-9C2C-71D5DD1D026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67394D7-6CB4-4A82-8E57-FB0E36D4D37E}"/>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B6E3C4AA-AFFB-4821-A92F-C5D3032D190A}"/>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28806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2E6B-4916-4001-868F-94195A033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A3FC59-1855-4421-98BE-2D3C91882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C09467-94C9-44F6-9741-203659FF8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8E8550-E45B-48F1-9322-CEC3F925268B}"/>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360F9FF7-C2B2-46E9-BD3E-29EE92A726EF}"/>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29BE1B1A-B827-4753-9C5B-A2785C2048CD}"/>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3747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B46D-2986-4960-82D8-0119AB06F9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42429-2E17-4867-A082-6CDDFACE6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F4B8C-BFB6-41AB-9583-A1AFBA65F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F927C0-FD4C-4341-ACAC-BFEFD3CC0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54AAF-7707-4B23-A853-BB70CAD26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29974C-BCC8-447A-96C6-1055EB36F0FE}"/>
              </a:ext>
            </a:extLst>
          </p:cNvPr>
          <p:cNvSpPr>
            <a:spLocks noGrp="1"/>
          </p:cNvSpPr>
          <p:nvPr>
            <p:ph type="dt" sz="half" idx="10"/>
          </p:nvPr>
        </p:nvSpPr>
        <p:spPr/>
        <p:txBody>
          <a:bodyPr/>
          <a:lstStyle/>
          <a:p>
            <a:r>
              <a:rPr lang="en-US"/>
              <a:t>VIII Semester, Department of ISE, RNSIT</a:t>
            </a:r>
            <a:endParaRPr lang="en-US" dirty="0"/>
          </a:p>
        </p:txBody>
      </p:sp>
      <p:sp>
        <p:nvSpPr>
          <p:cNvPr id="8" name="Footer Placeholder 7">
            <a:extLst>
              <a:ext uri="{FF2B5EF4-FFF2-40B4-BE49-F238E27FC236}">
                <a16:creationId xmlns:a16="http://schemas.microsoft.com/office/drawing/2014/main" id="{86090707-D91C-487F-82CF-EC9C7A753309}"/>
              </a:ext>
            </a:extLst>
          </p:cNvPr>
          <p:cNvSpPr>
            <a:spLocks noGrp="1"/>
          </p:cNvSpPr>
          <p:nvPr>
            <p:ph type="ftr" sz="quarter" idx="11"/>
          </p:nvPr>
        </p:nvSpPr>
        <p:spPr/>
        <p:txBody>
          <a:bodyPr/>
          <a:lstStyle/>
          <a:p>
            <a:r>
              <a:rPr lang="en-US"/>
              <a:t>2021 - 2022</a:t>
            </a:r>
            <a:endParaRPr lang="en-US" dirty="0"/>
          </a:p>
        </p:txBody>
      </p:sp>
      <p:sp>
        <p:nvSpPr>
          <p:cNvPr id="9" name="Slide Number Placeholder 8">
            <a:extLst>
              <a:ext uri="{FF2B5EF4-FFF2-40B4-BE49-F238E27FC236}">
                <a16:creationId xmlns:a16="http://schemas.microsoft.com/office/drawing/2014/main" id="{F8422C22-BE43-4B81-BD48-AE072DC1D3E6}"/>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41903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1C91-221D-4EA0-9AB6-384D14E683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D82ABB-7DE7-400C-9901-5E1930304CDA}"/>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18F7630-BE48-4180-B749-5F6C9507C470}"/>
              </a:ext>
            </a:extLst>
          </p:cNvPr>
          <p:cNvSpPr>
            <a:spLocks noGrp="1"/>
          </p:cNvSpPr>
          <p:nvPr>
            <p:ph type="ftr" sz="quarter" idx="11"/>
          </p:nvPr>
        </p:nvSpPr>
        <p:spPr/>
        <p:txBody>
          <a:bodyPr/>
          <a:lstStyle/>
          <a:p>
            <a:r>
              <a:rPr lang="en-US"/>
              <a:t>2021 - 2022</a:t>
            </a:r>
            <a:endParaRPr lang="en-US" dirty="0"/>
          </a:p>
        </p:txBody>
      </p:sp>
      <p:sp>
        <p:nvSpPr>
          <p:cNvPr id="5" name="Slide Number Placeholder 4">
            <a:extLst>
              <a:ext uri="{FF2B5EF4-FFF2-40B4-BE49-F238E27FC236}">
                <a16:creationId xmlns:a16="http://schemas.microsoft.com/office/drawing/2014/main" id="{442B1F76-9745-448C-ACAA-828B8A0E569B}"/>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73958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93D2-CD0B-4C4B-8A89-372D856893AF}"/>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DB53C93A-C66D-4524-9505-11105ED68545}"/>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FD090956-BD25-4187-92A0-2442CD7D5737}"/>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401310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4752D-A22B-4860-8B63-66F27FD2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9F994D-5DBF-4704-8CFC-FC42F7BB5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9E164C-C904-4A52-B1D7-3A97F038A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19CD8-0A37-448D-B9E7-A29C008ADB20}"/>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86D2CD24-C074-405E-9C79-6589DD8C90EC}"/>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719C5332-6BCF-4AE8-8027-3BA3B69FDEEB}"/>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77903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226A-DF5A-4E71-8AF2-67F203313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969992-E5FC-463E-A79E-85CF4287B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67EB00-C76B-41C1-B469-F5F9733E6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B2BD5-A0BC-4B6E-8A91-AD5F4B7ABF77}"/>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00833848-3D36-4BD1-9C62-E5C4BC7C2DE9}"/>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96DE2345-A1BE-49D5-8C0E-DB9CB649DEB9}"/>
              </a:ext>
            </a:extLst>
          </p:cNvPr>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50579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A5AF3-E7F5-4517-81EC-80262A380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93472F-6220-4348-933E-16ABF6409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AE5D1-0886-49FB-A9AD-B53840B8A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FA0D01DC-341F-4FE8-85AC-D0FD1DDA8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2021 - 2022</a:t>
            </a:r>
            <a:endParaRPr lang="en-US" dirty="0"/>
          </a:p>
        </p:txBody>
      </p:sp>
      <p:sp>
        <p:nvSpPr>
          <p:cNvPr id="6" name="Slide Number Placeholder 5">
            <a:extLst>
              <a:ext uri="{FF2B5EF4-FFF2-40B4-BE49-F238E27FC236}">
                <a16:creationId xmlns:a16="http://schemas.microsoft.com/office/drawing/2014/main" id="{E2D55A69-00CF-4F3C-BAB0-A6CCFDBB9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84273018-74CA-497A-9C52-16E38C21004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355AB4D7-4409-41FC-ADF0-B8DD8C41CB1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1594396812"/>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stable/modules/tree.html" TargetMode="External"/><Relationship Id="rId2" Type="http://schemas.openxmlformats.org/officeDocument/2006/relationships/hyperlink" Target="https://www.cdc.gov/stroke/facts.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latin typeface="Times New Roman" panose="02020603050405020304" pitchFamily="18" charset="0"/>
                <a:cs typeface="Times New Roman" panose="02020603050405020304" pitchFamily="18" charset="0"/>
              </a:rPr>
              <a:t>STROKE PREDICTION</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3533476"/>
            <a:ext cx="3830826" cy="2736304"/>
          </a:xfrm>
          <a:prstGeom prst="rect">
            <a:avLst/>
          </a:prstGeom>
        </p:spPr>
      </p:pic>
      <p:sp>
        <p:nvSpPr>
          <p:cNvPr id="4" name="TextBox 3">
            <a:extLst>
              <a:ext uri="{FF2B5EF4-FFF2-40B4-BE49-F238E27FC236}">
                <a16:creationId xmlns:a16="http://schemas.microsoft.com/office/drawing/2014/main" id="{732D3FFD-6757-4291-8CAF-13F1CEAAC474}"/>
              </a:ext>
            </a:extLst>
          </p:cNvPr>
          <p:cNvSpPr txBox="1"/>
          <p:nvPr/>
        </p:nvSpPr>
        <p:spPr>
          <a:xfrm>
            <a:off x="5663952" y="5013176"/>
            <a:ext cx="19087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NANDITA R P</a:t>
            </a:r>
          </a:p>
          <a:p>
            <a:r>
              <a:rPr lang="en-IN" dirty="0">
                <a:latin typeface="Times New Roman" panose="02020603050405020304" pitchFamily="18" charset="0"/>
                <a:cs typeface="Times New Roman" panose="02020603050405020304" pitchFamily="18" charset="0"/>
              </a:rPr>
              <a:t>1RN19CS086</a:t>
            </a:r>
          </a:p>
        </p:txBody>
      </p:sp>
      <p:sp>
        <p:nvSpPr>
          <p:cNvPr id="5" name="TextBox 4">
            <a:extLst>
              <a:ext uri="{FF2B5EF4-FFF2-40B4-BE49-F238E27FC236}">
                <a16:creationId xmlns:a16="http://schemas.microsoft.com/office/drawing/2014/main" id="{34DC38B0-FD2F-41C2-A3A0-24B76BA5B2EB}"/>
              </a:ext>
            </a:extLst>
          </p:cNvPr>
          <p:cNvSpPr txBox="1"/>
          <p:nvPr/>
        </p:nvSpPr>
        <p:spPr>
          <a:xfrm>
            <a:off x="8184232" y="5013175"/>
            <a:ext cx="302433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MAMATHA LOGANATH</a:t>
            </a:r>
          </a:p>
          <a:p>
            <a:r>
              <a:rPr lang="en-IN" dirty="0">
                <a:latin typeface="Times New Roman" panose="02020603050405020304" pitchFamily="18" charset="0"/>
                <a:cs typeface="Times New Roman" panose="02020603050405020304" pitchFamily="18" charset="0"/>
              </a:rPr>
              <a:t>1RN19CS073</a:t>
            </a:r>
          </a:p>
        </p:txBody>
      </p:sp>
      <p:sp>
        <p:nvSpPr>
          <p:cNvPr id="6" name="TextBox 5">
            <a:extLst>
              <a:ext uri="{FF2B5EF4-FFF2-40B4-BE49-F238E27FC236}">
                <a16:creationId xmlns:a16="http://schemas.microsoft.com/office/drawing/2014/main" id="{C01DAEED-4BDC-4CB2-90CA-4BF5841D34F2}"/>
              </a:ext>
            </a:extLst>
          </p:cNvPr>
          <p:cNvSpPr txBox="1"/>
          <p:nvPr/>
        </p:nvSpPr>
        <p:spPr>
          <a:xfrm>
            <a:off x="5447928" y="4077072"/>
            <a:ext cx="201622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22395118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841C-BF36-4CD3-83B7-E6490539F5A4}"/>
              </a:ext>
            </a:extLst>
          </p:cNvPr>
          <p:cNvSpPr>
            <a:spLocks noGrp="1"/>
          </p:cNvSpPr>
          <p:nvPr>
            <p:ph type="title"/>
          </p:nvPr>
        </p:nvSpPr>
        <p:spPr>
          <a:xfrm>
            <a:off x="838200" y="365126"/>
            <a:ext cx="10515600" cy="739246"/>
          </a:xfrm>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LOGISTIC REGRESSION</a:t>
            </a:r>
          </a:p>
        </p:txBody>
      </p:sp>
      <p:pic>
        <p:nvPicPr>
          <p:cNvPr id="8" name="Content Placeholder 7" descr="Chart&#10;&#10;Description automatically generated">
            <a:extLst>
              <a:ext uri="{FF2B5EF4-FFF2-40B4-BE49-F238E27FC236}">
                <a16:creationId xmlns:a16="http://schemas.microsoft.com/office/drawing/2014/main" id="{799AB53D-2441-42C3-8441-26501308F5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03" y="3895847"/>
            <a:ext cx="3221953" cy="2522187"/>
          </a:xfrm>
        </p:spPr>
      </p:pic>
      <p:sp>
        <p:nvSpPr>
          <p:cNvPr id="4" name="Date Placeholder 3">
            <a:extLst>
              <a:ext uri="{FF2B5EF4-FFF2-40B4-BE49-F238E27FC236}">
                <a16:creationId xmlns:a16="http://schemas.microsoft.com/office/drawing/2014/main" id="{C5445B42-064B-4B19-B58A-AB066F4BBE12}"/>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E31D8866-F8CB-45A8-B5A6-D13C3E394301}"/>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4B7E385-01D0-4554-8B99-FF1D9FE67D57}"/>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9" name="Picture 8">
            <a:extLst>
              <a:ext uri="{FF2B5EF4-FFF2-40B4-BE49-F238E27FC236}">
                <a16:creationId xmlns:a16="http://schemas.microsoft.com/office/drawing/2014/main" id="{93F8DBF1-77D1-4A8A-8ED9-7DAC659C71D3}"/>
              </a:ext>
            </a:extLst>
          </p:cNvPr>
          <p:cNvPicPr>
            <a:picLocks noChangeAspect="1"/>
          </p:cNvPicPr>
          <p:nvPr/>
        </p:nvPicPr>
        <p:blipFill>
          <a:blip r:embed="rId3"/>
          <a:stretch>
            <a:fillRect/>
          </a:stretch>
        </p:blipFill>
        <p:spPr>
          <a:xfrm>
            <a:off x="5804180" y="4265937"/>
            <a:ext cx="5073269" cy="1782008"/>
          </a:xfrm>
          <a:prstGeom prst="rect">
            <a:avLst/>
          </a:prstGeom>
        </p:spPr>
      </p:pic>
      <p:sp>
        <p:nvSpPr>
          <p:cNvPr id="11" name="TextBox 10">
            <a:extLst>
              <a:ext uri="{FF2B5EF4-FFF2-40B4-BE49-F238E27FC236}">
                <a16:creationId xmlns:a16="http://schemas.microsoft.com/office/drawing/2014/main" id="{40B977A0-AB78-4146-ACE4-468EE05C1C51}"/>
              </a:ext>
            </a:extLst>
          </p:cNvPr>
          <p:cNvSpPr txBox="1"/>
          <p:nvPr/>
        </p:nvSpPr>
        <p:spPr>
          <a:xfrm>
            <a:off x="4799856" y="6012960"/>
            <a:ext cx="6096000" cy="400110"/>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ACCURACY – 94 %</a:t>
            </a:r>
          </a:p>
        </p:txBody>
      </p:sp>
      <p:sp>
        <p:nvSpPr>
          <p:cNvPr id="10" name="TextBox 9">
            <a:extLst>
              <a:ext uri="{FF2B5EF4-FFF2-40B4-BE49-F238E27FC236}">
                <a16:creationId xmlns:a16="http://schemas.microsoft.com/office/drawing/2014/main" id="{ECCE2BF6-3D3B-4688-9F28-98B996226BA0}"/>
              </a:ext>
            </a:extLst>
          </p:cNvPr>
          <p:cNvSpPr txBox="1"/>
          <p:nvPr/>
        </p:nvSpPr>
        <p:spPr>
          <a:xfrm>
            <a:off x="623392" y="1412776"/>
            <a:ext cx="11305256" cy="21268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method of modelling the probability of a discrete result given an input variable is known as logistic regression.</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most popular logistic regression models include a binary result, which can have two values such as true/false, yes/no, and so on</a:t>
            </a:r>
            <a:r>
              <a:rPr lang="en-US" dirty="0"/>
              <a:t>.</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Logistic regression is a helpful analytical tool for classification issues, such as determining if a new sample belongs in a specific group</a:t>
            </a:r>
            <a:r>
              <a:rPr lang="en-US" dirty="0"/>
              <a:t>.</a:t>
            </a:r>
          </a:p>
        </p:txBody>
      </p:sp>
    </p:spTree>
    <p:extLst>
      <p:ext uri="{BB962C8B-B14F-4D97-AF65-F5344CB8AC3E}">
        <p14:creationId xmlns:p14="http://schemas.microsoft.com/office/powerpoint/2010/main" val="2460874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FF4A-665C-460B-B9E6-E0D3026EDEBD}"/>
              </a:ext>
            </a:extLst>
          </p:cNvPr>
          <p:cNvSpPr>
            <a:spLocks noGrp="1"/>
          </p:cNvSpPr>
          <p:nvPr>
            <p:ph type="title"/>
          </p:nvPr>
        </p:nvSpPr>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K - Nearest Neighbour</a:t>
            </a:r>
          </a:p>
        </p:txBody>
      </p:sp>
      <p:pic>
        <p:nvPicPr>
          <p:cNvPr id="8" name="Content Placeholder 7">
            <a:extLst>
              <a:ext uri="{FF2B5EF4-FFF2-40B4-BE49-F238E27FC236}">
                <a16:creationId xmlns:a16="http://schemas.microsoft.com/office/drawing/2014/main" id="{F4017F06-FD76-44B7-A7B0-34EEDCDB60D6}"/>
              </a:ext>
            </a:extLst>
          </p:cNvPr>
          <p:cNvPicPr>
            <a:picLocks noGrp="1" noChangeAspect="1"/>
          </p:cNvPicPr>
          <p:nvPr>
            <p:ph idx="1"/>
          </p:nvPr>
        </p:nvPicPr>
        <p:blipFill>
          <a:blip r:embed="rId2"/>
          <a:stretch>
            <a:fillRect/>
          </a:stretch>
        </p:blipFill>
        <p:spPr>
          <a:xfrm>
            <a:off x="6432360" y="4388060"/>
            <a:ext cx="4608512" cy="1446764"/>
          </a:xfrm>
          <a:prstGeom prst="rect">
            <a:avLst/>
          </a:prstGeom>
        </p:spPr>
      </p:pic>
      <p:sp>
        <p:nvSpPr>
          <p:cNvPr id="4" name="Date Placeholder 3">
            <a:extLst>
              <a:ext uri="{FF2B5EF4-FFF2-40B4-BE49-F238E27FC236}">
                <a16:creationId xmlns:a16="http://schemas.microsoft.com/office/drawing/2014/main" id="{958AB72D-D565-4DC2-A923-29CB31BE0972}"/>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909D3783-6D72-4B1C-9AD8-7F8088666606}"/>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5EF7BF7E-7F67-4A1E-BC85-6476377EC2AE}"/>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7" name="TextBox 6">
            <a:extLst>
              <a:ext uri="{FF2B5EF4-FFF2-40B4-BE49-F238E27FC236}">
                <a16:creationId xmlns:a16="http://schemas.microsoft.com/office/drawing/2014/main" id="{B900BEE5-5632-4292-BC0C-B1E0596181D3}"/>
              </a:ext>
            </a:extLst>
          </p:cNvPr>
          <p:cNvSpPr txBox="1"/>
          <p:nvPr/>
        </p:nvSpPr>
        <p:spPr>
          <a:xfrm>
            <a:off x="4943872" y="5983530"/>
            <a:ext cx="609600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ACCURACY – 94.52 %</a:t>
            </a:r>
          </a:p>
        </p:txBody>
      </p:sp>
      <p:pic>
        <p:nvPicPr>
          <p:cNvPr id="10" name="Picture 9">
            <a:extLst>
              <a:ext uri="{FF2B5EF4-FFF2-40B4-BE49-F238E27FC236}">
                <a16:creationId xmlns:a16="http://schemas.microsoft.com/office/drawing/2014/main" id="{AB43ABAB-766F-40BD-A577-9F2EC57CBDAE}"/>
              </a:ext>
            </a:extLst>
          </p:cNvPr>
          <p:cNvPicPr>
            <a:picLocks noChangeAspect="1"/>
          </p:cNvPicPr>
          <p:nvPr/>
        </p:nvPicPr>
        <p:blipFill>
          <a:blip r:embed="rId3"/>
          <a:stretch>
            <a:fillRect/>
          </a:stretch>
        </p:blipFill>
        <p:spPr>
          <a:xfrm>
            <a:off x="1480592" y="3701582"/>
            <a:ext cx="3006080" cy="2758006"/>
          </a:xfrm>
          <a:prstGeom prst="rect">
            <a:avLst/>
          </a:prstGeom>
        </p:spPr>
      </p:pic>
      <p:sp>
        <p:nvSpPr>
          <p:cNvPr id="3" name="TextBox 2">
            <a:extLst>
              <a:ext uri="{FF2B5EF4-FFF2-40B4-BE49-F238E27FC236}">
                <a16:creationId xmlns:a16="http://schemas.microsoft.com/office/drawing/2014/main" id="{A57ADCC6-82AA-4BAC-8C4E-326F23BF35D4}"/>
              </a:ext>
            </a:extLst>
          </p:cNvPr>
          <p:cNvSpPr txBox="1"/>
          <p:nvPr/>
        </p:nvSpPr>
        <p:spPr>
          <a:xfrm>
            <a:off x="1127448" y="1690688"/>
            <a:ext cx="10441160"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marL="285750" indent="-285750" algn="just">
              <a:buFont typeface="Wingdings" panose="05000000000000000000" pitchFamily="2" charset="2"/>
              <a:buChar char="ü"/>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b="0" i="0" dirty="0">
                <a:solidFill>
                  <a:srgbClr val="202122"/>
                </a:solidFill>
                <a:effectLst/>
                <a:latin typeface="Times New Roman" panose="02020603050405020304" pitchFamily="18" charset="0"/>
                <a:cs typeface="Times New Roman" panose="02020603050405020304" pitchFamily="18" charset="0"/>
              </a:rPr>
              <a:t>A commonly used distance metric for </a:t>
            </a:r>
            <a:r>
              <a:rPr lang="en-US" sz="1800" dirty="0">
                <a:solidFill>
                  <a:schemeClr val="tx1"/>
                </a:solidFill>
                <a:latin typeface="Times New Roman" panose="02020603050405020304" pitchFamily="18" charset="0"/>
                <a:cs typeface="Times New Roman" panose="02020603050405020304" pitchFamily="18" charset="0"/>
              </a:rPr>
              <a:t>continuous variables</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rgbClr val="202122"/>
                </a:solidFill>
                <a:effectLst/>
                <a:latin typeface="Times New Roman" panose="02020603050405020304" pitchFamily="18" charset="0"/>
                <a:cs typeface="Times New Roman" panose="02020603050405020304" pitchFamily="18" charset="0"/>
              </a:rPr>
              <a:t>is </a:t>
            </a:r>
            <a:r>
              <a:rPr lang="en-US" sz="1800" dirty="0">
                <a:solidFill>
                  <a:schemeClr val="tx1"/>
                </a:solidFill>
                <a:latin typeface="Times New Roman" panose="02020603050405020304" pitchFamily="18" charset="0"/>
                <a:cs typeface="Times New Roman" panose="02020603050405020304" pitchFamily="18" charset="0"/>
              </a:rPr>
              <a:t>Euclidean Distance</a:t>
            </a:r>
            <a:r>
              <a:rPr lang="en-US" sz="1800" b="0" i="0" dirty="0">
                <a:solidFill>
                  <a:srgbClr val="202122"/>
                </a:solidFill>
                <a:effectLst/>
                <a:latin typeface="Times New Roman" panose="02020603050405020304" pitchFamily="18" charset="0"/>
                <a:cs typeface="Times New Roman" panose="02020603050405020304" pitchFamily="18" charset="0"/>
              </a:rPr>
              <a:t>. For discrete variables, such as for text classification, another metric can be used, such as the </a:t>
            </a:r>
            <a:r>
              <a:rPr lang="en-US" sz="1800" i="0" dirty="0">
                <a:solidFill>
                  <a:srgbClr val="202122"/>
                </a:solidFill>
                <a:effectLst/>
                <a:latin typeface="Times New Roman" panose="02020603050405020304" pitchFamily="18" charset="0"/>
                <a:cs typeface="Times New Roman" panose="02020603050405020304" pitchFamily="18" charset="0"/>
              </a:rPr>
              <a:t>overlap metric </a:t>
            </a:r>
            <a:r>
              <a:rPr lang="en-US" sz="1800" b="0" i="0" dirty="0">
                <a:solidFill>
                  <a:srgbClr val="202122"/>
                </a:solidFill>
                <a:effectLst/>
                <a:latin typeface="Times New Roman" panose="02020603050405020304" pitchFamily="18" charset="0"/>
                <a:cs typeface="Times New Roman" panose="02020603050405020304" pitchFamily="18" charset="0"/>
              </a:rPr>
              <a:t>(or Hamming Distance). </a:t>
            </a:r>
          </a:p>
          <a:p>
            <a:endParaRPr lang="en-IN" dirty="0"/>
          </a:p>
        </p:txBody>
      </p:sp>
    </p:spTree>
    <p:extLst>
      <p:ext uri="{BB962C8B-B14F-4D97-AF65-F5344CB8AC3E}">
        <p14:creationId xmlns:p14="http://schemas.microsoft.com/office/powerpoint/2010/main" val="264371990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2B90-DB5A-40E6-A275-838863540C3A}"/>
              </a:ext>
            </a:extLst>
          </p:cNvPr>
          <p:cNvSpPr>
            <a:spLocks noGrp="1"/>
          </p:cNvSpPr>
          <p:nvPr>
            <p:ph type="title"/>
          </p:nvPr>
        </p:nvSpPr>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RANDOM FOREST</a:t>
            </a:r>
          </a:p>
        </p:txBody>
      </p:sp>
      <p:sp>
        <p:nvSpPr>
          <p:cNvPr id="4" name="Date Placeholder 3">
            <a:extLst>
              <a:ext uri="{FF2B5EF4-FFF2-40B4-BE49-F238E27FC236}">
                <a16:creationId xmlns:a16="http://schemas.microsoft.com/office/drawing/2014/main" id="{7EFDBDB0-F659-47AC-BEF1-D49FC15A6792}"/>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6E9CEE58-5386-47ED-A6AD-3EDB2FA52DAB}"/>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448B3740-3CE6-46A1-915D-BD67A358F7AA}"/>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10" name="Content Placeholder 9">
            <a:extLst>
              <a:ext uri="{FF2B5EF4-FFF2-40B4-BE49-F238E27FC236}">
                <a16:creationId xmlns:a16="http://schemas.microsoft.com/office/drawing/2014/main" id="{984B9AC5-560B-459B-A4B9-868B7E85C595}"/>
              </a:ext>
            </a:extLst>
          </p:cNvPr>
          <p:cNvSpPr txBox="1">
            <a:spLocks noGrp="1"/>
          </p:cNvSpPr>
          <p:nvPr>
            <p:ph idx="1"/>
          </p:nvPr>
        </p:nvSpPr>
        <p:spPr>
          <a:xfrm>
            <a:off x="4223792" y="5853139"/>
            <a:ext cx="9002216" cy="369332"/>
          </a:xfrm>
          <a:prstGeom prst="rect">
            <a:avLst/>
          </a:prstGeom>
          <a:noFill/>
        </p:spPr>
        <p:txBody>
          <a:bodyPr wrap="square">
            <a:spAutoFit/>
          </a:bodyPr>
          <a:lstStyle/>
          <a:p>
            <a:pPr marL="0" indent="0" algn="ctr">
              <a:buNone/>
            </a:pPr>
            <a:r>
              <a:rPr lang="en-IN" sz="2000" dirty="0">
                <a:latin typeface="Times New Roman" panose="02020603050405020304" pitchFamily="18" charset="0"/>
                <a:cs typeface="Times New Roman" panose="02020603050405020304" pitchFamily="18" charset="0"/>
              </a:rPr>
              <a:t>ACCURACY – 94.68 %</a:t>
            </a:r>
          </a:p>
        </p:txBody>
      </p:sp>
      <p:pic>
        <p:nvPicPr>
          <p:cNvPr id="12" name="Picture 11" descr="Table&#10;&#10;Description automatically generated with medium confidence">
            <a:extLst>
              <a:ext uri="{FF2B5EF4-FFF2-40B4-BE49-F238E27FC236}">
                <a16:creationId xmlns:a16="http://schemas.microsoft.com/office/drawing/2014/main" id="{9A92CEDD-0B8A-4FF7-8092-349903188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4077072"/>
            <a:ext cx="3172898" cy="1593113"/>
          </a:xfrm>
          <a:prstGeom prst="rect">
            <a:avLst/>
          </a:prstGeom>
        </p:spPr>
      </p:pic>
      <p:pic>
        <p:nvPicPr>
          <p:cNvPr id="16" name="Picture 15" descr="Chart&#10;&#10;Description automatically generated">
            <a:extLst>
              <a:ext uri="{FF2B5EF4-FFF2-40B4-BE49-F238E27FC236}">
                <a16:creationId xmlns:a16="http://schemas.microsoft.com/office/drawing/2014/main" id="{4BCCCE95-BAF4-4A68-8975-3F6592499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52" y="3585016"/>
            <a:ext cx="3339852" cy="2712535"/>
          </a:xfrm>
          <a:prstGeom prst="rect">
            <a:avLst/>
          </a:prstGeom>
        </p:spPr>
      </p:pic>
      <p:sp>
        <p:nvSpPr>
          <p:cNvPr id="3" name="TextBox 2">
            <a:extLst>
              <a:ext uri="{FF2B5EF4-FFF2-40B4-BE49-F238E27FC236}">
                <a16:creationId xmlns:a16="http://schemas.microsoft.com/office/drawing/2014/main" id="{87FD4E45-22D7-4AE4-A9D6-1D886964E30D}"/>
              </a:ext>
            </a:extLst>
          </p:cNvPr>
          <p:cNvSpPr txBox="1"/>
          <p:nvPr/>
        </p:nvSpPr>
        <p:spPr>
          <a:xfrm>
            <a:off x="2207568" y="1196752"/>
            <a:ext cx="72008"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BA2988A2-3358-40BC-AC35-EFE10A893925}"/>
              </a:ext>
            </a:extLst>
          </p:cNvPr>
          <p:cNvSpPr txBox="1"/>
          <p:nvPr/>
        </p:nvSpPr>
        <p:spPr>
          <a:xfrm>
            <a:off x="479376" y="1566084"/>
            <a:ext cx="11161240" cy="2031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800" dirty="0">
                <a:solidFill>
                  <a:srgbClr val="000000"/>
                </a:solidFill>
                <a:latin typeface="Times New Roman" panose="02020603050405020304" pitchFamily="18" charset="0"/>
              </a:rPr>
              <a:t> </a:t>
            </a:r>
            <a:r>
              <a:rPr lang="en-US" sz="1800"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pPr marL="342900" indent="-342900" algn="just">
              <a:lnSpc>
                <a:spcPct val="150000"/>
              </a:lnSpc>
              <a:buFont typeface="Wingdings" panose="05000000000000000000" pitchFamily="2" charset="2"/>
              <a:buChar char="ü"/>
            </a:pPr>
            <a:r>
              <a:rPr lang="en-US" sz="1800" b="0" i="0" dirty="0">
                <a:solidFill>
                  <a:srgbClr val="333333"/>
                </a:solidFill>
                <a:effectLst/>
                <a:latin typeface="Times New Roman" panose="02020603050405020304" pitchFamily="18" charset="0"/>
                <a:cs typeface="Times New Roman" panose="02020603050405020304" pitchFamily="18" charset="0"/>
              </a:rPr>
              <a:t>Instead of relying on one decision tree, the random forest takes the prediction from each tree and based on the majority votes of predictions, and it predicts the final output.</a:t>
            </a:r>
            <a:endParaRPr lang="en-US" sz="18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140355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2932-5F04-4847-A502-8927F5F77675}"/>
              </a:ext>
            </a:extLst>
          </p:cNvPr>
          <p:cNvSpPr>
            <a:spLocks noGrp="1"/>
          </p:cNvSpPr>
          <p:nvPr>
            <p:ph type="title"/>
          </p:nvPr>
        </p:nvSpPr>
        <p:spPr>
          <a:xfrm>
            <a:off x="838200" y="365126"/>
            <a:ext cx="10515600" cy="1031168"/>
          </a:xfrm>
        </p:spPr>
        <p:txBody>
          <a:bodyPr>
            <a:norm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SUPPORT VECTOR MACHINE</a:t>
            </a:r>
          </a:p>
        </p:txBody>
      </p:sp>
      <p:pic>
        <p:nvPicPr>
          <p:cNvPr id="10" name="Content Placeholder 9" descr="Table&#10;&#10;Description automatically generated">
            <a:extLst>
              <a:ext uri="{FF2B5EF4-FFF2-40B4-BE49-F238E27FC236}">
                <a16:creationId xmlns:a16="http://schemas.microsoft.com/office/drawing/2014/main" id="{A463E558-35BF-4B49-9BBD-A732D10C2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2236" y="3742073"/>
            <a:ext cx="4791140" cy="1664181"/>
          </a:xfrm>
        </p:spPr>
      </p:pic>
      <p:sp>
        <p:nvSpPr>
          <p:cNvPr id="4" name="Date Placeholder 3">
            <a:extLst>
              <a:ext uri="{FF2B5EF4-FFF2-40B4-BE49-F238E27FC236}">
                <a16:creationId xmlns:a16="http://schemas.microsoft.com/office/drawing/2014/main" id="{427F4E2E-FAB7-4F4C-9F4A-828E6D5F6B2B}"/>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F007C39D-A9A2-4C06-9572-E9D0931320B2}"/>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0442E42A-8C7B-4011-B00D-204503673743}"/>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7" name="TextBox 6">
            <a:extLst>
              <a:ext uri="{FF2B5EF4-FFF2-40B4-BE49-F238E27FC236}">
                <a16:creationId xmlns:a16="http://schemas.microsoft.com/office/drawing/2014/main" id="{A0B8C8F8-0371-4F6F-B053-76C019036307}"/>
              </a:ext>
            </a:extLst>
          </p:cNvPr>
          <p:cNvSpPr txBox="1"/>
          <p:nvPr/>
        </p:nvSpPr>
        <p:spPr>
          <a:xfrm>
            <a:off x="5105400" y="5625751"/>
            <a:ext cx="609600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ACCURACY – 95 %</a:t>
            </a:r>
          </a:p>
        </p:txBody>
      </p:sp>
      <p:pic>
        <p:nvPicPr>
          <p:cNvPr id="12" name="Picture 11" descr="1">
            <a:extLst>
              <a:ext uri="{FF2B5EF4-FFF2-40B4-BE49-F238E27FC236}">
                <a16:creationId xmlns:a16="http://schemas.microsoft.com/office/drawing/2014/main" id="{7E693648-1186-471D-ACE9-F22A4C975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415" y="2886930"/>
            <a:ext cx="3630755" cy="3233409"/>
          </a:xfrm>
          <a:prstGeom prst="rect">
            <a:avLst/>
          </a:prstGeom>
        </p:spPr>
      </p:pic>
      <p:sp>
        <p:nvSpPr>
          <p:cNvPr id="3" name="TextBox 2">
            <a:extLst>
              <a:ext uri="{FF2B5EF4-FFF2-40B4-BE49-F238E27FC236}">
                <a16:creationId xmlns:a16="http://schemas.microsoft.com/office/drawing/2014/main" id="{226D754D-B40D-4F18-9ADB-F5A8A0FB546B}"/>
              </a:ext>
            </a:extLst>
          </p:cNvPr>
          <p:cNvSpPr txBox="1"/>
          <p:nvPr/>
        </p:nvSpPr>
        <p:spPr>
          <a:xfrm>
            <a:off x="911424" y="1396294"/>
            <a:ext cx="10801200"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 model memorizes from the past data and forms future predictions as output.</a:t>
            </a:r>
          </a:p>
          <a:p>
            <a:pPr marL="285750" indent="-285750"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It pursues on the labelled sample data to find the decision boundary which produces the new unlabelled data and after that the new data is plotted from which the new value is anticipated</a:t>
            </a:r>
          </a:p>
        </p:txBody>
      </p:sp>
    </p:spTree>
    <p:extLst>
      <p:ext uri="{BB962C8B-B14F-4D97-AF65-F5344CB8AC3E}">
        <p14:creationId xmlns:p14="http://schemas.microsoft.com/office/powerpoint/2010/main" val="27299428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CBDA-0AEB-46FA-B184-208B19323AA9}"/>
              </a:ext>
            </a:extLst>
          </p:cNvPr>
          <p:cNvSpPr>
            <a:spLocks noGrp="1"/>
          </p:cNvSpPr>
          <p:nvPr>
            <p:ph type="title"/>
          </p:nvPr>
        </p:nvSpPr>
        <p:spPr>
          <a:xfrm>
            <a:off x="838200" y="365125"/>
            <a:ext cx="10010328" cy="911225"/>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PERFORMANCE COMPARSION</a:t>
            </a:r>
            <a:endParaRPr lang="en-IN" sz="3200" dirty="0"/>
          </a:p>
        </p:txBody>
      </p:sp>
      <p:sp>
        <p:nvSpPr>
          <p:cNvPr id="3" name="Date Placeholder 2">
            <a:extLst>
              <a:ext uri="{FF2B5EF4-FFF2-40B4-BE49-F238E27FC236}">
                <a16:creationId xmlns:a16="http://schemas.microsoft.com/office/drawing/2014/main" id="{21AA3C3F-E28A-41D5-A7FD-596C8CA904B8}"/>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5DED49DC-4EDF-4A7D-95DF-4649C9B82FC0}"/>
              </a:ext>
            </a:extLst>
          </p:cNvPr>
          <p:cNvSpPr>
            <a:spLocks noGrp="1"/>
          </p:cNvSpPr>
          <p:nvPr>
            <p:ph type="ftr" sz="quarter" idx="11"/>
          </p:nvPr>
        </p:nvSpPr>
        <p:spPr/>
        <p:txBody>
          <a:bodyPr/>
          <a:lstStyle/>
          <a:p>
            <a:r>
              <a:rPr lang="en-US" dirty="0"/>
              <a:t>2022 - 2023</a:t>
            </a:r>
          </a:p>
        </p:txBody>
      </p:sp>
      <p:sp>
        <p:nvSpPr>
          <p:cNvPr id="5" name="Slide Number Placeholder 4">
            <a:extLst>
              <a:ext uri="{FF2B5EF4-FFF2-40B4-BE49-F238E27FC236}">
                <a16:creationId xmlns:a16="http://schemas.microsoft.com/office/drawing/2014/main" id="{03A41632-BD91-4FEA-B156-DCB0D742A27E}"/>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6" name="AutoShape 2">
            <a:extLst>
              <a:ext uri="{FF2B5EF4-FFF2-40B4-BE49-F238E27FC236}">
                <a16:creationId xmlns:a16="http://schemas.microsoft.com/office/drawing/2014/main" id="{50ECF2FD-2ADC-46B5-BF42-D43F6BBB67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descr="Chart, bar chart, histogram&#10;&#10;Description automatically generated">
            <a:extLst>
              <a:ext uri="{FF2B5EF4-FFF2-40B4-BE49-F238E27FC236}">
                <a16:creationId xmlns:a16="http://schemas.microsoft.com/office/drawing/2014/main" id="{6571967A-013B-47F5-90E8-AF3A02CF5C93}"/>
              </a:ext>
            </a:extLst>
          </p:cNvPr>
          <p:cNvPicPr>
            <a:picLocks noChangeAspect="1"/>
          </p:cNvPicPr>
          <p:nvPr/>
        </p:nvPicPr>
        <p:blipFill rotWithShape="1">
          <a:blip r:embed="rId2">
            <a:extLst>
              <a:ext uri="{28A0092B-C50C-407E-A947-70E740481C1C}">
                <a14:useLocalDpi xmlns:a14="http://schemas.microsoft.com/office/drawing/2010/main" val="0"/>
              </a:ext>
            </a:extLst>
          </a:blip>
          <a:srcRect t="1468"/>
          <a:stretch/>
        </p:blipFill>
        <p:spPr>
          <a:xfrm>
            <a:off x="2423592" y="1484784"/>
            <a:ext cx="6552728" cy="4733659"/>
          </a:xfrm>
          <a:prstGeom prst="rect">
            <a:avLst/>
          </a:prstGeom>
        </p:spPr>
      </p:pic>
    </p:spTree>
    <p:extLst>
      <p:ext uri="{BB962C8B-B14F-4D97-AF65-F5344CB8AC3E}">
        <p14:creationId xmlns:p14="http://schemas.microsoft.com/office/powerpoint/2010/main" val="282796146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dirty="0">
              <a:latin typeface="Times New Roman" pitchFamily="18" charset="0"/>
              <a:cs typeface="Times New Roman" pitchFamily="18" charset="0"/>
            </a:endParaRPr>
          </a:p>
        </p:txBody>
      </p:sp>
      <p:pic>
        <p:nvPicPr>
          <p:cNvPr id="10" name="Picture 9" descr="A picture containing application&#10;&#10;Description automatically generated">
            <a:extLst>
              <a:ext uri="{FF2B5EF4-FFF2-40B4-BE49-F238E27FC236}">
                <a16:creationId xmlns:a16="http://schemas.microsoft.com/office/drawing/2014/main" id="{31DDED82-73DD-493D-B460-FDFC026B5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833054"/>
            <a:ext cx="8779785" cy="5191892"/>
          </a:xfrm>
          <a:prstGeom prst="rect">
            <a:avLst/>
          </a:prstGeom>
        </p:spPr>
      </p:pic>
    </p:spTree>
    <p:extLst>
      <p:ext uri="{BB962C8B-B14F-4D97-AF65-F5344CB8AC3E}">
        <p14:creationId xmlns:p14="http://schemas.microsoft.com/office/powerpoint/2010/main" val="410936673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124744"/>
            <a:ext cx="10058400" cy="4673546"/>
          </a:xfrm>
          <a:prstGeom prst="rect">
            <a:avLst/>
          </a:prstGeom>
        </p:spPr>
      </p:pic>
    </p:spTree>
    <p:extLst>
      <p:ext uri="{BB962C8B-B14F-4D97-AF65-F5344CB8AC3E}">
        <p14:creationId xmlns:p14="http://schemas.microsoft.com/office/powerpoint/2010/main" val="94311068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 Semester, Department of CSE, RNSIT</a:t>
            </a:r>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3" name="Picture 2" descr="A picture containing graphical user interface&#10;&#10;Description automatically generated">
            <a:extLst>
              <a:ext uri="{FF2B5EF4-FFF2-40B4-BE49-F238E27FC236}">
                <a16:creationId xmlns:a16="http://schemas.microsoft.com/office/drawing/2014/main" id="{A181E944-3060-4D13-8A94-B9EA5663C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2" y="620688"/>
            <a:ext cx="9343327" cy="5509652"/>
          </a:xfrm>
          <a:prstGeom prst="rect">
            <a:avLst/>
          </a:prstGeom>
        </p:spPr>
      </p:pic>
    </p:spTree>
    <p:extLst>
      <p:ext uri="{BB962C8B-B14F-4D97-AF65-F5344CB8AC3E}">
        <p14:creationId xmlns:p14="http://schemas.microsoft.com/office/powerpoint/2010/main" val="397653176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 Semester, Department of CSE, RNSIT</a:t>
            </a:r>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24744"/>
            <a:ext cx="10058400" cy="4758416"/>
          </a:xfrm>
          <a:prstGeom prst="rect">
            <a:avLst/>
          </a:prstGeom>
        </p:spPr>
      </p:pic>
    </p:spTree>
    <p:extLst>
      <p:ext uri="{BB962C8B-B14F-4D97-AF65-F5344CB8AC3E}">
        <p14:creationId xmlns:p14="http://schemas.microsoft.com/office/powerpoint/2010/main" val="426355126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191482"/>
            <a:ext cx="9793088" cy="634204"/>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 AND 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75420" y="1594456"/>
            <a:ext cx="10441160" cy="3492388"/>
          </a:xfrm>
        </p:spPr>
        <p:txBody>
          <a:bodyPr>
            <a:normAutofit/>
          </a:bodyPr>
          <a:lstStyle/>
          <a:p>
            <a:pPr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Stroke is a potentially fatal medical condition that must be treated as soon as possible to prevent future consequences. The construction of a machine learning model may assist in the early identification of stroke and the subsequent reduction of its severe repercussions. In this work, the usefulness of multiple machine learning algorithms in correctly predicting stroke based on a variety of physiological factors is studied.</a:t>
            </a:r>
          </a:p>
          <a:p>
            <a:pPr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machine learning architecture may assist the general public in identifying the possibility of a stroke developing in an adult patient in return for only supplying some basic information. In an ideal world, it would assist patients in receiving early stroke treatment and rebuilding their lives following the incident.</a:t>
            </a:r>
          </a:p>
          <a:p>
            <a:pPr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study of several machine learning algorithms is utilised in this project. In the future, we will extend the project by using a deep learning algorithm.</a:t>
            </a: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4"/>
            <a:ext cx="7886700" cy="4692179"/>
          </a:xfrm>
        </p:spPr>
        <p:txBody>
          <a:bodyPr>
            <a:normAutofit fontScale="92500" lnSpcReduction="20000"/>
          </a:bodyPr>
          <a:lstStyle/>
          <a:p>
            <a:pPr>
              <a:buFont typeface="Wingdings" panose="05000000000000000000" pitchFamily="2" charset="2"/>
              <a:buChar char="Ø"/>
            </a:pPr>
            <a:r>
              <a:rPr lang="en-IN" dirty="0">
                <a:latin typeface="Times New Roman" pitchFamily="18" charset="0"/>
                <a:cs typeface="Times New Roman" pitchFamily="18" charset="0"/>
              </a:rPr>
              <a:t> Abstract</a:t>
            </a:r>
          </a:p>
          <a:p>
            <a:pPr>
              <a:buFont typeface="Wingdings" panose="05000000000000000000" pitchFamily="2" charset="2"/>
              <a:buChar char="Ø"/>
            </a:pPr>
            <a:r>
              <a:rPr lang="en-IN" dirty="0">
                <a:latin typeface="Times New Roman" pitchFamily="18" charset="0"/>
                <a:cs typeface="Times New Roman" pitchFamily="18" charset="0"/>
              </a:rPr>
              <a:t> About the Company</a:t>
            </a:r>
          </a:p>
          <a:p>
            <a:pPr>
              <a:buFont typeface="Wingdings" panose="05000000000000000000" pitchFamily="2" charset="2"/>
              <a:buChar char="Ø"/>
            </a:pPr>
            <a:r>
              <a:rPr lang="en-IN" dirty="0">
                <a:latin typeface="Times New Roman" pitchFamily="18" charset="0"/>
                <a:cs typeface="Times New Roman" pitchFamily="18" charset="0"/>
              </a:rPr>
              <a:t> Introduction</a:t>
            </a:r>
          </a:p>
          <a:p>
            <a:pPr>
              <a:buFont typeface="Wingdings" panose="05000000000000000000" pitchFamily="2" charset="2"/>
              <a:buChar char="Ø"/>
            </a:pPr>
            <a:r>
              <a:rPr lang="en-IN" dirty="0">
                <a:latin typeface="Times New Roman" pitchFamily="18" charset="0"/>
                <a:cs typeface="Times New Roman" pitchFamily="18" charset="0"/>
              </a:rPr>
              <a:t> Literature Survey</a:t>
            </a:r>
          </a:p>
          <a:p>
            <a:pPr>
              <a:buFont typeface="Wingdings" panose="05000000000000000000" pitchFamily="2" charset="2"/>
              <a:buChar char="Ø"/>
            </a:pPr>
            <a:r>
              <a:rPr lang="en-IN" dirty="0">
                <a:latin typeface="Times New Roman" pitchFamily="18" charset="0"/>
                <a:cs typeface="Times New Roman" pitchFamily="18" charset="0"/>
              </a:rPr>
              <a:t> Requirements</a:t>
            </a:r>
          </a:p>
          <a:p>
            <a:pPr>
              <a:buFont typeface="Wingdings" panose="05000000000000000000" pitchFamily="2" charset="2"/>
              <a:buChar char="Ø"/>
            </a:pPr>
            <a:r>
              <a:rPr lang="en-IN" dirty="0">
                <a:latin typeface="Times New Roman" pitchFamily="18" charset="0"/>
                <a:cs typeface="Times New Roman" pitchFamily="18" charset="0"/>
              </a:rPr>
              <a:t> System Design</a:t>
            </a:r>
          </a:p>
          <a:p>
            <a:pPr>
              <a:buFont typeface="Wingdings" panose="05000000000000000000" pitchFamily="2" charset="2"/>
              <a:buChar char="Ø"/>
            </a:pPr>
            <a:r>
              <a:rPr lang="en-IN" dirty="0">
                <a:latin typeface="Times New Roman" pitchFamily="18" charset="0"/>
                <a:cs typeface="Times New Roman" pitchFamily="18" charset="0"/>
              </a:rPr>
              <a:t> Implementation</a:t>
            </a:r>
          </a:p>
          <a:p>
            <a:pPr>
              <a:buFont typeface="Wingdings" panose="05000000000000000000" pitchFamily="2" charset="2"/>
              <a:buChar char="Ø"/>
            </a:pPr>
            <a:r>
              <a:rPr lang="en-IN" dirty="0">
                <a:latin typeface="Times New Roman" pitchFamily="18" charset="0"/>
                <a:cs typeface="Times New Roman" pitchFamily="18" charset="0"/>
              </a:rPr>
              <a:t> Results</a:t>
            </a:r>
          </a:p>
          <a:p>
            <a:pPr>
              <a:buFont typeface="Wingdings" panose="05000000000000000000" pitchFamily="2" charset="2"/>
              <a:buChar char="Ø"/>
            </a:pPr>
            <a:r>
              <a:rPr lang="en-IN" dirty="0">
                <a:latin typeface="Times New Roman" pitchFamily="18" charset="0"/>
                <a:cs typeface="Times New Roman" pitchFamily="18" charset="0"/>
              </a:rPr>
              <a:t> Conclusion and Future Enhancements</a:t>
            </a:r>
          </a:p>
          <a:p>
            <a:pPr>
              <a:buFont typeface="Wingdings" panose="05000000000000000000" pitchFamily="2" charset="2"/>
              <a:buChar char="Ø"/>
            </a:pPr>
            <a:r>
              <a:rPr lang="en-IN" dirty="0">
                <a:latin typeface="Times New Roman" pitchFamily="18" charset="0"/>
                <a:cs typeface="Times New Roman" pitchFamily="18" charset="0"/>
              </a:rPr>
              <a:t> References</a:t>
            </a:r>
          </a:p>
          <a:p>
            <a:pPr>
              <a:buFont typeface="Wingdings" panose="05000000000000000000" pitchFamily="2" charset="2"/>
              <a:buChar char="Ø"/>
            </a:pPr>
            <a:r>
              <a:rPr lang="en-IN" dirty="0">
                <a:latin typeface="Times New Roman" pitchFamily="18" charset="0"/>
                <a:cs typeface="Times New Roman" pitchFamily="18" charset="0"/>
              </a:rPr>
              <a:t> Q &amp; A</a:t>
            </a:r>
          </a:p>
          <a:p>
            <a:pPr>
              <a:buFont typeface="Wingdings" panose="05000000000000000000" pitchFamily="2" charset="2"/>
              <a:buChar char="Ø"/>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T.Rakshit and A.Shrestha ,”Comparative analysis and implementation of stroke prediction using various machine learning techniques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 H .Shashank ,S . Srikanth ,A .Thejas ,et.al ,Prediction Of Stroke Using Machine Learning ,PhD thesis,CMR Institute of technology ,Bangalore ,2020.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“Statistics of stroke by Centers for disease control and prevention,” [Online]. Available: </a:t>
            </a:r>
            <a:r>
              <a:rPr lang="en-IN" sz="1800" u="none" strike="noStrike" dirty="0">
                <a:solidFill>
                  <a:srgbClr val="4D8A17"/>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https://www.cdc.gov/stroke/facts.htm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“Documentation for decision tree classification from scikit-learn,” org. [Online]. Available: </a:t>
            </a:r>
            <a:r>
              <a:rPr lang="en-IN" sz="1800" u="none" strike="noStrike" dirty="0">
                <a:solidFill>
                  <a:srgbClr val="4D8A17"/>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https://scikit-learn.org/stable/modules/tree.html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a:t>VI Semester, Department of CSE,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 Semester, Department of CSE,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703997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336" y="1357298"/>
            <a:ext cx="11377264" cy="4605234"/>
          </a:xfrm>
        </p:spPr>
        <p:txBody>
          <a:bodyPr>
            <a:normAutofit/>
          </a:bodyPr>
          <a:lstStyle/>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
        <p:nvSpPr>
          <p:cNvPr id="10" name="TextBox 9"/>
          <p:cNvSpPr txBox="1"/>
          <p:nvPr/>
        </p:nvSpPr>
        <p:spPr>
          <a:xfrm>
            <a:off x="407368" y="1470937"/>
            <a:ext cx="10873208" cy="4605235"/>
          </a:xfrm>
          <a:prstGeom prst="rect">
            <a:avLst/>
          </a:prstGeom>
          <a:noFill/>
        </p:spPr>
        <p:txBody>
          <a:bodyPr wrap="square" rtlCol="0">
            <a:spAutoFit/>
          </a:bodyPr>
          <a:lstStyle/>
          <a:p>
            <a:pPr marL="342900" indent="-342900" algn="just">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Stroke is a medical condition in which the blood vessels in the brain rupture, causing brain damage. Symptoms may appear if the brain's flow of blood and other nutrients is disrupted.</a:t>
            </a:r>
          </a:p>
          <a:p>
            <a:pPr algn="just">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 Stroke prediction has been discovered to be a complex operation that necessitates a large amount of data pre-processing. There is also a need to automate the prediction process for the early detection of stroke symptoms so that it can be avoided.</a:t>
            </a:r>
          </a:p>
          <a:p>
            <a:pPr algn="just">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variety of machine learning (ML) models have been created to predict the chance of a brain stroke. This study trains four alternative models for accurate prediction using a variety of physiological indicators and machine learning methods such as Logistic Regression (LR), Decision Tree (DT) Classification, Random Forest (RF) Classification, and SVM Classifier. As a result, a preliminary comparison is made between the various algorithms, and the most competent one is chosen.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en-US" dirty="0"/>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anose="02020603050405020304" pitchFamily="18" charset="0"/>
                <a:ea typeface="Tahoma" pitchFamily="34" charset="0"/>
                <a:cs typeface="Times New Roman" pitchFamily="18" charset="0"/>
              </a:rPr>
              <a:t>NASTECH – New Age Solutions &amp; Technologies</a:t>
            </a:r>
            <a:br>
              <a:rPr lang="en-US" sz="1600" b="1" dirty="0">
                <a:latin typeface="Times New Roman" panose="02020603050405020304" pitchFamily="18" charset="0"/>
                <a:ea typeface="Tahoma" pitchFamily="34" charset="0"/>
                <a:cs typeface="Times New Roman" pitchFamily="18" charset="0"/>
              </a:rPr>
            </a:br>
            <a:endParaRPr lang="en-US" sz="1600" b="1" dirty="0">
              <a:latin typeface="Times New Roman" panose="02020603050405020304" pitchFamily="18" charset="0"/>
              <a:ea typeface="Tahoma" pitchFamily="34" charset="0"/>
              <a:cs typeface="Times New Roman" pitchFamily="18" charset="0"/>
            </a:endParaRPr>
          </a:p>
          <a:p>
            <a:r>
              <a:rPr lang="en-US" sz="1600" b="1" i="1" dirty="0">
                <a:latin typeface="Times New Roman" panose="02020603050405020304" pitchFamily="18" charset="0"/>
                <a:cs typeface="Times New Roman" panose="02020603050405020304" pitchFamily="18" charset="0"/>
              </a:rPr>
              <a:t>NASTECH is formed with the purpose of bridging the gap between Academia and Industry.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dirty="0">
                <a:latin typeface="Times New Roman" pitchFamily="18" charset="0"/>
                <a:cs typeface="Times New Roman" pitchFamily="18" charset="0"/>
              </a:rPr>
              <a:t>Nastech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a:t>
            </a:r>
          </a:p>
          <a:p>
            <a:r>
              <a:rPr lang="en-US" sz="1800" dirty="0">
                <a:latin typeface="Times New Roman" pitchFamily="18" charset="0"/>
                <a:cs typeface="Times New Roman" pitchFamily="18" charset="0"/>
              </a:rPr>
              <a:t>Industry and project-oriented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pic>
        <p:nvPicPr>
          <p:cNvPr id="8" name="Content Placeholder 7" descr="Illustration of a Strok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407" y="1268760"/>
            <a:ext cx="3168353" cy="4363378"/>
          </a:xfrm>
          <a:prstGeom prst="rect">
            <a:avLst/>
          </a:prstGeom>
          <a:noFill/>
          <a:ln>
            <a:noFill/>
          </a:ln>
        </p:spPr>
      </p:pic>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
        <p:nvSpPr>
          <p:cNvPr id="6" name="Rectangle 5"/>
          <p:cNvSpPr/>
          <p:nvPr/>
        </p:nvSpPr>
        <p:spPr>
          <a:xfrm>
            <a:off x="4038600" y="1205477"/>
            <a:ext cx="6809928" cy="442666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 clot blocking blood flow to the brain (called an ischemic stroke) or a blood vessel rupturing and restricting blood flow to the brain (called a hemorrhagic stroke) can both cause stroke (called a hemorrhagic stroke). A brief clot causes a TIA (transient ischemic attack), sometimes known as a "mini stroke."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 brain is a very sophisticated organ that regulates many bodily activities. If a stroke happens and blood flow cannot reach the region that regulates a certain biological function, that part of the body will not operate properly.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Stroke prediction is critical, and strokes must be treated as soon as possible to prevent permanent damage or death. With advancements in medical technology, it is now feasible to predict the start of a stroke using ML approaches. The algorithms in ML are useful because they provide precise prediction and correct analysis.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066345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chor="ctr">
            <a:no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[1] various classification algorithms are studied and the most accurate model is obtained for predicting the stroke in the patient.It was found that Decision Tree and SVM were the most efficient algorithms while KNN was found to be the most ineffective one.</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[2] different oversampling techniques are mentioned for imbalance diets.This survey  work also finds out some of the major flaws associated with stroke related topics ,so that a suitable solutions can be proposed in order to overcome the disease.</a:t>
            </a:r>
          </a:p>
          <a:p>
            <a:pPr marL="0" indent="0" algn="just">
              <a:buNone/>
            </a:pPr>
            <a:br>
              <a:rPr lang="en-IN"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a:xfrm>
            <a:off x="838200" y="6369338"/>
            <a:ext cx="2743200" cy="365125"/>
          </a:xfrm>
        </p:spPr>
        <p:txBody>
          <a:bodyPr/>
          <a:lstStyle/>
          <a:p>
            <a:r>
              <a:rPr lang="en-US" dirty="0"/>
              <a:t>VI Semester, Department of CSE,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2022 - 2023</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Tree>
    <p:extLst>
      <p:ext uri="{BB962C8B-B14F-4D97-AF65-F5344CB8AC3E}">
        <p14:creationId xmlns:p14="http://schemas.microsoft.com/office/powerpoint/2010/main" val="159045669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Jupyter Notebook, PyCharm</a:t>
            </a:r>
          </a:p>
          <a:p>
            <a:pPr lvl="1"/>
            <a:r>
              <a:rPr lang="en-US" sz="1800" dirty="0">
                <a:latin typeface="Times New Roman" pitchFamily="18" charset="0"/>
                <a:cs typeface="Times New Roman" pitchFamily="18" charset="0"/>
              </a:rPr>
              <a:t>Tools/Technologies 	            : Python, Flask, Matplotlib, HTML, pandas</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VI Semester, Department of CSE, RNSIT</a:t>
            </a:r>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4976654" y="548679"/>
            <a:ext cx="6519945" cy="5850311"/>
          </a:xfrm>
          <a:prstGeom prst="rect">
            <a:avLst/>
          </a:prstGeom>
        </p:spPr>
      </p:pic>
      <p:sp>
        <p:nvSpPr>
          <p:cNvPr id="10" name="TextBox 9">
            <a:extLst>
              <a:ext uri="{FF2B5EF4-FFF2-40B4-BE49-F238E27FC236}">
                <a16:creationId xmlns:a16="http://schemas.microsoft.com/office/drawing/2014/main" id="{569147E4-FF05-4A51-AA29-D426137BDF3A}"/>
              </a:ext>
            </a:extLst>
          </p:cNvPr>
          <p:cNvSpPr txBox="1"/>
          <p:nvPr/>
        </p:nvSpPr>
        <p:spPr>
          <a:xfrm>
            <a:off x="479376" y="260649"/>
            <a:ext cx="5425004" cy="584775"/>
          </a:xfrm>
          <a:prstGeom prst="rect">
            <a:avLst/>
          </a:prstGeom>
          <a:noFill/>
        </p:spPr>
        <p:txBody>
          <a:bodyPr wrap="square">
            <a:sp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endParaRPr lang="en-IN" sz="3200" dirty="0"/>
          </a:p>
        </p:txBody>
      </p:sp>
      <p:sp>
        <p:nvSpPr>
          <p:cNvPr id="12" name="TextBox 11">
            <a:extLst>
              <a:ext uri="{FF2B5EF4-FFF2-40B4-BE49-F238E27FC236}">
                <a16:creationId xmlns:a16="http://schemas.microsoft.com/office/drawing/2014/main" id="{69E0F1F9-6259-4055-A0B3-D5A091707DC5}"/>
              </a:ext>
            </a:extLst>
          </p:cNvPr>
          <p:cNvSpPr txBox="1"/>
          <p:nvPr/>
        </p:nvSpPr>
        <p:spPr>
          <a:xfrm>
            <a:off x="335360" y="1657553"/>
            <a:ext cx="4464496" cy="3344505"/>
          </a:xfrm>
          <a:prstGeom prst="rect">
            <a:avLst/>
          </a:prstGeom>
          <a:noFill/>
        </p:spPr>
        <p:txBody>
          <a:bodyPr wrap="square" rtlCol="0">
            <a:spAutoFit/>
          </a:bodyPr>
          <a:lstStyle/>
          <a:p>
            <a:pPr marL="285750" indent="-285750" algn="just">
              <a:spcBef>
                <a:spcPts val="0"/>
              </a:spcBef>
              <a:spcAft>
                <a:spcPts val="800"/>
              </a:spcAf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The project is divided into two phases, as shown in the diagram.</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The first phase involves loading, pre-processing, and training the data set. During this phase, the model that performs the best training on the data set, i.e. the model with the highest accuracy, is stored to disc.</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Font typeface="Arial" panose="020B0604020202020204" pitchFamily="34" charset="0"/>
              <a:buChar char="•"/>
            </a:pPr>
            <a:r>
              <a:rPr lang="en-IN" sz="1800" dirty="0">
                <a:latin typeface="Times New Roman" panose="02020603050405020304" pitchFamily="18" charset="0"/>
                <a:ea typeface="Calibri" panose="020F0502020204030204" pitchFamily="34" charset="0"/>
                <a:cs typeface="Times New Roman" panose="02020603050405020304" pitchFamily="18" charset="0"/>
              </a:rPr>
              <a:t>Phase 2 involves loading the model that was saved in the previous phase in order to create the project's front end.</a:t>
            </a:r>
            <a:endParaRPr lang="en-IN" dirty="0"/>
          </a:p>
        </p:txBody>
      </p:sp>
    </p:spTree>
    <p:extLst>
      <p:ext uri="{BB962C8B-B14F-4D97-AF65-F5344CB8AC3E}">
        <p14:creationId xmlns:p14="http://schemas.microsoft.com/office/powerpoint/2010/main" val="222859759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279"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 Semester, Department of CSE,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08720"/>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E8A6F006-6272-447F-BB63-10EFA985A955}"/>
              </a:ext>
            </a:extLst>
          </p:cNvPr>
          <p:cNvSpPr txBox="1"/>
          <p:nvPr/>
        </p:nvSpPr>
        <p:spPr>
          <a:xfrm>
            <a:off x="263352" y="1168451"/>
            <a:ext cx="11665296" cy="5201424"/>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DECISION TREE</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Decision tree is a tree-structured  classifier, where internal nodes represent the features of a dataset, branches represent the decision rules and each leaf node represents the outcome.</a:t>
            </a:r>
          </a:p>
          <a:p>
            <a:pPr marL="285750" indent="-285750" algn="just">
              <a:buFont typeface="Wingdings" panose="05000000000000000000" pitchFamily="2" charset="2"/>
              <a:buChar char="ü"/>
            </a:pPr>
            <a:r>
              <a:rPr lang="en-US" sz="1800" dirty="0">
                <a:solidFill>
                  <a:srgbClr val="000000"/>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2000" dirty="0">
                <a:latin typeface="Times New Roman" panose="02020603050405020304" pitchFamily="18" charset="0"/>
                <a:cs typeface="Times New Roman" panose="02020603050405020304" pitchFamily="18" charset="0"/>
              </a:rPr>
              <a:t>ACCURACY – 90.80%</a:t>
            </a:r>
          </a:p>
        </p:txBody>
      </p:sp>
      <p:pic>
        <p:nvPicPr>
          <p:cNvPr id="14" name="Picture 13" descr="Chart&#10;&#10;Description automatically generated">
            <a:extLst>
              <a:ext uri="{FF2B5EF4-FFF2-40B4-BE49-F238E27FC236}">
                <a16:creationId xmlns:a16="http://schemas.microsoft.com/office/drawing/2014/main" id="{33F100FC-F281-4DA3-B7C8-6CE80E6950BA}"/>
              </a:ext>
            </a:extLst>
          </p:cNvPr>
          <p:cNvPicPr>
            <a:picLocks noChangeAspect="1"/>
          </p:cNvPicPr>
          <p:nvPr/>
        </p:nvPicPr>
        <p:blipFill rotWithShape="1">
          <a:blip r:embed="rId3">
            <a:extLst>
              <a:ext uri="{28A0092B-C50C-407E-A947-70E740481C1C}">
                <a14:useLocalDpi xmlns:a14="http://schemas.microsoft.com/office/drawing/2010/main" val="0"/>
              </a:ext>
            </a:extLst>
          </a:blip>
          <a:srcRect l="5053" t="2517" r="423" b="6880"/>
          <a:stretch/>
        </p:blipFill>
        <p:spPr>
          <a:xfrm>
            <a:off x="514079" y="3230982"/>
            <a:ext cx="3658444" cy="2476573"/>
          </a:xfrm>
          <a:prstGeom prst="rect">
            <a:avLst/>
          </a:prstGeom>
        </p:spPr>
      </p:pic>
      <p:pic>
        <p:nvPicPr>
          <p:cNvPr id="18" name="Picture 17" descr="Table&#10;&#10;Description automatically generated with medium confidence">
            <a:extLst>
              <a:ext uri="{FF2B5EF4-FFF2-40B4-BE49-F238E27FC236}">
                <a16:creationId xmlns:a16="http://schemas.microsoft.com/office/drawing/2014/main" id="{10A0C370-0B20-40E0-B301-2CD1C5DD2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144" y="3867573"/>
            <a:ext cx="4502978" cy="1460120"/>
          </a:xfrm>
          <a:prstGeom prst="rect">
            <a:avLst/>
          </a:prstGeom>
        </p:spPr>
      </p:pic>
      <p:pic>
        <p:nvPicPr>
          <p:cNvPr id="20" name="Picture 19" descr="Chart&#10;&#10;Description automatically generated">
            <a:extLst>
              <a:ext uri="{FF2B5EF4-FFF2-40B4-BE49-F238E27FC236}">
                <a16:creationId xmlns:a16="http://schemas.microsoft.com/office/drawing/2014/main" id="{2782692D-7FED-44BC-BC66-1B54060021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2523" y="3069108"/>
            <a:ext cx="3222580" cy="3006138"/>
          </a:xfrm>
          <a:prstGeom prst="rect">
            <a:avLst/>
          </a:prstGeom>
        </p:spPr>
      </p:pic>
    </p:spTree>
    <p:extLst>
      <p:ext uri="{BB962C8B-B14F-4D97-AF65-F5344CB8AC3E}">
        <p14:creationId xmlns:p14="http://schemas.microsoft.com/office/powerpoint/2010/main" val="2692382714"/>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4586</TotalTime>
  <Words>1648</Words>
  <Application>Microsoft Office PowerPoint</Application>
  <PresentationFormat>Widescreen</PresentationFormat>
  <Paragraphs>214</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STROKE PREDICTION </vt:lpstr>
      <vt:lpstr>AGENDA</vt:lpstr>
      <vt:lpstr>ABSTRACT </vt:lpstr>
      <vt:lpstr>ABOUT THE COMPANY</vt:lpstr>
      <vt:lpstr>INTRODUCTION </vt:lpstr>
      <vt:lpstr>PowerPoint Presentation</vt:lpstr>
      <vt:lpstr>REQUIREMENTS</vt:lpstr>
      <vt:lpstr>PowerPoint Presentation</vt:lpstr>
      <vt:lpstr>IMPLEMENTATION</vt:lpstr>
      <vt:lpstr>LOGISTIC REGRESSION</vt:lpstr>
      <vt:lpstr>K - Nearest Neighbour</vt:lpstr>
      <vt:lpstr>RANDOM FOREST</vt:lpstr>
      <vt:lpstr>SUPPORT VECTOR MACHINE</vt:lpstr>
      <vt:lpstr>PERFORMANCE COMPARSION</vt:lpstr>
      <vt:lpstr>RESULTS </vt:lpstr>
      <vt:lpstr>RESULTS </vt:lpstr>
      <vt:lpstr>PowerPoint Presentation</vt:lpstr>
      <vt:lpstr>PowerPoint Presentation</vt:lpstr>
      <vt:lpstr>CONCLUSIONS AND 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NANDITA R P CSI104</cp:lastModifiedBy>
  <cp:revision>474</cp:revision>
  <dcterms:created xsi:type="dcterms:W3CDTF">2015-10-29T14:36:38Z</dcterms:created>
  <dcterms:modified xsi:type="dcterms:W3CDTF">2022-11-09T17:38:06Z</dcterms:modified>
</cp:coreProperties>
</file>