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WHITE BOX TESTING DAN UNIT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MAMAT ISAMAIL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201011400451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91C5-FE46-DE64-BB00-D162782B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31"/>
            <a:ext cx="10058400" cy="5666961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whitebox</a:t>
            </a:r>
            <a:r>
              <a:rPr lang="en-US" sz="2800" dirty="0"/>
              <a:t> testing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ID" dirty="0"/>
              <a:t>Whitebox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di mana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dan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internal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program.</a:t>
            </a:r>
          </a:p>
          <a:p>
            <a:pPr marL="0" indent="0">
              <a:buNone/>
            </a:pPr>
            <a:r>
              <a:rPr lang="en-ID" dirty="0"/>
              <a:t> </a:t>
            </a: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dan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bug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terdeteksi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404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9499-1D1B-2A95-ABDA-9C28C914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2191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whitebox</a:t>
            </a:r>
            <a:r>
              <a:rPr lang="en-US" sz="2800" dirty="0"/>
              <a:t> testing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5C50-BDA3-77A0-7CFA-26C7793E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24025"/>
            <a:ext cx="10058400" cy="5390148"/>
          </a:xfrm>
        </p:spPr>
        <p:txBody>
          <a:bodyPr>
            <a:normAutofit/>
          </a:bodyPr>
          <a:lstStyle/>
          <a:p>
            <a:r>
              <a:rPr lang="en-ID" dirty="0"/>
              <a:t>Coverage Criteria (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) :</a:t>
            </a:r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 (coverage criteria)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testing:</a:t>
            </a:r>
          </a:p>
          <a:p>
            <a:r>
              <a:rPr lang="en-ID" dirty="0"/>
              <a:t> </a:t>
            </a:r>
            <a:r>
              <a:rPr lang="en-ID" b="1" i="0" dirty="0">
                <a:effectLst/>
                <a:latin typeface="Söhne"/>
              </a:rPr>
              <a:t>Statement Coverage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r>
              <a:rPr lang="en-ID" dirty="0" err="1"/>
              <a:t>Tujuan</a:t>
            </a:r>
            <a:r>
              <a:rPr lang="en-ID" dirty="0"/>
              <a:t>: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(statement)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kali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pengujian</a:t>
            </a:r>
            <a:endParaRPr lang="en-ID" dirty="0"/>
          </a:p>
          <a:p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dirty="0"/>
              <a:t> Jika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US" altLang="en-US" dirty="0"/>
              <a:t>if (x &gt; 5) { y = 10; },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pengujian</a:t>
            </a:r>
            <a:r>
              <a:rPr lang="en-US" altLang="en-US" dirty="0"/>
              <a:t>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mencakup</a:t>
            </a:r>
            <a:r>
              <a:rPr lang="en-US" altLang="en-US" dirty="0"/>
              <a:t>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kasus</a:t>
            </a:r>
            <a:r>
              <a:rPr lang="en-US" altLang="en-US" dirty="0"/>
              <a:t> di mana x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5 dan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besar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5. </a:t>
            </a:r>
          </a:p>
          <a:p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en-ID" dirty="0"/>
          </a:p>
          <a:p>
            <a:endParaRPr lang="en-ID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735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22B4-5C13-2CF1-9B5A-8772ACF5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n-lt"/>
                <a:ea typeface="+mn-ea"/>
                <a:cs typeface="+mn-cs"/>
              </a:rPr>
              <a:t>Contoh</a:t>
            </a:r>
            <a:r>
              <a:rPr lang="en-US" sz="2800" dirty="0">
                <a:latin typeface="+mn-lt"/>
                <a:ea typeface="+mn-ea"/>
                <a:cs typeface="+mn-cs"/>
              </a:rPr>
              <a:t>: Statement Coverage,</a:t>
            </a:r>
            <a:endParaRPr lang="en-ID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90CB-0768-AD77-3F95-9443FDC0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7655"/>
            <a:ext cx="10058400" cy="5226518"/>
          </a:xfrm>
        </p:spPr>
        <p:txBody>
          <a:bodyPr>
            <a:normAutofit fontScale="55000" lnSpcReduction="20000"/>
          </a:bodyPr>
          <a:lstStyle/>
          <a:p>
            <a:r>
              <a:rPr lang="en-ID" b="1" i="0" dirty="0">
                <a:effectLst/>
                <a:latin typeface="Söhne"/>
              </a:rPr>
              <a:t>Kode Python:</a:t>
            </a:r>
            <a:endParaRPr lang="en-ID" sz="1800" b="1" dirty="0">
              <a:latin typeface="Söhne"/>
            </a:endParaRPr>
          </a:p>
          <a:p>
            <a:r>
              <a:rPr lang="en-ID" sz="1800" b="1" dirty="0">
                <a:latin typeface="Söhne"/>
              </a:rPr>
              <a:t>import </a:t>
            </a:r>
            <a:r>
              <a:rPr lang="en-ID" sz="1800" b="1" dirty="0" err="1">
                <a:latin typeface="Söhne"/>
              </a:rPr>
              <a:t>unittest</a:t>
            </a:r>
            <a:endParaRPr lang="en-ID" sz="1800" b="1" dirty="0">
              <a:latin typeface="Söhne"/>
            </a:endParaRPr>
          </a:p>
          <a:p>
            <a:r>
              <a:rPr lang="en-ID" sz="1800" b="1" dirty="0">
                <a:latin typeface="Söhne"/>
              </a:rPr>
              <a:t>def add(a, b):</a:t>
            </a:r>
          </a:p>
          <a:p>
            <a:r>
              <a:rPr lang="en-ID" sz="1800" b="1" dirty="0">
                <a:latin typeface="Söhne"/>
              </a:rPr>
              <a:t>return a + b</a:t>
            </a:r>
          </a:p>
          <a:p>
            <a:r>
              <a:rPr lang="en-ID" sz="1800" b="1" dirty="0">
                <a:latin typeface="Söhne"/>
              </a:rPr>
              <a:t>class </a:t>
            </a:r>
            <a:r>
              <a:rPr lang="en-ID" sz="1800" b="1" dirty="0" err="1">
                <a:latin typeface="Söhne"/>
              </a:rPr>
              <a:t>TestAddition</a:t>
            </a:r>
            <a:r>
              <a:rPr lang="en-ID" sz="1800" b="1" dirty="0">
                <a:latin typeface="Söhne"/>
              </a:rPr>
              <a:t> (</a:t>
            </a:r>
            <a:r>
              <a:rPr lang="en-ID" sz="1800" b="1" dirty="0" err="1">
                <a:latin typeface="Söhne"/>
              </a:rPr>
              <a:t>unittest.TestCase</a:t>
            </a:r>
            <a:r>
              <a:rPr lang="en-ID" sz="1800" b="1" dirty="0">
                <a:latin typeface="Söhne"/>
              </a:rPr>
              <a:t>):</a:t>
            </a:r>
          </a:p>
          <a:p>
            <a:r>
              <a:rPr lang="en-ID" sz="1800" b="1" dirty="0">
                <a:latin typeface="Söhne"/>
              </a:rPr>
              <a:t>def </a:t>
            </a:r>
            <a:r>
              <a:rPr lang="en-ID" sz="1800" b="1" dirty="0" err="1">
                <a:latin typeface="Söhne"/>
              </a:rPr>
              <a:t>test_addition</a:t>
            </a:r>
            <a:r>
              <a:rPr lang="en-ID" sz="1800" b="1" dirty="0">
                <a:latin typeface="Söhne"/>
              </a:rPr>
              <a:t>(self):</a:t>
            </a:r>
          </a:p>
          <a:p>
            <a:r>
              <a:rPr lang="en-ID" sz="1800" b="1" dirty="0">
                <a:latin typeface="Söhne"/>
              </a:rPr>
              <a:t>result = add(2, 3)</a:t>
            </a:r>
          </a:p>
          <a:p>
            <a:r>
              <a:rPr lang="en-ID" sz="1800" b="1" dirty="0" err="1">
                <a:latin typeface="Söhne"/>
              </a:rPr>
              <a:t>self.assertEqual</a:t>
            </a:r>
            <a:r>
              <a:rPr lang="en-ID" sz="1800" b="1" dirty="0">
                <a:latin typeface="Söhne"/>
              </a:rPr>
              <a:t>(result, 5) </a:t>
            </a:r>
          </a:p>
          <a:p>
            <a:r>
              <a:rPr lang="en-US" sz="1800" b="1" dirty="0">
                <a:latin typeface="Söhne"/>
              </a:rPr>
              <a:t>def </a:t>
            </a:r>
            <a:r>
              <a:rPr lang="en-US" sz="1800" b="1" dirty="0" err="1">
                <a:latin typeface="Söhne"/>
              </a:rPr>
              <a:t>test_addition_negative</a:t>
            </a:r>
            <a:r>
              <a:rPr lang="en-US" sz="1800" b="1" dirty="0">
                <a:latin typeface="Söhne"/>
              </a:rPr>
              <a:t>(self):</a:t>
            </a:r>
          </a:p>
          <a:p>
            <a:r>
              <a:rPr lang="en-ID" sz="1800" b="1" dirty="0">
                <a:latin typeface="Söhne"/>
              </a:rPr>
              <a:t>result = add(-1, 3)</a:t>
            </a:r>
          </a:p>
          <a:p>
            <a:r>
              <a:rPr lang="en-ID" sz="1800" b="1" dirty="0" err="1">
                <a:latin typeface="Söhne"/>
              </a:rPr>
              <a:t>self.assertEqual</a:t>
            </a:r>
            <a:r>
              <a:rPr lang="en-ID" sz="1800" b="1" dirty="0">
                <a:latin typeface="Söhne"/>
              </a:rPr>
              <a:t>(result, 2)</a:t>
            </a:r>
          </a:p>
          <a:p>
            <a:r>
              <a:rPr lang="en-US" sz="1800" b="1" dirty="0">
                <a:latin typeface="Söhne"/>
              </a:rPr>
              <a:t>def </a:t>
            </a:r>
            <a:r>
              <a:rPr lang="en-US" sz="1800" b="1" dirty="0" err="1">
                <a:latin typeface="Söhne"/>
              </a:rPr>
              <a:t>test_addition_float</a:t>
            </a:r>
            <a:r>
              <a:rPr lang="en-US" sz="1800" b="1" dirty="0">
                <a:latin typeface="Söhne"/>
              </a:rPr>
              <a:t>(self):</a:t>
            </a:r>
          </a:p>
          <a:p>
            <a:r>
              <a:rPr lang="en-ID" sz="1800" b="1" dirty="0">
                <a:latin typeface="Söhne"/>
              </a:rPr>
              <a:t>result = add(1.5, 2.5)</a:t>
            </a:r>
          </a:p>
          <a:p>
            <a:r>
              <a:rPr lang="en-ID" sz="1800" b="1" dirty="0" err="1">
                <a:latin typeface="Söhne"/>
              </a:rPr>
              <a:t>self.assertEqual</a:t>
            </a:r>
            <a:r>
              <a:rPr lang="en-ID" sz="1800" b="1" dirty="0">
                <a:latin typeface="Söhne"/>
              </a:rPr>
              <a:t>(result, 4.0)</a:t>
            </a:r>
          </a:p>
          <a:p>
            <a:r>
              <a:rPr lang="en-ID" sz="1800" b="1" dirty="0">
                <a:latin typeface="Söhne"/>
              </a:rPr>
              <a:t>if __name__ == '__main__’:</a:t>
            </a:r>
          </a:p>
          <a:p>
            <a:r>
              <a:rPr lang="en-ID" sz="1800" b="1" dirty="0" err="1">
                <a:latin typeface="Söhne"/>
              </a:rPr>
              <a:t>unittest.main</a:t>
            </a:r>
            <a:r>
              <a:rPr lang="en-ID" sz="1800" b="1" dirty="0">
                <a:latin typeface="Söhne"/>
              </a:rPr>
              <a:t>()</a:t>
            </a:r>
            <a:br>
              <a:rPr lang="en-ID" sz="1800" b="1" dirty="0">
                <a:latin typeface="Söhne"/>
              </a:rPr>
            </a:br>
            <a:endParaRPr lang="en-ID" sz="18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3788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641-C7DC-1638-B0C8-C6BCC0DD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Branch Coverage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7653-0F19-76D8-A2CA-DEEB679C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58779"/>
            <a:ext cx="10058400" cy="4810313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Tujuan</a:t>
            </a:r>
            <a:r>
              <a:rPr lang="en-ID" dirty="0"/>
              <a:t>: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if-else statement)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kali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  <a:p>
            <a:r>
              <a:rPr lang="en-ID" dirty="0" err="1"/>
              <a:t>Contoh</a:t>
            </a:r>
            <a:r>
              <a:rPr lang="en-ID" dirty="0"/>
              <a:t>: Jika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s-ES" dirty="0" err="1"/>
              <a:t>if</a:t>
            </a:r>
            <a:r>
              <a:rPr lang="es-ES" dirty="0"/>
              <a:t> (x &gt; 5) { y = 10; } </a:t>
            </a:r>
            <a:r>
              <a:rPr lang="es-ES" dirty="0" err="1"/>
              <a:t>else</a:t>
            </a:r>
            <a:r>
              <a:rPr lang="es-ES" dirty="0"/>
              <a:t> { y = 5; } </a:t>
            </a:r>
            <a:r>
              <a:rPr lang="sv-SE" dirty="0"/>
              <a:t>, maka pengujian harus mencakup kedua kasus di mana kondisi benar (x &gt; 5) dan salah (x &lt;= 5).</a:t>
            </a:r>
          </a:p>
          <a:p>
            <a:r>
              <a:rPr lang="sv-SE" dirty="0"/>
              <a:t>Kode pyton :</a:t>
            </a:r>
          </a:p>
          <a:p>
            <a:r>
              <a:rPr lang="en-ID" dirty="0"/>
              <a:t>def calculate(x, y):</a:t>
            </a:r>
          </a:p>
          <a:p>
            <a:r>
              <a:rPr lang="en-ID" dirty="0"/>
              <a:t>if x &gt; 0:</a:t>
            </a:r>
          </a:p>
          <a:p>
            <a:r>
              <a:rPr lang="en-ID" dirty="0"/>
              <a:t>result = x + y</a:t>
            </a:r>
          </a:p>
          <a:p>
            <a:r>
              <a:rPr lang="en-ID" dirty="0"/>
              <a:t>else:</a:t>
            </a:r>
          </a:p>
          <a:p>
            <a:r>
              <a:rPr lang="en-ID" dirty="0"/>
              <a:t>     result = x – y</a:t>
            </a:r>
          </a:p>
          <a:p>
            <a:r>
              <a:rPr lang="en-ID" dirty="0"/>
              <a:t>return result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995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F256-8D8A-5723-936C-55470E82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5129"/>
            <a:ext cx="10058400" cy="1135780"/>
          </a:xfrm>
        </p:spPr>
        <p:txBody>
          <a:bodyPr>
            <a:normAutofit fontScale="90000"/>
          </a:bodyPr>
          <a:lstStyle/>
          <a:p>
            <a:br>
              <a:rPr lang="en-ID" dirty="0"/>
            </a:br>
            <a:r>
              <a:rPr lang="en-ID" sz="3100" dirty="0">
                <a:latin typeface="+mn-lt"/>
                <a:ea typeface="+mn-ea"/>
                <a:cs typeface="+mn-cs"/>
              </a:rPr>
              <a:t>CI/CD </a:t>
            </a:r>
            <a:r>
              <a:rPr lang="en-ID" sz="3100" dirty="0" err="1">
                <a:latin typeface="+mn-lt"/>
                <a:ea typeface="+mn-ea"/>
                <a:cs typeface="+mn-cs"/>
              </a:rPr>
              <a:t>beserta</a:t>
            </a:r>
            <a:r>
              <a:rPr lang="en-ID" sz="3100" dirty="0">
                <a:latin typeface="+mn-lt"/>
                <a:ea typeface="+mn-ea"/>
                <a:cs typeface="+mn-cs"/>
              </a:rPr>
              <a:t> </a:t>
            </a:r>
            <a:r>
              <a:rPr lang="en-ID" sz="3100" dirty="0" err="1">
                <a:latin typeface="+mn-lt"/>
                <a:ea typeface="+mn-ea"/>
                <a:cs typeface="+mn-cs"/>
              </a:rPr>
              <a:t>contoh</a:t>
            </a:r>
            <a:r>
              <a:rPr lang="en-ID" sz="3100" dirty="0">
                <a:latin typeface="+mn-lt"/>
                <a:ea typeface="+mn-ea"/>
                <a:cs typeface="+mn-cs"/>
              </a:rPr>
              <a:t> </a:t>
            </a:r>
            <a:r>
              <a:rPr lang="en-ID" sz="3100" dirty="0" err="1">
                <a:latin typeface="+mn-lt"/>
                <a:ea typeface="+mn-ea"/>
                <a:cs typeface="+mn-cs"/>
              </a:rPr>
              <a:t>langkah-langkah</a:t>
            </a:r>
            <a:r>
              <a:rPr lang="en-ID" sz="3100" dirty="0">
                <a:latin typeface="+mn-lt"/>
                <a:ea typeface="+mn-ea"/>
                <a:cs typeface="+mn-cs"/>
              </a:rPr>
              <a:t> </a:t>
            </a:r>
            <a:r>
              <a:rPr lang="en-ID" sz="3100" dirty="0" err="1">
                <a:latin typeface="+mn-lt"/>
                <a:ea typeface="+mn-ea"/>
                <a:cs typeface="+mn-cs"/>
              </a:rPr>
              <a:t>konfigurasinya</a:t>
            </a:r>
            <a:r>
              <a:rPr lang="en-ID" sz="3100" dirty="0">
                <a:latin typeface="+mn-lt"/>
                <a:ea typeface="+mn-ea"/>
                <a:cs typeface="+mn-cs"/>
              </a:rPr>
              <a:t> </a:t>
            </a:r>
            <a:r>
              <a:rPr lang="en-ID" sz="3100" dirty="0" err="1">
                <a:latin typeface="+mn-lt"/>
                <a:ea typeface="+mn-ea"/>
                <a:cs typeface="+mn-cs"/>
              </a:rPr>
              <a:t>untuk</a:t>
            </a:r>
            <a:r>
              <a:rPr lang="en-ID" sz="3100" dirty="0">
                <a:latin typeface="+mn-lt"/>
                <a:ea typeface="+mn-ea"/>
                <a:cs typeface="+mn-cs"/>
              </a:rPr>
              <a:t> project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985-59FD-7D82-6DF1-13B4E3B4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57163"/>
            <a:ext cx="10058400" cy="4511930"/>
          </a:xfrm>
        </p:spPr>
        <p:txBody>
          <a:bodyPr/>
          <a:lstStyle/>
          <a:p>
            <a:r>
              <a:rPr lang="en-ID" dirty="0"/>
              <a:t>CI/CD (Continuous Integration/Continuous Deployment)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mengintegrasikan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, dan </a:t>
            </a:r>
            <a:r>
              <a:rPr lang="en-ID" dirty="0" err="1"/>
              <a:t>merilis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terus-menerus</a:t>
            </a:r>
            <a:r>
              <a:rPr lang="en-ID" dirty="0"/>
              <a:t>.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mengkonfigurasi</a:t>
            </a:r>
            <a:r>
              <a:rPr lang="en-ID" dirty="0"/>
              <a:t> CI/CD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GitHub Actions :</a:t>
            </a:r>
          </a:p>
          <a:p>
            <a:r>
              <a:rPr lang="it-IT" b="1" i="0" dirty="0">
                <a:effectLst/>
                <a:latin typeface="Söhne"/>
              </a:rPr>
              <a:t>1. Buat Berkas Konfigurasi CI/CD:</a:t>
            </a:r>
          </a:p>
          <a:p>
            <a:r>
              <a:rPr lang="en-ID" b="1" i="0" dirty="0">
                <a:effectLst/>
                <a:latin typeface="Söhne"/>
              </a:rPr>
              <a:t>a. Buat </a:t>
            </a:r>
            <a:r>
              <a:rPr lang="en-ID" b="1" i="0" dirty="0" err="1">
                <a:effectLst/>
                <a:latin typeface="Söhne"/>
              </a:rPr>
              <a:t>Direktori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github</a:t>
            </a:r>
            <a:r>
              <a:rPr lang="en-ID" b="1" i="0" dirty="0">
                <a:effectLst/>
                <a:latin typeface="Söhne"/>
              </a:rPr>
              <a:t>/workflows </a:t>
            </a:r>
            <a:r>
              <a:rPr lang="en-ID" b="1" i="0" dirty="0" err="1">
                <a:effectLst/>
                <a:latin typeface="Söhne"/>
              </a:rPr>
              <a:t>dalam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repositori</a:t>
            </a:r>
            <a:r>
              <a:rPr lang="en-ID" b="1" i="0" dirty="0">
                <a:effectLst/>
                <a:latin typeface="Söhne"/>
              </a:rPr>
              <a:t> Anda.</a:t>
            </a:r>
          </a:p>
          <a:p>
            <a:r>
              <a:rPr lang="en-ID" b="1" i="0" dirty="0">
                <a:effectLst/>
                <a:latin typeface="Söhne"/>
              </a:rPr>
              <a:t>b. </a:t>
            </a:r>
            <a:r>
              <a:rPr lang="en-ID" b="1" i="0" dirty="0" err="1">
                <a:effectLst/>
                <a:latin typeface="Söhne"/>
              </a:rPr>
              <a:t>Tambahkan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berkas</a:t>
            </a:r>
            <a:r>
              <a:rPr lang="en-ID" b="1" i="0" dirty="0">
                <a:effectLst/>
                <a:latin typeface="Söhne"/>
              </a:rPr>
              <a:t> YAML </a:t>
            </a:r>
            <a:r>
              <a:rPr lang="en-ID" b="1" i="0" dirty="0" err="1">
                <a:effectLst/>
                <a:latin typeface="Söhne"/>
              </a:rPr>
              <a:t>untuk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konfigurasi</a:t>
            </a:r>
            <a:r>
              <a:rPr lang="en-ID" b="1" i="0" dirty="0">
                <a:effectLst/>
                <a:latin typeface="Söhne"/>
              </a:rPr>
              <a:t> CI/CD. </a:t>
            </a:r>
            <a:r>
              <a:rPr lang="en-ID" b="1" i="0" dirty="0" err="1">
                <a:effectLst/>
                <a:latin typeface="Söhne"/>
              </a:rPr>
              <a:t>Misalnya</a:t>
            </a:r>
            <a:r>
              <a:rPr lang="en-ID" b="1" i="0" dirty="0">
                <a:effectLst/>
                <a:latin typeface="Söhne"/>
              </a:rPr>
              <a:t>: </a:t>
            </a:r>
            <a:r>
              <a:rPr lang="en-ID" b="1" i="0" dirty="0" err="1">
                <a:effectLst/>
                <a:latin typeface="Söhne"/>
              </a:rPr>
              <a:t>github</a:t>
            </a:r>
            <a:r>
              <a:rPr lang="en-ID" b="1" dirty="0">
                <a:latin typeface="Söhne"/>
              </a:rPr>
              <a:t>/workflows/</a:t>
            </a:r>
            <a:r>
              <a:rPr lang="en-ID" b="1" dirty="0" err="1">
                <a:latin typeface="Söhne"/>
              </a:rPr>
              <a:t>main.yml</a:t>
            </a:r>
            <a:endParaRPr lang="en-ID" b="1" dirty="0">
              <a:latin typeface="Söhne"/>
            </a:endParaRPr>
          </a:p>
          <a:p>
            <a:r>
              <a:rPr lang="en-ID" b="1" i="0" dirty="0" err="1">
                <a:effectLst/>
                <a:latin typeface="Söhne"/>
              </a:rPr>
              <a:t>Contoh</a:t>
            </a:r>
            <a:r>
              <a:rPr lang="en-ID" b="1" i="0" dirty="0">
                <a:effectLst/>
                <a:latin typeface="Söhne"/>
              </a:rPr>
              <a:t> Isi </a:t>
            </a:r>
            <a:r>
              <a:rPr lang="en-ID" b="1" i="0" dirty="0" err="1">
                <a:effectLst/>
                <a:latin typeface="Söhne"/>
              </a:rPr>
              <a:t>Berkas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Konfigurasi</a:t>
            </a:r>
            <a:r>
              <a:rPr lang="en-ID" b="1" i="0" dirty="0">
                <a:effectLst/>
                <a:latin typeface="Söhne"/>
              </a:rPr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384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719F-48B5-1AC2-5B36-4F21080B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629"/>
            <a:ext cx="10058400" cy="5705463"/>
          </a:xfrm>
        </p:spPr>
        <p:txBody>
          <a:bodyPr/>
          <a:lstStyle/>
          <a:p>
            <a:r>
              <a:rPr lang="en-ID" b="1" i="0" dirty="0">
                <a:effectLst/>
                <a:latin typeface="Söhne"/>
              </a:rPr>
              <a:t>2. </a:t>
            </a:r>
            <a:r>
              <a:rPr lang="en-ID" b="1" i="0" dirty="0" err="1">
                <a:effectLst/>
                <a:latin typeface="Söhne"/>
              </a:rPr>
              <a:t>Konfigurasi</a:t>
            </a:r>
            <a:r>
              <a:rPr lang="en-ID" b="1" i="0" dirty="0">
                <a:effectLst/>
                <a:latin typeface="Söhne"/>
              </a:rPr>
              <a:t> Python Environment:</a:t>
            </a:r>
          </a:p>
          <a:p>
            <a:r>
              <a:rPr lang="en-ID" b="1" dirty="0" err="1">
                <a:latin typeface="Söhne"/>
              </a:rPr>
              <a:t>Pastikan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bahwa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proyek</a:t>
            </a:r>
            <a:r>
              <a:rPr lang="en-ID" b="1" dirty="0">
                <a:latin typeface="Söhne"/>
              </a:rPr>
              <a:t> Python Anda </a:t>
            </a:r>
            <a:r>
              <a:rPr lang="en-ID" b="1" dirty="0" err="1">
                <a:latin typeface="Söhne"/>
              </a:rPr>
              <a:t>menyertakan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berkas</a:t>
            </a:r>
            <a:r>
              <a:rPr lang="en-ID" b="1" dirty="0">
                <a:latin typeface="Söhne"/>
              </a:rPr>
              <a:t> requirements.txt</a:t>
            </a:r>
          </a:p>
          <a:p>
            <a:r>
              <a:rPr lang="it-IT" b="1" i="0" dirty="0">
                <a:effectLst/>
                <a:latin typeface="Söhne"/>
              </a:rPr>
              <a:t>3. Integrasi dengan Layanan CI/CD:</a:t>
            </a:r>
          </a:p>
          <a:p>
            <a:endParaRPr lang="en-ID" b="1" dirty="0">
              <a:latin typeface="Söhne"/>
            </a:endParaRPr>
          </a:p>
          <a:p>
            <a:r>
              <a:rPr lang="en-ID" b="1" i="0" dirty="0">
                <a:effectLst/>
                <a:latin typeface="Söhne"/>
              </a:rPr>
              <a:t>1.GitHub Actions: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1" dirty="0">
                <a:latin typeface="Söhne"/>
              </a:rPr>
              <a:t>Buka </a:t>
            </a:r>
            <a:r>
              <a:rPr lang="en-ID" b="1" dirty="0" err="1">
                <a:latin typeface="Söhne"/>
              </a:rPr>
              <a:t>repositori</a:t>
            </a:r>
            <a:r>
              <a:rPr lang="en-ID" b="1" dirty="0">
                <a:latin typeface="Söhne"/>
              </a:rPr>
              <a:t> di GitHub, </a:t>
            </a:r>
            <a:r>
              <a:rPr lang="en-ID" b="1" dirty="0" err="1">
                <a:latin typeface="Söhne"/>
              </a:rPr>
              <a:t>pilih</a:t>
            </a:r>
            <a:r>
              <a:rPr lang="en-ID" b="1" dirty="0">
                <a:latin typeface="Söhne"/>
              </a:rPr>
              <a:t> tab "Actions", dan </a:t>
            </a:r>
            <a:r>
              <a:rPr lang="en-ID" b="1" dirty="0" err="1">
                <a:latin typeface="Söhne"/>
              </a:rPr>
              <a:t>ikuti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instruksi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untuk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mengaktifkan</a:t>
            </a:r>
            <a:r>
              <a:rPr lang="en-ID" b="1" dirty="0">
                <a:latin typeface="Söhne"/>
              </a:rPr>
              <a:t> GitHub Actions. </a:t>
            </a:r>
            <a:r>
              <a:rPr lang="en-ID" b="1" dirty="0" err="1">
                <a:latin typeface="Söhne"/>
              </a:rPr>
              <a:t>Tambahkan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berkas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konfigurasi</a:t>
            </a:r>
            <a:r>
              <a:rPr lang="en-ID" b="1" dirty="0">
                <a:latin typeface="Söhne"/>
              </a:rPr>
              <a:t> YAML </a:t>
            </a:r>
            <a:r>
              <a:rPr lang="en-ID" b="1" dirty="0" err="1">
                <a:latin typeface="Söhne"/>
              </a:rPr>
              <a:t>seperti</a:t>
            </a:r>
            <a:r>
              <a:rPr lang="en-ID" b="1" dirty="0">
                <a:latin typeface="Söhne"/>
              </a:rPr>
              <a:t> yang </a:t>
            </a:r>
            <a:r>
              <a:rPr lang="en-ID" b="1" dirty="0" err="1">
                <a:latin typeface="Söhne"/>
              </a:rPr>
              <a:t>dijelaskan</a:t>
            </a:r>
            <a:r>
              <a:rPr lang="en-ID" b="1" dirty="0">
                <a:latin typeface="Söhne"/>
              </a:rPr>
              <a:t> di </a:t>
            </a:r>
            <a:r>
              <a:rPr lang="en-ID" b="1" dirty="0" err="1">
                <a:latin typeface="Söhne"/>
              </a:rPr>
              <a:t>langkah</a:t>
            </a:r>
            <a:r>
              <a:rPr lang="en-ID" b="1" dirty="0">
                <a:latin typeface="Söhne"/>
              </a:rPr>
              <a:t> 1. </a:t>
            </a:r>
            <a:r>
              <a:rPr lang="en-ID" b="1" i="0" dirty="0">
                <a:effectLst/>
                <a:latin typeface="Söhne"/>
              </a:rPr>
              <a:t>Travis CI, </a:t>
            </a:r>
            <a:r>
              <a:rPr lang="en-ID" b="1" i="0" dirty="0" err="1">
                <a:effectLst/>
                <a:latin typeface="Söhne"/>
              </a:rPr>
              <a:t>CircleCI</a:t>
            </a:r>
            <a:r>
              <a:rPr lang="en-ID" b="1" i="0" dirty="0">
                <a:effectLst/>
                <a:latin typeface="Söhne"/>
              </a:rPr>
              <a:t>, Jenkins, </a:t>
            </a:r>
            <a:r>
              <a:rPr lang="en-ID" b="1" i="0" dirty="0" err="1">
                <a:effectLst/>
                <a:latin typeface="Söhne"/>
              </a:rPr>
              <a:t>dll</a:t>
            </a:r>
            <a:r>
              <a:rPr lang="en-ID" b="1" i="0" dirty="0">
                <a:effectLst/>
                <a:latin typeface="Söhne"/>
              </a:rPr>
              <a:t>.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ID" b="1" dirty="0">
                <a:latin typeface="Söhne"/>
              </a:rPr>
              <a:t>Jika Anda </a:t>
            </a:r>
            <a:r>
              <a:rPr lang="en-ID" b="1" dirty="0" err="1">
                <a:latin typeface="Söhne"/>
              </a:rPr>
              <a:t>menggunakan</a:t>
            </a:r>
            <a:r>
              <a:rPr lang="en-ID" b="1" dirty="0">
                <a:latin typeface="Söhne"/>
              </a:rPr>
              <a:t> platform CI/CD </a:t>
            </a:r>
            <a:r>
              <a:rPr lang="en-ID" b="1" dirty="0" err="1">
                <a:latin typeface="Söhne"/>
              </a:rPr>
              <a:t>lainnya</a:t>
            </a:r>
            <a:r>
              <a:rPr lang="en-ID" b="1" dirty="0">
                <a:latin typeface="Söhne"/>
              </a:rPr>
              <a:t>, </a:t>
            </a:r>
            <a:r>
              <a:rPr lang="en-ID" b="1" dirty="0" err="1">
                <a:latin typeface="Söhne"/>
              </a:rPr>
              <a:t>ikuti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langkah-langkah</a:t>
            </a:r>
            <a:r>
              <a:rPr lang="en-ID" b="1" dirty="0">
                <a:latin typeface="Söhne"/>
              </a:rPr>
              <a:t> pada platform </a:t>
            </a:r>
            <a:r>
              <a:rPr lang="en-ID" b="1" dirty="0" err="1">
                <a:latin typeface="Söhne"/>
              </a:rPr>
              <a:t>tersebut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untuk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membuat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konfigurasi</a:t>
            </a:r>
            <a:r>
              <a:rPr lang="en-ID" b="1" dirty="0">
                <a:latin typeface="Söhne"/>
              </a:rPr>
              <a:t> CI/CD.</a:t>
            </a:r>
          </a:p>
          <a:p>
            <a:r>
              <a:rPr lang="en-ID" b="1" i="0" dirty="0">
                <a:effectLst/>
                <a:latin typeface="Söhne"/>
              </a:rPr>
              <a:t>4. </a:t>
            </a:r>
            <a:r>
              <a:rPr lang="en-ID" b="1" i="0" dirty="0" err="1">
                <a:effectLst/>
                <a:latin typeface="Söhne"/>
              </a:rPr>
              <a:t>Pengaturan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untuk</a:t>
            </a:r>
            <a:r>
              <a:rPr lang="en-ID" b="1" i="0" dirty="0">
                <a:effectLst/>
                <a:latin typeface="Söhne"/>
              </a:rPr>
              <a:t> Continuous Deployment (</a:t>
            </a:r>
            <a:r>
              <a:rPr lang="en-ID" b="1" i="0" dirty="0" err="1">
                <a:effectLst/>
                <a:latin typeface="Söhne"/>
              </a:rPr>
              <a:t>Opsional</a:t>
            </a:r>
            <a:r>
              <a:rPr lang="en-ID" b="1" i="0" dirty="0">
                <a:effectLst/>
                <a:latin typeface="Söhne"/>
              </a:rPr>
              <a:t>):</a:t>
            </a:r>
          </a:p>
          <a:p>
            <a:r>
              <a:rPr lang="en-ID" b="1" dirty="0" err="1">
                <a:latin typeface="Söhne"/>
              </a:rPr>
              <a:t>jika</a:t>
            </a:r>
            <a:r>
              <a:rPr lang="en-ID" b="1" dirty="0">
                <a:latin typeface="Söhne"/>
              </a:rPr>
              <a:t> Anda </a:t>
            </a:r>
            <a:r>
              <a:rPr lang="en-ID" b="1" dirty="0" err="1">
                <a:latin typeface="Söhne"/>
              </a:rPr>
              <a:t>ingin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melakukan</a:t>
            </a:r>
            <a:r>
              <a:rPr lang="en-ID" b="1" dirty="0">
                <a:latin typeface="Söhne"/>
              </a:rPr>
              <a:t> Continuous Deployment, </a:t>
            </a:r>
            <a:r>
              <a:rPr lang="en-ID" b="1" dirty="0" err="1">
                <a:latin typeface="Söhne"/>
              </a:rPr>
              <a:t>tambahkan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langkah-langkah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untuk</a:t>
            </a:r>
            <a:r>
              <a:rPr lang="en-ID" b="1" dirty="0">
                <a:latin typeface="Söhne"/>
              </a:rPr>
              <a:t> </a:t>
            </a:r>
          </a:p>
          <a:p>
            <a:r>
              <a:rPr lang="en-ID" b="1" dirty="0" err="1">
                <a:latin typeface="Söhne"/>
              </a:rPr>
              <a:t>merilis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atau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mendeploy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aplikasi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ke</a:t>
            </a:r>
            <a:r>
              <a:rPr lang="en-ID" b="1" dirty="0">
                <a:latin typeface="Söhne"/>
              </a:rPr>
              <a:t> server </a:t>
            </a:r>
            <a:r>
              <a:rPr lang="en-ID" b="1" dirty="0" err="1">
                <a:latin typeface="Söhne"/>
              </a:rPr>
              <a:t>produksi</a:t>
            </a:r>
            <a:r>
              <a:rPr lang="en-ID" b="1" dirty="0">
                <a:latin typeface="Söhne"/>
              </a:rPr>
              <a:t> pada </a:t>
            </a:r>
            <a:r>
              <a:rPr lang="en-ID" b="1" dirty="0" err="1">
                <a:latin typeface="Söhne"/>
              </a:rPr>
              <a:t>bagian</a:t>
            </a:r>
            <a:r>
              <a:rPr lang="en-ID" b="1" dirty="0">
                <a:latin typeface="Söhne"/>
              </a:rPr>
              <a:t> “deploy” </a:t>
            </a:r>
            <a:r>
              <a:rPr lang="it-IT" b="1" dirty="0">
                <a:latin typeface="Söhne"/>
              </a:rPr>
              <a:t>di berkas konfigurasi CI/CD.</a:t>
            </a:r>
            <a:endParaRPr lang="en-ID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557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A796-89CF-666E-5A7E-3517B44A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5761"/>
            <a:ext cx="10058400" cy="5503332"/>
          </a:xfrm>
        </p:spPr>
        <p:txBody>
          <a:bodyPr/>
          <a:lstStyle/>
          <a:p>
            <a:r>
              <a:rPr lang="en-ID" b="1" i="0" dirty="0">
                <a:effectLst/>
                <a:latin typeface="Söhne"/>
              </a:rPr>
              <a:t>5. Push </a:t>
            </a:r>
            <a:r>
              <a:rPr lang="en-ID" b="1" i="0" dirty="0" err="1">
                <a:effectLst/>
                <a:latin typeface="Söhne"/>
              </a:rPr>
              <a:t>ke</a:t>
            </a:r>
            <a:r>
              <a:rPr lang="en-ID" b="1" i="0" dirty="0">
                <a:effectLst/>
                <a:latin typeface="Söhne"/>
              </a:rPr>
              <a:t> </a:t>
            </a:r>
            <a:r>
              <a:rPr lang="en-ID" b="1" i="0" dirty="0" err="1">
                <a:effectLst/>
                <a:latin typeface="Söhne"/>
              </a:rPr>
              <a:t>Repositori</a:t>
            </a:r>
            <a:r>
              <a:rPr lang="en-ID" b="1" i="0" dirty="0">
                <a:effectLst/>
                <a:latin typeface="Söhne"/>
              </a:rPr>
              <a:t>:</a:t>
            </a:r>
          </a:p>
          <a:p>
            <a:r>
              <a:rPr lang="en-ID" b="1" dirty="0">
                <a:latin typeface="Söhne"/>
              </a:rPr>
              <a:t>Commit dan push </a:t>
            </a:r>
            <a:r>
              <a:rPr lang="en-ID" b="1" dirty="0" err="1">
                <a:latin typeface="Söhne"/>
              </a:rPr>
              <a:t>konfigurasi</a:t>
            </a:r>
            <a:r>
              <a:rPr lang="en-ID" b="1" dirty="0">
                <a:latin typeface="Söhne"/>
              </a:rPr>
              <a:t> CI/CD </a:t>
            </a:r>
            <a:r>
              <a:rPr lang="en-ID" b="1" dirty="0" err="1">
                <a:latin typeface="Söhne"/>
              </a:rPr>
              <a:t>beserta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kode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sumber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proyek</a:t>
            </a:r>
            <a:r>
              <a:rPr lang="en-ID" b="1" dirty="0">
                <a:latin typeface="Söhne"/>
              </a:rPr>
              <a:t> Anda </a:t>
            </a:r>
            <a:r>
              <a:rPr lang="en-ID" b="1" dirty="0" err="1">
                <a:latin typeface="Söhne"/>
              </a:rPr>
              <a:t>ke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repositori</a:t>
            </a:r>
            <a:r>
              <a:rPr lang="en-ID" b="1" dirty="0">
                <a:latin typeface="Söhne"/>
              </a:rPr>
              <a:t>.</a:t>
            </a:r>
          </a:p>
          <a:p>
            <a:endParaRPr lang="en-ID" b="1" dirty="0">
              <a:latin typeface="Söhne"/>
            </a:endParaRPr>
          </a:p>
          <a:p>
            <a:endParaRPr lang="en-ID" b="1" dirty="0">
              <a:latin typeface="Söhne"/>
            </a:endParaRPr>
          </a:p>
          <a:p>
            <a:r>
              <a:rPr lang="en-ID" b="1" i="0" dirty="0">
                <a:effectLst/>
                <a:latin typeface="Söhne"/>
              </a:rPr>
              <a:t>6. Uji CI/CD:</a:t>
            </a:r>
          </a:p>
          <a:p>
            <a:r>
              <a:rPr lang="sv-SE" b="1" dirty="0">
                <a:latin typeface="Söhne"/>
              </a:rPr>
              <a:t>Setiap kali Anda melakukan push ke repositori (atau cabang yang diatur), sistem CI/CD akan </a:t>
            </a:r>
            <a:r>
              <a:rPr lang="en-ID" b="1" dirty="0" err="1">
                <a:latin typeface="Söhne"/>
              </a:rPr>
              <a:t>memulai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langkah-langkah</a:t>
            </a:r>
            <a:r>
              <a:rPr lang="en-ID" b="1" dirty="0">
                <a:latin typeface="Söhne"/>
              </a:rPr>
              <a:t> yang </a:t>
            </a:r>
            <a:r>
              <a:rPr lang="en-ID" b="1" dirty="0" err="1">
                <a:latin typeface="Söhne"/>
              </a:rPr>
              <a:t>didefinisikan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dalam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konfigurasi</a:t>
            </a:r>
            <a:r>
              <a:rPr lang="en-ID" b="1" dirty="0">
                <a:latin typeface="Söhne"/>
              </a:rPr>
              <a:t>. </a:t>
            </a:r>
            <a:r>
              <a:rPr lang="en-ID" b="1" dirty="0" err="1">
                <a:latin typeface="Söhne"/>
              </a:rPr>
              <a:t>Ini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akan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memicu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pengujian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otomatis</a:t>
            </a:r>
            <a:r>
              <a:rPr lang="en-ID" b="1" dirty="0">
                <a:latin typeface="Söhne"/>
              </a:rPr>
              <a:t> dan, </a:t>
            </a:r>
            <a:r>
              <a:rPr lang="en-ID" b="1" dirty="0" err="1">
                <a:latin typeface="Söhne"/>
              </a:rPr>
              <a:t>jika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berhasil</a:t>
            </a:r>
            <a:r>
              <a:rPr lang="en-ID" b="1" dirty="0">
                <a:latin typeface="Söhne"/>
              </a:rPr>
              <a:t>, </a:t>
            </a:r>
            <a:r>
              <a:rPr lang="en-ID" b="1" dirty="0" err="1">
                <a:latin typeface="Söhne"/>
              </a:rPr>
              <a:t>memungkinkan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untuk</a:t>
            </a:r>
            <a:r>
              <a:rPr lang="en-ID" b="1" dirty="0">
                <a:latin typeface="Söhne"/>
              </a:rPr>
              <a:t> deployment </a:t>
            </a:r>
            <a:r>
              <a:rPr lang="en-ID" b="1" dirty="0" err="1">
                <a:latin typeface="Söhne"/>
              </a:rPr>
              <a:t>otomatis</a:t>
            </a:r>
            <a:r>
              <a:rPr lang="en-ID" b="1" dirty="0">
                <a:latin typeface="Söhne"/>
              </a:rPr>
              <a:t> (</a:t>
            </a:r>
            <a:r>
              <a:rPr lang="en-ID" b="1" dirty="0" err="1">
                <a:latin typeface="Söhne"/>
              </a:rPr>
              <a:t>jika</a:t>
            </a:r>
            <a:r>
              <a:rPr lang="en-ID" b="1" dirty="0">
                <a:latin typeface="Söhne"/>
              </a:rPr>
              <a:t> </a:t>
            </a:r>
            <a:r>
              <a:rPr lang="en-ID" b="1" dirty="0" err="1">
                <a:latin typeface="Söhne"/>
              </a:rPr>
              <a:t>dikonfigurasi</a:t>
            </a:r>
            <a:r>
              <a:rPr lang="en-ID" b="1" dirty="0">
                <a:latin typeface="Söhne"/>
              </a:rPr>
              <a:t>).</a:t>
            </a:r>
          </a:p>
          <a:p>
            <a:endParaRPr lang="en-ID" b="1" dirty="0">
              <a:latin typeface="Söhne"/>
            </a:endParaRPr>
          </a:p>
          <a:p>
            <a:r>
              <a:rPr lang="en-ID" b="1" dirty="0" err="1">
                <a:latin typeface="Söhne"/>
              </a:rPr>
              <a:t>Referensi</a:t>
            </a:r>
            <a:r>
              <a:rPr lang="en-ID" b="1" dirty="0">
                <a:latin typeface="Söhne"/>
              </a:rPr>
              <a:t> :</a:t>
            </a:r>
          </a:p>
          <a:p>
            <a:r>
              <a:rPr lang="en-ID" b="1" dirty="0">
                <a:latin typeface="Söhne"/>
              </a:rPr>
              <a:t>https://www.dicoding.com/blog/white-box-testing/</a:t>
            </a:r>
          </a:p>
          <a:p>
            <a:endParaRPr lang="en-ID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640429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{0B04DF89-7A9C-48AE-AE87-62CFBB0E5E1F}tf56160789_win32</Template>
  <TotalTime>488</TotalTime>
  <Words>714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Söhne</vt:lpstr>
      <vt:lpstr>Custom</vt:lpstr>
      <vt:lpstr>WHITE BOX TESTING DAN UNIT TEST</vt:lpstr>
      <vt:lpstr>PowerPoint Presentation</vt:lpstr>
      <vt:lpstr>Metode whitebox testing</vt:lpstr>
      <vt:lpstr>Contoh: Statement Coverage,</vt:lpstr>
      <vt:lpstr> Branch Coverage</vt:lpstr>
      <vt:lpstr> CI/CD beserta contoh langkah-langkah konfigurasinya untuk project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 DAN UNIT TEST</dc:title>
  <dc:creator>MAMAT ISMAIL</dc:creator>
  <cp:lastModifiedBy>MAMAT ISMAIL</cp:lastModifiedBy>
  <cp:revision>2</cp:revision>
  <dcterms:created xsi:type="dcterms:W3CDTF">2023-11-02T14:29:51Z</dcterms:created>
  <dcterms:modified xsi:type="dcterms:W3CDTF">2023-11-03T15:39:40Z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