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5" r:id="rId5"/>
    <p:sldId id="310" r:id="rId6"/>
    <p:sldId id="313" r:id="rId7"/>
    <p:sldId id="320" r:id="rId8"/>
    <p:sldId id="322" r:id="rId9"/>
    <p:sldId id="323" r:id="rId10"/>
    <p:sldId id="311" r:id="rId11"/>
    <p:sldId id="321" r:id="rId12"/>
    <p:sldId id="324" r:id="rId13"/>
    <p:sldId id="312" r:id="rId14"/>
    <p:sldId id="314" r:id="rId15"/>
    <p:sldId id="315" r:id="rId16"/>
    <p:sldId id="316" r:id="rId17"/>
    <p:sldId id="317" r:id="rId18"/>
    <p:sldId id="318" r:id="rId19"/>
    <p:sldId id="319" r:id="rId20"/>
  </p:sldIdLst>
  <p:sldSz cx="12188825" cy="6858000"/>
  <p:notesSz cx="6858000" cy="9144000"/>
  <p:custDataLst>
    <p:tags r:id="rId23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10/05/2017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10/05/2017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00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10/05/2017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10/05/2017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10/05/2017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10/05/2017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10/05/2017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10/05/2017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10/05/2017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10/05/2017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10/05/2017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10/05/2017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10/05/2017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>
          <a:xfrm>
            <a:off x="1917948" y="1412776"/>
            <a:ext cx="8229600" cy="951384"/>
          </a:xfrm>
        </p:spPr>
        <p:txBody>
          <a:bodyPr rtlCol="0"/>
          <a:lstStyle/>
          <a:p>
            <a:pPr algn="ctr" rtl="0"/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Projet CPA</a:t>
            </a:r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>
          <a:xfrm>
            <a:off x="333772" y="297396"/>
            <a:ext cx="11665296" cy="755340"/>
          </a:xfrm>
        </p:spPr>
        <p:txBody>
          <a:bodyPr rtlCol="0">
            <a:normAutofit/>
          </a:bodyPr>
          <a:lstStyle/>
          <a:p>
            <a:pPr algn="ctr"/>
            <a:r>
              <a:rPr lang="fr-FR" b="1" i="1" dirty="0">
                <a:solidFill>
                  <a:schemeClr val="tx2">
                    <a:lumMod val="75000"/>
                  </a:schemeClr>
                </a:solidFill>
              </a:rPr>
              <a:t>Stéphane DELPECH 	   Matthieu CAMURAT		Mariam ACHLOUJ</a:t>
            </a:r>
            <a:endParaRPr lang="fr-FR" b="1" dirty="0">
              <a:solidFill>
                <a:schemeClr val="tx2">
                  <a:lumMod val="75000"/>
                </a:schemeClr>
              </a:solidFill>
            </a:endParaRPr>
          </a:p>
          <a:p>
            <a:pPr algn="ctr" rtl="0"/>
            <a:r>
              <a:rPr lang="fr-FR" dirty="0"/>
              <a:t>	</a:t>
            </a:r>
            <a:endParaRPr lang="fr-FR" sz="2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2BBF719-7897-4A83-8617-E8072CB9B3FA}"/>
              </a:ext>
            </a:extLst>
          </p:cNvPr>
          <p:cNvSpPr txBox="1"/>
          <p:nvPr/>
        </p:nvSpPr>
        <p:spPr>
          <a:xfrm>
            <a:off x="4510236" y="407707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B422D19-76CC-4D4D-A024-87120ECD9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05" y="3501008"/>
            <a:ext cx="4864755" cy="239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06E82E35-356D-4BE0-8FF0-F06281F4A13F}"/>
              </a:ext>
            </a:extLst>
          </p:cNvPr>
          <p:cNvSpPr txBox="1"/>
          <p:nvPr/>
        </p:nvSpPr>
        <p:spPr>
          <a:xfrm>
            <a:off x="333772" y="260648"/>
            <a:ext cx="114492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VII. </a:t>
            </a:r>
            <a:r>
              <a:rPr lang="fr-FR" sz="2400" u="sng" dirty="0"/>
              <a:t>MAQUETTAGE DE L’APPLICATION</a:t>
            </a:r>
            <a:r>
              <a:rPr lang="fr-FR" sz="2400" dirty="0"/>
              <a:t> :</a:t>
            </a:r>
          </a:p>
          <a:p>
            <a:endParaRPr lang="fr-FR" dirty="0"/>
          </a:p>
          <a:p>
            <a:r>
              <a:rPr lang="fr-FR" dirty="0"/>
              <a:t>Suite au développement de la base de données nous avons créé le maquettage de notre future application et voici certaines des vues (vous verrez l’ensemble de celles-ci en annexe). </a:t>
            </a:r>
          </a:p>
          <a:p>
            <a:r>
              <a:rPr lang="fr-FR" dirty="0"/>
              <a:t>Voici la page de connexion 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9FA1BE0-687A-47E5-93F0-ACF6D3D8A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2204864"/>
            <a:ext cx="7940042" cy="425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AD8CF72-EDA0-4D44-9909-3C7EBC8719DB}"/>
              </a:ext>
            </a:extLst>
          </p:cNvPr>
          <p:cNvSpPr txBox="1"/>
          <p:nvPr/>
        </p:nvSpPr>
        <p:spPr>
          <a:xfrm>
            <a:off x="405780" y="404664"/>
            <a:ext cx="1137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Vous pouvez voir ci-dessous les pièces en stock 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41C040-CD05-4C35-9A4B-9EDC806E2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1362384"/>
            <a:ext cx="8424936" cy="44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E1C7C7FF-46DC-40D9-9D83-61A1F8EFF76E}"/>
              </a:ext>
            </a:extLst>
          </p:cNvPr>
          <p:cNvSpPr txBox="1"/>
          <p:nvPr/>
        </p:nvSpPr>
        <p:spPr>
          <a:xfrm>
            <a:off x="405780" y="404664"/>
            <a:ext cx="11305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Voici l’interface pour la création de «factures » 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CAEDD52-4FA6-4AC0-B98D-81CC2B72D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340" y="1196752"/>
            <a:ext cx="8168135" cy="502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1843" y="761256"/>
            <a:ext cx="9144001" cy="1371600"/>
          </a:xfrm>
        </p:spPr>
        <p:txBody>
          <a:bodyPr rtlCol="0"/>
          <a:lstStyle/>
          <a:p>
            <a:pPr algn="ctr" rtl="0"/>
            <a:r>
              <a:rPr lang="fr-FR" dirty="0"/>
              <a:t>QUESTIONS ?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8203A2-6E95-4D41-9E07-E0C97FD79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642" y="2132856"/>
            <a:ext cx="3148404" cy="37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884" y="332656"/>
            <a:ext cx="9144001" cy="843880"/>
          </a:xfrm>
        </p:spPr>
        <p:txBody>
          <a:bodyPr rtlCol="0">
            <a:normAutofit/>
          </a:bodyPr>
          <a:lstStyle/>
          <a:p>
            <a:r>
              <a:rPr lang="fr-FR" dirty="0"/>
              <a:t>SOMMAIRE :</a:t>
            </a:r>
          </a:p>
        </p:txBody>
      </p:sp>
      <p:sp>
        <p:nvSpPr>
          <p:cNvPr id="4" name="Espace réservé du contenu 13">
            <a:extLst>
              <a:ext uri="{FF2B5EF4-FFF2-40B4-BE49-F238E27FC236}">
                <a16:creationId xmlns:a16="http://schemas.microsoft.com/office/drawing/2014/main" id="{2DFA689B-2828-4E0A-8952-F85AC0264CB3}"/>
              </a:ext>
            </a:extLst>
          </p:cNvPr>
          <p:cNvSpPr txBox="1">
            <a:spLocks/>
          </p:cNvSpPr>
          <p:nvPr/>
        </p:nvSpPr>
        <p:spPr>
          <a:xfrm>
            <a:off x="1820380" y="1484784"/>
            <a:ext cx="10360501" cy="4462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UcPeriod"/>
            </a:pPr>
            <a:r>
              <a:rPr lang="fr-FR" sz="3200" dirty="0"/>
              <a:t>Le contexte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Les acteurs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La demande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Les livrables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Les Diagrammes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Notre présentation de l’application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Maquettage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78AA167-731C-4479-9E34-B8B6659C8200}"/>
              </a:ext>
            </a:extLst>
          </p:cNvPr>
          <p:cNvSpPr txBox="1"/>
          <p:nvPr/>
        </p:nvSpPr>
        <p:spPr>
          <a:xfrm>
            <a:off x="621804" y="692696"/>
            <a:ext cx="109452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endParaRPr lang="fr-FR" sz="2800" dirty="0"/>
          </a:p>
          <a:p>
            <a:pPr marL="400050" indent="-400050">
              <a:buAutoNum type="romanUcPeriod"/>
            </a:pPr>
            <a:r>
              <a:rPr lang="fr-FR" sz="2800" u="sng" dirty="0"/>
              <a:t>LE CONTEXTE</a:t>
            </a:r>
          </a:p>
          <a:p>
            <a:pPr marL="400050" indent="-400050">
              <a:buAutoNum type="romanUcPeriod"/>
            </a:pPr>
            <a:endParaRPr lang="fr-FR" dirty="0"/>
          </a:p>
          <a:p>
            <a:endParaRPr lang="fr-FR" dirty="0"/>
          </a:p>
          <a:p>
            <a:endParaRPr lang="fr-FR" sz="20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sz="2400" dirty="0"/>
              <a:t>Notre équipe a mis en place une nouvelle base de données pour l’entreprise CPA.</a:t>
            </a:r>
          </a:p>
          <a:p>
            <a:endParaRPr lang="fr-FR" sz="24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FR" sz="2400" dirty="0"/>
              <a:t>Cette base n’est pas très utile sans la possibilité de manipuler facilement les données qui y sont stockées.</a:t>
            </a:r>
          </a:p>
          <a:p>
            <a:endParaRPr lang="fr-FR" sz="24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FR" sz="2400" dirty="0"/>
              <a:t>Le</a:t>
            </a:r>
            <a:r>
              <a:rPr lang="fr-FR" sz="2800" dirty="0"/>
              <a:t> </a:t>
            </a:r>
            <a:r>
              <a:rPr lang="fr-FR" sz="2400" dirty="0"/>
              <a:t>prototype que nous avons fourni ne répond pas à tous les besoins actuels de la société</a:t>
            </a:r>
            <a:r>
              <a:rPr lang="fr-F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1F1BD05-CC2C-4C29-A956-9048437B29F1}"/>
              </a:ext>
            </a:extLst>
          </p:cNvPr>
          <p:cNvSpPr txBox="1"/>
          <p:nvPr/>
        </p:nvSpPr>
        <p:spPr>
          <a:xfrm>
            <a:off x="595927" y="884041"/>
            <a:ext cx="110172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II. </a:t>
            </a:r>
            <a:r>
              <a:rPr lang="fr-FR" sz="2800" u="sng" dirty="0"/>
              <a:t>LES ACTEURS </a:t>
            </a:r>
            <a:r>
              <a:rPr lang="fr-FR" sz="2800" dirty="0"/>
              <a:t>:</a:t>
            </a:r>
          </a:p>
          <a:p>
            <a:endParaRPr lang="fr-FR" sz="2800" dirty="0"/>
          </a:p>
          <a:p>
            <a:endParaRPr lang="fr-FR" sz="28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FR" sz="2800" dirty="0"/>
              <a:t>L’entreprise CPA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FR" sz="28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FR" sz="2800" b="1" i="1" dirty="0"/>
              <a:t>MAMCSD DEVELOPMENT</a:t>
            </a:r>
            <a:r>
              <a:rPr lang="fr-FR" sz="2800" i="1" dirty="0"/>
              <a:t> </a:t>
            </a:r>
            <a:r>
              <a:rPr lang="fr-FR" sz="2800" dirty="0"/>
              <a:t>(Matthieu, Stéphane, Mariam):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FR" sz="28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FR" sz="28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FR" sz="2800" dirty="0"/>
          </a:p>
          <a:p>
            <a:endParaRPr lang="fr-FR" sz="2800" dirty="0"/>
          </a:p>
          <a:p>
            <a:endParaRPr lang="fr-FR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71F039-8AFE-4A6D-A5BE-6F7E411F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36" y="3863930"/>
            <a:ext cx="3188606" cy="187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8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D5FE454-4EDA-4F1C-95A6-07F8FF805795}"/>
              </a:ext>
            </a:extLst>
          </p:cNvPr>
          <p:cNvSpPr txBox="1"/>
          <p:nvPr/>
        </p:nvSpPr>
        <p:spPr>
          <a:xfrm>
            <a:off x="549796" y="620688"/>
            <a:ext cx="108012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III. </a:t>
            </a:r>
            <a:r>
              <a:rPr lang="fr-FR" sz="2800" u="sng" dirty="0"/>
              <a:t>LA DEMANDE</a:t>
            </a:r>
            <a:r>
              <a:rPr lang="fr-FR" sz="2800" dirty="0"/>
              <a:t> :</a:t>
            </a:r>
          </a:p>
          <a:p>
            <a:endParaRPr lang="fr-FR" sz="2800" dirty="0"/>
          </a:p>
          <a:p>
            <a:r>
              <a:rPr lang="fr-FR" dirty="0"/>
              <a:t>	</a:t>
            </a:r>
            <a:r>
              <a:rPr lang="fr-FR" sz="2400" dirty="0"/>
              <a:t>1. un module d’authentification via une interface en ligne de commande</a:t>
            </a:r>
          </a:p>
          <a:p>
            <a:r>
              <a:rPr lang="fr-FR" sz="2400" dirty="0"/>
              <a:t>	2. un outil d’exportation/sauvegarde des données</a:t>
            </a:r>
          </a:p>
          <a:p>
            <a:r>
              <a:rPr lang="fr-FR" sz="2400" dirty="0"/>
              <a:t>	3. un outil d’importation de données</a:t>
            </a:r>
          </a:p>
          <a:p>
            <a:r>
              <a:rPr lang="fr-FR" sz="2400" dirty="0"/>
              <a:t>	4. un module d’authentification via une interface graphique</a:t>
            </a:r>
          </a:p>
          <a:p>
            <a:r>
              <a:rPr lang="fr-FR" sz="2400" dirty="0"/>
              <a:t>	5. un module au choix permettant de gérer soit :</a:t>
            </a:r>
          </a:p>
          <a:p>
            <a:r>
              <a:rPr lang="fr-FR" dirty="0"/>
              <a:t>			</a:t>
            </a:r>
          </a:p>
          <a:p>
            <a:r>
              <a:rPr lang="fr-FR" dirty="0"/>
              <a:t>			- les contacts,</a:t>
            </a:r>
          </a:p>
          <a:p>
            <a:r>
              <a:rPr lang="fr-FR" dirty="0"/>
              <a:t>			- les données des utilisateurs,</a:t>
            </a:r>
          </a:p>
          <a:p>
            <a:r>
              <a:rPr lang="fr-FR" dirty="0"/>
              <a:t>			- les factures,</a:t>
            </a:r>
          </a:p>
          <a:p>
            <a:r>
              <a:rPr lang="fr-FR" dirty="0"/>
              <a:t>			- Les stocks,</a:t>
            </a:r>
          </a:p>
          <a:p>
            <a:r>
              <a:rPr lang="fr-FR" dirty="0"/>
              <a:t>			- ou toute autre donnée.</a:t>
            </a:r>
            <a:endParaRPr lang="fr-FR" sz="2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43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0BB95E6-0BCA-4631-BA88-137137EED1FD}"/>
              </a:ext>
            </a:extLst>
          </p:cNvPr>
          <p:cNvSpPr txBox="1"/>
          <p:nvPr/>
        </p:nvSpPr>
        <p:spPr>
          <a:xfrm>
            <a:off x="549796" y="548680"/>
            <a:ext cx="110172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IV. </a:t>
            </a:r>
            <a:r>
              <a:rPr lang="fr-FR" sz="2800" u="sng" dirty="0"/>
              <a:t>LES LIVRABLES</a:t>
            </a:r>
            <a:r>
              <a:rPr lang="fr-FR" sz="2800" dirty="0"/>
              <a:t> :</a:t>
            </a:r>
          </a:p>
          <a:p>
            <a:endParaRPr lang="fr-FR" sz="2800" dirty="0"/>
          </a:p>
          <a:p>
            <a:endParaRPr lang="fr-FR" sz="2800" dirty="0"/>
          </a:p>
          <a:p>
            <a:pPr lvl="3"/>
            <a:r>
              <a:rPr lang="fr-FR" dirty="0"/>
              <a:t>	</a:t>
            </a:r>
            <a:r>
              <a:rPr lang="fr-FR" sz="2800" dirty="0"/>
              <a:t>1  Module d’authentification en ligne de commande</a:t>
            </a:r>
          </a:p>
          <a:p>
            <a:pPr lvl="3"/>
            <a:r>
              <a:rPr lang="fr-FR" sz="2800" dirty="0"/>
              <a:t>	2  Module d’exportation de données</a:t>
            </a:r>
          </a:p>
          <a:p>
            <a:pPr lvl="3"/>
            <a:r>
              <a:rPr lang="fr-FR" sz="2800" dirty="0"/>
              <a:t>	3 Module d’importation de données</a:t>
            </a:r>
          </a:p>
          <a:p>
            <a:pPr lvl="3"/>
            <a:r>
              <a:rPr lang="fr-FR" sz="2800" dirty="0"/>
              <a:t>	4  Module d’authentification via une interface graphique</a:t>
            </a:r>
          </a:p>
          <a:p>
            <a:pPr lvl="3"/>
            <a:r>
              <a:rPr lang="fr-FR" sz="2800" dirty="0"/>
              <a:t>	5  Module de gestion</a:t>
            </a:r>
          </a:p>
          <a:p>
            <a:pPr lvl="3"/>
            <a:r>
              <a:rPr lang="fr-FR" sz="2800" dirty="0"/>
              <a:t>	6  Tests</a:t>
            </a:r>
          </a:p>
          <a:p>
            <a:pPr lvl="3"/>
            <a:r>
              <a:rPr lang="fr-FR" sz="2800" dirty="0"/>
              <a:t>	7  Mémo Technique</a:t>
            </a:r>
          </a:p>
          <a:p>
            <a:pPr lvl="3"/>
            <a:r>
              <a:rPr lang="fr-FR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1131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EFAE4F0-0C12-46A0-BEE9-52804AE47209}"/>
              </a:ext>
            </a:extLst>
          </p:cNvPr>
          <p:cNvSpPr txBox="1"/>
          <p:nvPr/>
        </p:nvSpPr>
        <p:spPr>
          <a:xfrm>
            <a:off x="621804" y="620688"/>
            <a:ext cx="10873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V. </a:t>
            </a:r>
            <a:r>
              <a:rPr lang="fr-FR" sz="2800" u="sng" dirty="0"/>
              <a:t>LES DIAGRAMMES</a:t>
            </a:r>
            <a:r>
              <a:rPr lang="fr-FR" sz="2800" dirty="0"/>
              <a:t> 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3BCFD0B-CB1F-4B05-B34A-B14922FC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340768"/>
            <a:ext cx="1000911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FF76D64-56FD-4513-BC81-94B32954D84D}"/>
              </a:ext>
            </a:extLst>
          </p:cNvPr>
          <p:cNvSpPr txBox="1"/>
          <p:nvPr/>
        </p:nvSpPr>
        <p:spPr>
          <a:xfrm>
            <a:off x="693812" y="404664"/>
            <a:ext cx="10945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1</a:t>
            </a:r>
            <a:r>
              <a:rPr lang="fr-FR" baseline="30000" dirty="0"/>
              <a:t>ER</a:t>
            </a:r>
            <a:r>
              <a:rPr lang="fr-FR" dirty="0"/>
              <a:t> DIAGRAMME DE CLASSE: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AE488C2-44A5-4F91-B944-E488A518C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1170644"/>
            <a:ext cx="8352928" cy="501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6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487F9A-0CD4-45E6-B6D9-333B187EE4CE}"/>
              </a:ext>
            </a:extLst>
          </p:cNvPr>
          <p:cNvSpPr txBox="1"/>
          <p:nvPr/>
        </p:nvSpPr>
        <p:spPr>
          <a:xfrm>
            <a:off x="405780" y="1844824"/>
            <a:ext cx="10873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VI. </a:t>
            </a:r>
            <a:r>
              <a:rPr lang="fr-FR" sz="3600" u="sng" dirty="0"/>
              <a:t>PRESENTATION DE LA L’APPLICATION</a:t>
            </a:r>
          </a:p>
          <a:p>
            <a:pPr algn="ctr"/>
            <a:endParaRPr lang="fr-FR" sz="3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2C49E5-B10D-415E-ADD5-34264B55A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2708920"/>
            <a:ext cx="3732982" cy="27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5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181</Words>
  <Application>Microsoft Office PowerPoint</Application>
  <PresentationFormat>Personnalisé</PresentationFormat>
  <Paragraphs>69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Corbel</vt:lpstr>
      <vt:lpstr>Wingdings</vt:lpstr>
      <vt:lpstr>Tunnel bleu numérique 16:9</vt:lpstr>
      <vt:lpstr>Projet CPA</vt:lpstr>
      <vt:lpstr>SOMMAIRE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QUESTIONS ?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2017-05-08T20:18:01Z</dcterms:created>
  <dcterms:modified xsi:type="dcterms:W3CDTF">2017-05-10T07:30:09Z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