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8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7" r:id="rId10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11"/>
    <p:restoredTop sz="94610"/>
  </p:normalViewPr>
  <p:slideViewPr>
    <p:cSldViewPr snapToGrid="0" snapToObjects="1">
      <p:cViewPr>
        <p:scale>
          <a:sx n="75" d="100"/>
          <a:sy n="75" d="100"/>
        </p:scale>
        <p:origin x="-528" y="930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2268141"/>
            <a:ext cx="73152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914367" y="5999967"/>
            <a:ext cx="73152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Name : MUTHU MARIAPPAN G</a:t>
            </a:r>
          </a:p>
          <a:p>
            <a:r>
              <a:rPr lang="en-US" sz="3600" b="1" dirty="0" smtClean="0">
                <a:solidFill>
                  <a:srgbClr val="FF0000"/>
                </a:solidFill>
              </a:rPr>
              <a:t>Date :  </a:t>
            </a:r>
            <a:r>
              <a:rPr lang="en-US" sz="3600" b="1" dirty="0" smtClean="0">
                <a:solidFill>
                  <a:srgbClr val="FF0000"/>
                </a:solidFill>
              </a:rPr>
              <a:t>19/08/2025</a:t>
            </a:r>
            <a:endParaRPr lang="en-US" sz="3600" b="1" dirty="0" smtClean="0">
              <a:solidFill>
                <a:srgbClr val="FF0000"/>
              </a:solidFill>
            </a:endParaRPr>
          </a:p>
          <a:p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33899" y="2330925"/>
            <a:ext cx="716093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 smtClean="0">
                <a:solidFill>
                  <a:srgbClr val="FFFF00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Idea Generation</a:t>
            </a:r>
            <a:endParaRPr lang="en-US" sz="72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0" y="12700"/>
            <a:ext cx="14630400" cy="823874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832104" y="2359152"/>
            <a:ext cx="12984480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640" dirty="0">
                <a:solidFill>
                  <a:srgbClr val="28538A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What is Idea Generation?</a:t>
            </a:r>
            <a:endParaRPr lang="en-US" sz="4640" dirty="0"/>
          </a:p>
        </p:txBody>
      </p:sp>
      <p:sp>
        <p:nvSpPr>
          <p:cNvPr id="5" name="Text 1"/>
          <p:cNvSpPr/>
          <p:nvPr/>
        </p:nvSpPr>
        <p:spPr>
          <a:xfrm>
            <a:off x="1078992" y="3493008"/>
            <a:ext cx="3831336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000000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Definition</a:t>
            </a:r>
            <a:endParaRPr lang="en-US" sz="2320" dirty="0"/>
          </a:p>
        </p:txBody>
      </p:sp>
      <p:sp>
        <p:nvSpPr>
          <p:cNvPr id="6" name="Text 2"/>
          <p:cNvSpPr/>
          <p:nvPr/>
        </p:nvSpPr>
        <p:spPr>
          <a:xfrm>
            <a:off x="1078992" y="4005072"/>
            <a:ext cx="3831336" cy="14813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320"/>
              </a:lnSpc>
              <a:buNone/>
            </a:pPr>
            <a:r>
              <a:rPr lang="en-US" sz="1850" dirty="0">
                <a:solidFill>
                  <a:srgbClr val="000000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Idea generation is the process of creating, developing, and communicating new ideas. It is a fundamental part of innovation in various fields.</a:t>
            </a:r>
            <a:endParaRPr lang="en-US" sz="1850" dirty="0"/>
          </a:p>
        </p:txBody>
      </p:sp>
      <p:sp>
        <p:nvSpPr>
          <p:cNvPr id="7" name="Text 3"/>
          <p:cNvSpPr/>
          <p:nvPr/>
        </p:nvSpPr>
        <p:spPr>
          <a:xfrm>
            <a:off x="5404104" y="3493008"/>
            <a:ext cx="3831336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000000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Creative Thinking</a:t>
            </a:r>
            <a:endParaRPr lang="en-US" sz="2320" dirty="0"/>
          </a:p>
        </p:txBody>
      </p:sp>
      <p:sp>
        <p:nvSpPr>
          <p:cNvPr id="8" name="Text 4"/>
          <p:cNvSpPr/>
          <p:nvPr/>
        </p:nvSpPr>
        <p:spPr>
          <a:xfrm>
            <a:off x="5404104" y="4005072"/>
            <a:ext cx="3831336" cy="14813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320"/>
              </a:lnSpc>
              <a:buNone/>
            </a:pPr>
            <a:r>
              <a:rPr lang="en-US" sz="1850" dirty="0">
                <a:solidFill>
                  <a:srgbClr val="000000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It involves divergent thinking, where multiple ideas are explored without immediate judgment or criticism to foster creativity.</a:t>
            </a:r>
            <a:endParaRPr lang="en-US" sz="1850" dirty="0"/>
          </a:p>
        </p:txBody>
      </p:sp>
      <p:sp>
        <p:nvSpPr>
          <p:cNvPr id="9" name="Text 5"/>
          <p:cNvSpPr/>
          <p:nvPr/>
        </p:nvSpPr>
        <p:spPr>
          <a:xfrm>
            <a:off x="9729216" y="3493008"/>
            <a:ext cx="3831336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000000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Collaborative Effort</a:t>
            </a:r>
            <a:endParaRPr lang="en-US" sz="2320" dirty="0"/>
          </a:p>
        </p:txBody>
      </p:sp>
      <p:sp>
        <p:nvSpPr>
          <p:cNvPr id="10" name="Text 6"/>
          <p:cNvSpPr/>
          <p:nvPr/>
        </p:nvSpPr>
        <p:spPr>
          <a:xfrm>
            <a:off x="9729216" y="4005072"/>
            <a:ext cx="3831336" cy="14813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320"/>
              </a:lnSpc>
              <a:buNone/>
            </a:pPr>
            <a:r>
              <a:rPr lang="en-US" sz="1850" dirty="0">
                <a:solidFill>
                  <a:srgbClr val="000000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Often, idea generation is a collaborative process, bringing together different perspectives and expertise to enhance creativity.</a:t>
            </a:r>
            <a:endParaRPr lang="en-US" sz="18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3410712"/>
            <a:ext cx="7790688" cy="7790688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0" y="3410712"/>
            <a:ext cx="7790688" cy="7790688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9000" y="3410712"/>
            <a:ext cx="7790688" cy="7790688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832104" y="941832"/>
            <a:ext cx="12984480" cy="52120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4060"/>
              </a:lnSpc>
              <a:buNone/>
            </a:pPr>
            <a:r>
              <a:rPr lang="en-US" sz="3250" dirty="0">
                <a:solidFill>
                  <a:srgbClr val="28538A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Importance of </a:t>
            </a:r>
            <a:r>
              <a:rPr lang="en-US" sz="3250" dirty="0" smtClean="0">
                <a:solidFill>
                  <a:srgbClr val="28538A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Idea </a:t>
            </a:r>
            <a:r>
              <a:rPr lang="en-US" sz="3250" dirty="0">
                <a:solidFill>
                  <a:srgbClr val="28538A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Generation</a:t>
            </a:r>
            <a:endParaRPr lang="en-US" sz="3250" dirty="0"/>
          </a:p>
        </p:txBody>
      </p:sp>
      <p:sp>
        <p:nvSpPr>
          <p:cNvPr id="7" name="Text 1"/>
          <p:cNvSpPr/>
          <p:nvPr/>
        </p:nvSpPr>
        <p:spPr>
          <a:xfrm>
            <a:off x="914400" y="2999232"/>
            <a:ext cx="4005072" cy="26517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030"/>
              </a:lnSpc>
              <a:buNone/>
            </a:pPr>
            <a:r>
              <a:rPr lang="en-US" sz="1620" dirty="0">
                <a:solidFill>
                  <a:srgbClr val="000000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Problem Solving</a:t>
            </a:r>
            <a:endParaRPr lang="en-US" sz="1620" dirty="0"/>
          </a:p>
        </p:txBody>
      </p:sp>
      <p:sp>
        <p:nvSpPr>
          <p:cNvPr id="8" name="Text 2"/>
          <p:cNvSpPr/>
          <p:nvPr/>
        </p:nvSpPr>
        <p:spPr>
          <a:xfrm>
            <a:off x="914400" y="3438144"/>
            <a:ext cx="4005072" cy="62179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1620"/>
              </a:lnSpc>
              <a:buNone/>
            </a:pPr>
            <a:r>
              <a:rPr lang="en-US" sz="1300" dirty="0">
                <a:solidFill>
                  <a:srgbClr val="000000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Effective idea generation helps in identifying solutions to complex problems, making it crucial for business and personal growth.</a:t>
            </a:r>
            <a:endParaRPr lang="en-US" sz="1300" dirty="0"/>
          </a:p>
        </p:txBody>
      </p:sp>
      <p:sp>
        <p:nvSpPr>
          <p:cNvPr id="9" name="Text 3"/>
          <p:cNvSpPr/>
          <p:nvPr/>
        </p:nvSpPr>
        <p:spPr>
          <a:xfrm>
            <a:off x="5321808" y="1828800"/>
            <a:ext cx="4005072" cy="26517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030"/>
              </a:lnSpc>
              <a:buNone/>
            </a:pPr>
            <a:r>
              <a:rPr lang="en-US" sz="1620" dirty="0">
                <a:solidFill>
                  <a:srgbClr val="000000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Innovation Driver</a:t>
            </a:r>
            <a:endParaRPr lang="en-US" sz="1620" dirty="0"/>
          </a:p>
        </p:txBody>
      </p:sp>
      <p:sp>
        <p:nvSpPr>
          <p:cNvPr id="10" name="Text 4"/>
          <p:cNvSpPr/>
          <p:nvPr/>
        </p:nvSpPr>
        <p:spPr>
          <a:xfrm>
            <a:off x="5321808" y="2267712"/>
            <a:ext cx="4005072" cy="62179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1620"/>
              </a:lnSpc>
              <a:buNone/>
            </a:pPr>
            <a:r>
              <a:rPr lang="en-US" sz="1300" dirty="0">
                <a:solidFill>
                  <a:srgbClr val="000000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It fuels innovation, leading to new products, services, or methodologies that can give organizations a competitive edge.</a:t>
            </a:r>
            <a:endParaRPr lang="en-US" sz="1300" dirty="0"/>
          </a:p>
        </p:txBody>
      </p:sp>
      <p:sp>
        <p:nvSpPr>
          <p:cNvPr id="11" name="Text 5"/>
          <p:cNvSpPr/>
          <p:nvPr/>
        </p:nvSpPr>
        <p:spPr>
          <a:xfrm>
            <a:off x="4745736" y="5724144"/>
            <a:ext cx="82296" cy="24688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620" dirty="0">
                <a:solidFill>
                  <a:srgbClr val="242424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1</a:t>
            </a:r>
            <a:endParaRPr lang="en-US" sz="1620" dirty="0"/>
          </a:p>
        </p:txBody>
      </p:sp>
      <p:sp>
        <p:nvSpPr>
          <p:cNvPr id="12" name="Text 6"/>
          <p:cNvSpPr/>
          <p:nvPr/>
        </p:nvSpPr>
        <p:spPr>
          <a:xfrm>
            <a:off x="7260336" y="4261104"/>
            <a:ext cx="128016" cy="24688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620" dirty="0">
                <a:solidFill>
                  <a:srgbClr val="3B3B3B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2</a:t>
            </a:r>
            <a:endParaRPr lang="en-US" sz="1620" dirty="0"/>
          </a:p>
        </p:txBody>
      </p:sp>
      <p:sp>
        <p:nvSpPr>
          <p:cNvPr id="13" name="Text 7"/>
          <p:cNvSpPr/>
          <p:nvPr/>
        </p:nvSpPr>
        <p:spPr>
          <a:xfrm>
            <a:off x="9729216" y="2788920"/>
            <a:ext cx="4005072" cy="26517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030"/>
              </a:lnSpc>
              <a:buNone/>
            </a:pPr>
            <a:r>
              <a:rPr lang="en-US" sz="1620" dirty="0">
                <a:solidFill>
                  <a:srgbClr val="000000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Engagement and Motivation</a:t>
            </a:r>
            <a:endParaRPr lang="en-US" sz="1620" dirty="0"/>
          </a:p>
        </p:txBody>
      </p:sp>
      <p:sp>
        <p:nvSpPr>
          <p:cNvPr id="14" name="Text 8"/>
          <p:cNvSpPr/>
          <p:nvPr/>
        </p:nvSpPr>
        <p:spPr>
          <a:xfrm>
            <a:off x="9729216" y="3236976"/>
            <a:ext cx="4005072" cy="83210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1620"/>
              </a:lnSpc>
              <a:buNone/>
            </a:pPr>
            <a:r>
              <a:rPr lang="en-US" sz="1300" dirty="0">
                <a:solidFill>
                  <a:srgbClr val="000000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Involving people in the idea generation process can increase engagement and motivation, as individuals feel valued and heard.</a:t>
            </a:r>
            <a:endParaRPr lang="en-US" sz="1300" dirty="0"/>
          </a:p>
        </p:txBody>
      </p:sp>
      <p:sp>
        <p:nvSpPr>
          <p:cNvPr id="15" name="Text 9"/>
          <p:cNvSpPr/>
          <p:nvPr/>
        </p:nvSpPr>
        <p:spPr>
          <a:xfrm>
            <a:off x="9784080" y="5724144"/>
            <a:ext cx="128016" cy="24688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620" dirty="0">
                <a:solidFill>
                  <a:srgbClr val="47474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3</a:t>
            </a:r>
            <a:endParaRPr lang="en-US" sz="162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2752344"/>
            <a:ext cx="722376" cy="1152144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1424" y="2752344"/>
            <a:ext cx="1005840" cy="1152144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92256" y="2752344"/>
            <a:ext cx="1152144" cy="1152144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832104" y="1618488"/>
            <a:ext cx="12984480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640" dirty="0">
                <a:solidFill>
                  <a:srgbClr val="28538A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Types of Ideas</a:t>
            </a:r>
            <a:endParaRPr lang="en-US" sz="4640" dirty="0"/>
          </a:p>
        </p:txBody>
      </p:sp>
      <p:sp>
        <p:nvSpPr>
          <p:cNvPr id="7" name="Text 1"/>
          <p:cNvSpPr/>
          <p:nvPr/>
        </p:nvSpPr>
        <p:spPr>
          <a:xfrm>
            <a:off x="960120" y="4133088"/>
            <a:ext cx="3831336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320" dirty="0">
                <a:solidFill>
                  <a:srgbClr val="000000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Incremental Ideas</a:t>
            </a:r>
            <a:endParaRPr lang="en-US" sz="2320" dirty="0"/>
          </a:p>
        </p:txBody>
      </p:sp>
      <p:sp>
        <p:nvSpPr>
          <p:cNvPr id="8" name="Text 2"/>
          <p:cNvSpPr/>
          <p:nvPr/>
        </p:nvSpPr>
        <p:spPr>
          <a:xfrm>
            <a:off x="960120" y="4645152"/>
            <a:ext cx="3831336" cy="14813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20"/>
              </a:lnSpc>
              <a:buNone/>
            </a:pPr>
            <a:r>
              <a:rPr lang="en-US" sz="1850" dirty="0">
                <a:solidFill>
                  <a:srgbClr val="000000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These are small, gradual improvements to existing products or processes, often leading to enhanced efficiency and effectiveness.</a:t>
            </a:r>
            <a:endParaRPr lang="en-US" sz="1850" dirty="0"/>
          </a:p>
        </p:txBody>
      </p:sp>
      <p:sp>
        <p:nvSpPr>
          <p:cNvPr id="9" name="Text 3"/>
          <p:cNvSpPr/>
          <p:nvPr/>
        </p:nvSpPr>
        <p:spPr>
          <a:xfrm>
            <a:off x="5404104" y="4133088"/>
            <a:ext cx="3831336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320" dirty="0">
                <a:solidFill>
                  <a:srgbClr val="000000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Radical Ideas</a:t>
            </a:r>
            <a:endParaRPr lang="en-US" sz="2320" dirty="0"/>
          </a:p>
        </p:txBody>
      </p:sp>
      <p:sp>
        <p:nvSpPr>
          <p:cNvPr id="10" name="Text 4"/>
          <p:cNvSpPr/>
          <p:nvPr/>
        </p:nvSpPr>
        <p:spPr>
          <a:xfrm>
            <a:off x="5404104" y="4645152"/>
            <a:ext cx="3831336" cy="14813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20"/>
              </a:lnSpc>
              <a:buNone/>
            </a:pPr>
            <a:r>
              <a:rPr lang="en-US" sz="1850" dirty="0">
                <a:solidFill>
                  <a:srgbClr val="000000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Radical or disruptive ideas can significantly change industries or create entirely new markets, often requiring more resources and risk-taking.</a:t>
            </a:r>
            <a:endParaRPr lang="en-US" sz="1850" dirty="0"/>
          </a:p>
        </p:txBody>
      </p:sp>
      <p:sp>
        <p:nvSpPr>
          <p:cNvPr id="11" name="Text 5"/>
          <p:cNvSpPr/>
          <p:nvPr/>
        </p:nvSpPr>
        <p:spPr>
          <a:xfrm>
            <a:off x="9848088" y="4133088"/>
            <a:ext cx="3831336" cy="7406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320" dirty="0">
                <a:solidFill>
                  <a:srgbClr val="000000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Practical vs. Abstract Ideas</a:t>
            </a:r>
            <a:endParaRPr lang="en-US" sz="2320" dirty="0"/>
          </a:p>
        </p:txBody>
      </p:sp>
      <p:sp>
        <p:nvSpPr>
          <p:cNvPr id="12" name="Text 6"/>
          <p:cNvSpPr/>
          <p:nvPr/>
        </p:nvSpPr>
        <p:spPr>
          <a:xfrm>
            <a:off x="9848088" y="5020056"/>
            <a:ext cx="3831336" cy="14813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20"/>
              </a:lnSpc>
              <a:buNone/>
            </a:pPr>
            <a:r>
              <a:rPr lang="en-US" sz="1850" dirty="0">
                <a:solidFill>
                  <a:srgbClr val="000000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Practical ideas focus on immediate applications, while abstract ideas explore theoretical concepts that may not have immediate relevance.</a:t>
            </a:r>
            <a:endParaRPr lang="en-US" sz="18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104" y="3922776"/>
            <a:ext cx="4169664" cy="1993392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9512" y="3922776"/>
            <a:ext cx="4169664" cy="1993392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37776" y="3922776"/>
            <a:ext cx="4169664" cy="1993392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832104" y="2066544"/>
            <a:ext cx="12984480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640" dirty="0">
                <a:solidFill>
                  <a:srgbClr val="28538A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Where Do Ideas Come From?</a:t>
            </a:r>
            <a:endParaRPr lang="en-US" sz="4640" dirty="0"/>
          </a:p>
        </p:txBody>
      </p:sp>
      <p:sp>
        <p:nvSpPr>
          <p:cNvPr id="8" name="Text 1"/>
          <p:cNvSpPr/>
          <p:nvPr/>
        </p:nvSpPr>
        <p:spPr>
          <a:xfrm>
            <a:off x="832104" y="3072384"/>
            <a:ext cx="12984480" cy="5943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320"/>
              </a:lnSpc>
              <a:buNone/>
            </a:pPr>
            <a:r>
              <a:rPr lang="en-US" sz="1850" dirty="0">
                <a:solidFill>
                  <a:srgbClr val="000000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Ideas can originate from various sources including observations of daily life, in-depth research, and personal experiences. Each source provides unique insights that can inspire innovative thinking.</a:t>
            </a:r>
            <a:endParaRPr lang="en-US" sz="1850" dirty="0"/>
          </a:p>
        </p:txBody>
      </p:sp>
      <p:sp>
        <p:nvSpPr>
          <p:cNvPr id="9" name="Text 2"/>
          <p:cNvSpPr/>
          <p:nvPr/>
        </p:nvSpPr>
        <p:spPr>
          <a:xfrm>
            <a:off x="1097280" y="4069080"/>
            <a:ext cx="3639312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000000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Observation</a:t>
            </a:r>
            <a:endParaRPr lang="en-US" sz="2320" dirty="0"/>
          </a:p>
        </p:txBody>
      </p:sp>
      <p:sp>
        <p:nvSpPr>
          <p:cNvPr id="10" name="Text 3"/>
          <p:cNvSpPr/>
          <p:nvPr/>
        </p:nvSpPr>
        <p:spPr>
          <a:xfrm>
            <a:off x="1097280" y="4581144"/>
            <a:ext cx="3639312" cy="11887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320"/>
              </a:lnSpc>
              <a:buNone/>
            </a:pPr>
            <a:r>
              <a:rPr lang="en-US" sz="1850" dirty="0">
                <a:solidFill>
                  <a:srgbClr val="000000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Many ideas stem from observing everyday problems or gaps in the market that need solutions.</a:t>
            </a:r>
            <a:endParaRPr lang="en-US" sz="1850" dirty="0"/>
          </a:p>
        </p:txBody>
      </p:sp>
      <p:sp>
        <p:nvSpPr>
          <p:cNvPr id="11" name="Text 4"/>
          <p:cNvSpPr/>
          <p:nvPr/>
        </p:nvSpPr>
        <p:spPr>
          <a:xfrm>
            <a:off x="5504688" y="4069080"/>
            <a:ext cx="3639312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000000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Research</a:t>
            </a:r>
            <a:endParaRPr lang="en-US" sz="2320" dirty="0"/>
          </a:p>
        </p:txBody>
      </p:sp>
      <p:sp>
        <p:nvSpPr>
          <p:cNvPr id="12" name="Text 5"/>
          <p:cNvSpPr/>
          <p:nvPr/>
        </p:nvSpPr>
        <p:spPr>
          <a:xfrm>
            <a:off x="5504688" y="4581144"/>
            <a:ext cx="3639312" cy="11887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320"/>
              </a:lnSpc>
              <a:buNone/>
            </a:pPr>
            <a:r>
              <a:rPr lang="en-US" sz="1850" dirty="0">
                <a:solidFill>
                  <a:srgbClr val="000000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Reading articles, books, or academic papers can inspire new concepts and perspectives.</a:t>
            </a:r>
            <a:endParaRPr lang="en-US" sz="1850" dirty="0"/>
          </a:p>
        </p:txBody>
      </p:sp>
      <p:sp>
        <p:nvSpPr>
          <p:cNvPr id="13" name="Text 6"/>
          <p:cNvSpPr/>
          <p:nvPr/>
        </p:nvSpPr>
        <p:spPr>
          <a:xfrm>
            <a:off x="9902952" y="4069080"/>
            <a:ext cx="3639312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000000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Experiences</a:t>
            </a:r>
            <a:endParaRPr lang="en-US" sz="2320" dirty="0"/>
          </a:p>
        </p:txBody>
      </p:sp>
      <p:sp>
        <p:nvSpPr>
          <p:cNvPr id="14" name="Text 7"/>
          <p:cNvSpPr/>
          <p:nvPr/>
        </p:nvSpPr>
        <p:spPr>
          <a:xfrm>
            <a:off x="9902952" y="4581144"/>
            <a:ext cx="3639312" cy="88696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320"/>
              </a:lnSpc>
              <a:buNone/>
            </a:pPr>
            <a:r>
              <a:rPr lang="en-US" sz="1850" dirty="0">
                <a:solidFill>
                  <a:srgbClr val="000000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Personal experiences and stories can serve as rich sources of inspiration.</a:t>
            </a:r>
            <a:endParaRPr lang="en-US" sz="18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7488" y="2350008"/>
            <a:ext cx="4544568" cy="4544568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7488" y="2350008"/>
            <a:ext cx="4544568" cy="4544568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7488" y="2350008"/>
            <a:ext cx="4544568" cy="4544568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4568" y="4032504"/>
            <a:ext cx="1188720" cy="118872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27264" y="2139696"/>
            <a:ext cx="1188720" cy="118872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27264" y="5925312"/>
            <a:ext cx="1188720" cy="1188720"/>
          </a:xfrm>
          <a:prstGeom prst="rect">
            <a:avLst/>
          </a:prstGeom>
        </p:spPr>
      </p:pic>
      <p:sp>
        <p:nvSpPr>
          <p:cNvPr id="9" name="Text 0"/>
          <p:cNvSpPr/>
          <p:nvPr/>
        </p:nvSpPr>
        <p:spPr>
          <a:xfrm>
            <a:off x="832104" y="658368"/>
            <a:ext cx="12984480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640" dirty="0">
                <a:solidFill>
                  <a:srgbClr val="28538A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Common Methods</a:t>
            </a:r>
            <a:endParaRPr lang="en-US" sz="4640" dirty="0"/>
          </a:p>
        </p:txBody>
      </p:sp>
      <p:sp>
        <p:nvSpPr>
          <p:cNvPr id="10" name="Text 1"/>
          <p:cNvSpPr/>
          <p:nvPr/>
        </p:nvSpPr>
        <p:spPr>
          <a:xfrm>
            <a:off x="950976" y="3419856"/>
            <a:ext cx="3511296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r">
              <a:lnSpc>
                <a:spcPts val="2900"/>
              </a:lnSpc>
              <a:buNone/>
            </a:pPr>
            <a:r>
              <a:rPr lang="en-US" sz="2320" dirty="0">
                <a:solidFill>
                  <a:srgbClr val="000000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Brainstorming</a:t>
            </a:r>
            <a:endParaRPr lang="en-US" sz="2320" dirty="0"/>
          </a:p>
        </p:txBody>
      </p:sp>
      <p:sp>
        <p:nvSpPr>
          <p:cNvPr id="11" name="Text 2"/>
          <p:cNvSpPr/>
          <p:nvPr/>
        </p:nvSpPr>
        <p:spPr>
          <a:xfrm>
            <a:off x="950976" y="4050792"/>
            <a:ext cx="3511296" cy="177393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lnSpc>
                <a:spcPts val="2320"/>
              </a:lnSpc>
              <a:buNone/>
            </a:pPr>
            <a:r>
              <a:rPr lang="en-US" sz="1850" dirty="0">
                <a:solidFill>
                  <a:srgbClr val="000000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A group activity where participants generate a large number of ideas in a short period without criticism, allowing free-thinking and creativity.</a:t>
            </a:r>
            <a:endParaRPr lang="en-US" sz="1850" dirty="0"/>
          </a:p>
        </p:txBody>
      </p:sp>
      <p:sp>
        <p:nvSpPr>
          <p:cNvPr id="12" name="Text 3"/>
          <p:cNvSpPr/>
          <p:nvPr/>
        </p:nvSpPr>
        <p:spPr>
          <a:xfrm>
            <a:off x="5074920" y="4443984"/>
            <a:ext cx="118872" cy="36576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2320" dirty="0">
                <a:solidFill>
                  <a:srgbClr val="242424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1</a:t>
            </a:r>
            <a:endParaRPr lang="en-US" sz="2320" dirty="0"/>
          </a:p>
        </p:txBody>
      </p:sp>
      <p:sp>
        <p:nvSpPr>
          <p:cNvPr id="13" name="Text 4"/>
          <p:cNvSpPr/>
          <p:nvPr/>
        </p:nvSpPr>
        <p:spPr>
          <a:xfrm>
            <a:off x="8321040" y="2551176"/>
            <a:ext cx="182880" cy="36576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2320" dirty="0">
                <a:solidFill>
                  <a:srgbClr val="3B3B3B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2</a:t>
            </a:r>
            <a:endParaRPr lang="en-US" sz="2320" dirty="0"/>
          </a:p>
        </p:txBody>
      </p:sp>
      <p:sp>
        <p:nvSpPr>
          <p:cNvPr id="14" name="Text 5"/>
          <p:cNvSpPr/>
          <p:nvPr/>
        </p:nvSpPr>
        <p:spPr>
          <a:xfrm>
            <a:off x="9710928" y="1920240"/>
            <a:ext cx="3986784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000000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Mind Mapping</a:t>
            </a:r>
            <a:endParaRPr lang="en-US" sz="2320" dirty="0"/>
          </a:p>
        </p:txBody>
      </p:sp>
      <p:sp>
        <p:nvSpPr>
          <p:cNvPr id="15" name="Text 6"/>
          <p:cNvSpPr/>
          <p:nvPr/>
        </p:nvSpPr>
        <p:spPr>
          <a:xfrm>
            <a:off x="9710928" y="2560320"/>
            <a:ext cx="3986784" cy="14813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320"/>
              </a:lnSpc>
              <a:buNone/>
            </a:pPr>
            <a:r>
              <a:rPr lang="en-US" sz="1850" dirty="0">
                <a:solidFill>
                  <a:srgbClr val="000000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A visual technique to organize thoughts and ideas around a central concept, helping to explore connections and relationships.</a:t>
            </a:r>
            <a:endParaRPr lang="en-US" sz="1850" dirty="0"/>
          </a:p>
        </p:txBody>
      </p:sp>
      <p:sp>
        <p:nvSpPr>
          <p:cNvPr id="16" name="Text 7"/>
          <p:cNvSpPr/>
          <p:nvPr/>
        </p:nvSpPr>
        <p:spPr>
          <a:xfrm>
            <a:off x="8321040" y="6336792"/>
            <a:ext cx="182880" cy="36576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2320" dirty="0">
                <a:solidFill>
                  <a:srgbClr val="47474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3</a:t>
            </a:r>
            <a:endParaRPr lang="en-US" sz="2320" dirty="0"/>
          </a:p>
        </p:txBody>
      </p:sp>
      <p:sp>
        <p:nvSpPr>
          <p:cNvPr id="17" name="Text 8"/>
          <p:cNvSpPr/>
          <p:nvPr/>
        </p:nvSpPr>
        <p:spPr>
          <a:xfrm>
            <a:off x="9710928" y="4919472"/>
            <a:ext cx="3986784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000000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SCAMPER Technique</a:t>
            </a:r>
            <a:endParaRPr lang="en-US" sz="2320" dirty="0"/>
          </a:p>
        </p:txBody>
      </p:sp>
      <p:sp>
        <p:nvSpPr>
          <p:cNvPr id="18" name="Text 9"/>
          <p:cNvSpPr/>
          <p:nvPr/>
        </p:nvSpPr>
        <p:spPr>
          <a:xfrm>
            <a:off x="9710928" y="5550408"/>
            <a:ext cx="3986784" cy="177393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320"/>
              </a:lnSpc>
              <a:buNone/>
            </a:pPr>
            <a:r>
              <a:rPr lang="en-US" sz="1850" dirty="0">
                <a:solidFill>
                  <a:srgbClr val="000000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This involves seven prompts (Substitute, Combine, Adapt, Modify, Put to another use, Eliminate, and Reverse) to encourage thinking about existing ideas in new ways.</a:t>
            </a:r>
            <a:endParaRPr lang="en-US" sz="18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832104" y="2212848"/>
            <a:ext cx="12984480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640" dirty="0">
                <a:solidFill>
                  <a:srgbClr val="28538A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Practice Time / Activity</a:t>
            </a:r>
            <a:endParaRPr lang="en-US" sz="4640" dirty="0"/>
          </a:p>
        </p:txBody>
      </p:sp>
      <p:sp>
        <p:nvSpPr>
          <p:cNvPr id="5" name="Text 1"/>
          <p:cNvSpPr/>
          <p:nvPr/>
        </p:nvSpPr>
        <p:spPr>
          <a:xfrm>
            <a:off x="1078992" y="3346704"/>
            <a:ext cx="3831336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000000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Group Activity</a:t>
            </a:r>
            <a:endParaRPr lang="en-US" sz="2320" dirty="0"/>
          </a:p>
        </p:txBody>
      </p:sp>
      <p:sp>
        <p:nvSpPr>
          <p:cNvPr id="6" name="Text 2"/>
          <p:cNvSpPr/>
          <p:nvPr/>
        </p:nvSpPr>
        <p:spPr>
          <a:xfrm>
            <a:off x="1078992" y="3858768"/>
            <a:ext cx="3831336" cy="14813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320"/>
              </a:lnSpc>
              <a:buNone/>
            </a:pPr>
            <a:r>
              <a:rPr lang="en-US" sz="1850" dirty="0">
                <a:solidFill>
                  <a:srgbClr val="000000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Participants will break into small groups to practice brainstorming on a specific topic, applying learned techniques to generate ideas.</a:t>
            </a:r>
            <a:endParaRPr lang="en-US" sz="1850" dirty="0"/>
          </a:p>
        </p:txBody>
      </p:sp>
      <p:sp>
        <p:nvSpPr>
          <p:cNvPr id="7" name="Text 3"/>
          <p:cNvSpPr/>
          <p:nvPr/>
        </p:nvSpPr>
        <p:spPr>
          <a:xfrm>
            <a:off x="5404104" y="3346704"/>
            <a:ext cx="3831336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000000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Mind Mapping Session</a:t>
            </a:r>
            <a:endParaRPr lang="en-US" sz="2320" dirty="0"/>
          </a:p>
        </p:txBody>
      </p:sp>
      <p:sp>
        <p:nvSpPr>
          <p:cNvPr id="8" name="Text 4"/>
          <p:cNvSpPr/>
          <p:nvPr/>
        </p:nvSpPr>
        <p:spPr>
          <a:xfrm>
            <a:off x="5404104" y="3858768"/>
            <a:ext cx="3831336" cy="11887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320"/>
              </a:lnSpc>
              <a:buNone/>
            </a:pPr>
            <a:r>
              <a:rPr lang="en-US" sz="1850" dirty="0">
                <a:solidFill>
                  <a:srgbClr val="000000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Each group will create a mind map to visualize their ideas and explore connections to enhance creativity.</a:t>
            </a:r>
            <a:endParaRPr lang="en-US" sz="1850" dirty="0"/>
          </a:p>
        </p:txBody>
      </p:sp>
      <p:sp>
        <p:nvSpPr>
          <p:cNvPr id="9" name="Text 5"/>
          <p:cNvSpPr/>
          <p:nvPr/>
        </p:nvSpPr>
        <p:spPr>
          <a:xfrm>
            <a:off x="9729216" y="3346704"/>
            <a:ext cx="3831336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000000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Feedback Sharing</a:t>
            </a:r>
            <a:endParaRPr lang="en-US" sz="2320" dirty="0"/>
          </a:p>
        </p:txBody>
      </p:sp>
      <p:sp>
        <p:nvSpPr>
          <p:cNvPr id="10" name="Text 6"/>
          <p:cNvSpPr/>
          <p:nvPr/>
        </p:nvSpPr>
        <p:spPr>
          <a:xfrm>
            <a:off x="9729216" y="3858768"/>
            <a:ext cx="3831336" cy="177393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320"/>
              </a:lnSpc>
              <a:buNone/>
            </a:pPr>
            <a:r>
              <a:rPr lang="en-US" sz="1850" dirty="0">
                <a:solidFill>
                  <a:srgbClr val="000000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Groups will present their ideas to the larger audience for feedback and further improvement, fostering a collaborative learning environment.</a:t>
            </a:r>
            <a:endParaRPr lang="en-US" sz="18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7488" y="2350008"/>
            <a:ext cx="4544568" cy="4544568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7488" y="2350008"/>
            <a:ext cx="4544568" cy="4544568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7488" y="2350008"/>
            <a:ext cx="4544568" cy="4544568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4568" y="4032504"/>
            <a:ext cx="1188720" cy="118872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27264" y="2139696"/>
            <a:ext cx="1188720" cy="118872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27264" y="5925312"/>
            <a:ext cx="1188720" cy="1188720"/>
          </a:xfrm>
          <a:prstGeom prst="rect">
            <a:avLst/>
          </a:prstGeom>
        </p:spPr>
      </p:pic>
      <p:sp>
        <p:nvSpPr>
          <p:cNvPr id="9" name="Text 0"/>
          <p:cNvSpPr/>
          <p:nvPr/>
        </p:nvSpPr>
        <p:spPr>
          <a:xfrm>
            <a:off x="832104" y="1243584"/>
            <a:ext cx="12984480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640" dirty="0">
                <a:solidFill>
                  <a:srgbClr val="28538A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Conclusion on Idea Generation</a:t>
            </a:r>
            <a:endParaRPr lang="en-US" sz="4640" dirty="0"/>
          </a:p>
        </p:txBody>
      </p:sp>
      <p:sp>
        <p:nvSpPr>
          <p:cNvPr id="10" name="Text 1"/>
          <p:cNvSpPr/>
          <p:nvPr/>
        </p:nvSpPr>
        <p:spPr>
          <a:xfrm>
            <a:off x="950976" y="3858768"/>
            <a:ext cx="3511296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r">
              <a:lnSpc>
                <a:spcPts val="2900"/>
              </a:lnSpc>
              <a:buNone/>
            </a:pPr>
            <a:r>
              <a:rPr lang="en-US" sz="2320" dirty="0">
                <a:solidFill>
                  <a:srgbClr val="000000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Recap</a:t>
            </a:r>
            <a:endParaRPr lang="en-US" sz="2320" dirty="0"/>
          </a:p>
        </p:txBody>
      </p:sp>
      <p:sp>
        <p:nvSpPr>
          <p:cNvPr id="11" name="Text 2"/>
          <p:cNvSpPr/>
          <p:nvPr/>
        </p:nvSpPr>
        <p:spPr>
          <a:xfrm>
            <a:off x="950976" y="4498848"/>
            <a:ext cx="3511296" cy="88696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lnSpc>
                <a:spcPts val="2320"/>
              </a:lnSpc>
              <a:buNone/>
            </a:pPr>
            <a:r>
              <a:rPr lang="en-US" sz="1850" dirty="0">
                <a:solidFill>
                  <a:srgbClr val="000000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Idea generation is essential for innovation and problem-solving.</a:t>
            </a:r>
            <a:endParaRPr lang="en-US" sz="1850" dirty="0"/>
          </a:p>
        </p:txBody>
      </p:sp>
      <p:sp>
        <p:nvSpPr>
          <p:cNvPr id="12" name="Text 3"/>
          <p:cNvSpPr/>
          <p:nvPr/>
        </p:nvSpPr>
        <p:spPr>
          <a:xfrm>
            <a:off x="5074920" y="4443984"/>
            <a:ext cx="118872" cy="36576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2320" dirty="0">
                <a:solidFill>
                  <a:srgbClr val="242424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1</a:t>
            </a:r>
            <a:endParaRPr lang="en-US" sz="2320" dirty="0"/>
          </a:p>
        </p:txBody>
      </p:sp>
      <p:sp>
        <p:nvSpPr>
          <p:cNvPr id="13" name="Text 4"/>
          <p:cNvSpPr/>
          <p:nvPr/>
        </p:nvSpPr>
        <p:spPr>
          <a:xfrm>
            <a:off x="8321040" y="2551176"/>
            <a:ext cx="182880" cy="36576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2320" dirty="0">
                <a:solidFill>
                  <a:srgbClr val="3B3B3B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2</a:t>
            </a:r>
            <a:endParaRPr lang="en-US" sz="2320" dirty="0"/>
          </a:p>
        </p:txBody>
      </p:sp>
      <p:sp>
        <p:nvSpPr>
          <p:cNvPr id="14" name="Text 5"/>
          <p:cNvSpPr/>
          <p:nvPr/>
        </p:nvSpPr>
        <p:spPr>
          <a:xfrm>
            <a:off x="9710928" y="2514600"/>
            <a:ext cx="3986784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000000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Encouragement</a:t>
            </a:r>
            <a:endParaRPr lang="en-US" sz="2320" dirty="0"/>
          </a:p>
        </p:txBody>
      </p:sp>
      <p:sp>
        <p:nvSpPr>
          <p:cNvPr id="15" name="Text 6"/>
          <p:cNvSpPr/>
          <p:nvPr/>
        </p:nvSpPr>
        <p:spPr>
          <a:xfrm>
            <a:off x="9710928" y="3145536"/>
            <a:ext cx="3986784" cy="88696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320"/>
              </a:lnSpc>
              <a:buNone/>
            </a:pPr>
            <a:r>
              <a:rPr lang="en-US" sz="1850" dirty="0">
                <a:solidFill>
                  <a:srgbClr val="000000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Embrace a culture of idea generation within teams to drive innovation and engagement.</a:t>
            </a:r>
            <a:endParaRPr lang="en-US" sz="1850" dirty="0"/>
          </a:p>
        </p:txBody>
      </p:sp>
      <p:sp>
        <p:nvSpPr>
          <p:cNvPr id="16" name="Text 7"/>
          <p:cNvSpPr/>
          <p:nvPr/>
        </p:nvSpPr>
        <p:spPr>
          <a:xfrm>
            <a:off x="8321040" y="6336792"/>
            <a:ext cx="182880" cy="36576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2320" dirty="0">
                <a:solidFill>
                  <a:srgbClr val="47474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3</a:t>
            </a:r>
            <a:endParaRPr lang="en-US" sz="2320" dirty="0"/>
          </a:p>
        </p:txBody>
      </p:sp>
      <p:sp>
        <p:nvSpPr>
          <p:cNvPr id="17" name="Text 8"/>
          <p:cNvSpPr/>
          <p:nvPr/>
        </p:nvSpPr>
        <p:spPr>
          <a:xfrm>
            <a:off x="9710928" y="4919472"/>
            <a:ext cx="3986784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000000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Next Steps</a:t>
            </a:r>
            <a:endParaRPr lang="en-US" sz="2320" dirty="0"/>
          </a:p>
        </p:txBody>
      </p:sp>
      <p:sp>
        <p:nvSpPr>
          <p:cNvPr id="18" name="Text 9"/>
          <p:cNvSpPr/>
          <p:nvPr/>
        </p:nvSpPr>
        <p:spPr>
          <a:xfrm>
            <a:off x="9710928" y="5550408"/>
            <a:ext cx="3986784" cy="11887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320"/>
              </a:lnSpc>
              <a:buNone/>
            </a:pPr>
            <a:r>
              <a:rPr lang="en-US" sz="1850" dirty="0">
                <a:solidFill>
                  <a:srgbClr val="000000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Implement learned techniques in daily practices and continue exploring new ways to generate ideas effectively.</a:t>
            </a:r>
            <a:endParaRPr lang="en-US" sz="18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832104" y="1883664"/>
            <a:ext cx="12984480" cy="256307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5800"/>
              </a:lnSpc>
              <a:buNone/>
            </a:pPr>
            <a:r>
              <a:rPr lang="en-US" sz="8800" dirty="0" smtClean="0">
                <a:solidFill>
                  <a:srgbClr val="28538A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Thank You </a:t>
            </a:r>
            <a:endParaRPr lang="en-US" sz="8800" dirty="0"/>
          </a:p>
        </p:txBody>
      </p:sp>
      <p:sp>
        <p:nvSpPr>
          <p:cNvPr id="8" name="Text 1"/>
          <p:cNvSpPr/>
          <p:nvPr/>
        </p:nvSpPr>
        <p:spPr>
          <a:xfrm>
            <a:off x="1024128" y="3191256"/>
            <a:ext cx="118872" cy="36576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endParaRPr lang="en-US" sz="2320" dirty="0"/>
          </a:p>
        </p:txBody>
      </p:sp>
      <p:sp>
        <p:nvSpPr>
          <p:cNvPr id="9" name="Text 2"/>
          <p:cNvSpPr/>
          <p:nvPr/>
        </p:nvSpPr>
        <p:spPr>
          <a:xfrm>
            <a:off x="1609344" y="3163824"/>
            <a:ext cx="3337560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900"/>
              </a:lnSpc>
              <a:buNone/>
            </a:pPr>
            <a:endParaRPr lang="en-US" sz="2320" dirty="0"/>
          </a:p>
        </p:txBody>
      </p:sp>
      <p:sp>
        <p:nvSpPr>
          <p:cNvPr id="10" name="Text 3"/>
          <p:cNvSpPr/>
          <p:nvPr/>
        </p:nvSpPr>
        <p:spPr>
          <a:xfrm>
            <a:off x="1609344" y="3675888"/>
            <a:ext cx="3337560" cy="14813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320"/>
              </a:lnSpc>
              <a:buNone/>
            </a:pPr>
            <a:endParaRPr lang="en-US" sz="1850" dirty="0"/>
          </a:p>
        </p:txBody>
      </p:sp>
      <p:sp>
        <p:nvSpPr>
          <p:cNvPr id="11" name="Text 4"/>
          <p:cNvSpPr/>
          <p:nvPr/>
        </p:nvSpPr>
        <p:spPr>
          <a:xfrm>
            <a:off x="5413248" y="3191256"/>
            <a:ext cx="182880" cy="36576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endParaRPr lang="en-US" sz="2320" dirty="0"/>
          </a:p>
        </p:txBody>
      </p:sp>
      <p:sp>
        <p:nvSpPr>
          <p:cNvPr id="12" name="Text 5"/>
          <p:cNvSpPr/>
          <p:nvPr/>
        </p:nvSpPr>
        <p:spPr>
          <a:xfrm>
            <a:off x="6035040" y="3163824"/>
            <a:ext cx="3337560" cy="7406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900"/>
              </a:lnSpc>
              <a:buNone/>
            </a:pPr>
            <a:endParaRPr lang="en-US" sz="2320" dirty="0"/>
          </a:p>
        </p:txBody>
      </p:sp>
      <p:sp>
        <p:nvSpPr>
          <p:cNvPr id="13" name="Text 6"/>
          <p:cNvSpPr/>
          <p:nvPr/>
        </p:nvSpPr>
        <p:spPr>
          <a:xfrm>
            <a:off x="6035040" y="4041648"/>
            <a:ext cx="3337560" cy="177393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320"/>
              </a:lnSpc>
              <a:buNone/>
            </a:pPr>
            <a:endParaRPr lang="en-US" sz="1850" dirty="0"/>
          </a:p>
        </p:txBody>
      </p:sp>
      <p:sp>
        <p:nvSpPr>
          <p:cNvPr id="15" name="Text 8"/>
          <p:cNvSpPr/>
          <p:nvPr/>
        </p:nvSpPr>
        <p:spPr>
          <a:xfrm>
            <a:off x="10460736" y="3163824"/>
            <a:ext cx="3337560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900"/>
              </a:lnSpc>
              <a:buNone/>
            </a:pPr>
            <a:endParaRPr lang="en-US" sz="2320" dirty="0"/>
          </a:p>
        </p:txBody>
      </p:sp>
      <p:sp>
        <p:nvSpPr>
          <p:cNvPr id="16" name="Text 9"/>
          <p:cNvSpPr/>
          <p:nvPr/>
        </p:nvSpPr>
        <p:spPr>
          <a:xfrm>
            <a:off x="10460736" y="3675888"/>
            <a:ext cx="3337560" cy="177393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320"/>
              </a:lnSpc>
              <a:buNone/>
            </a:pPr>
            <a:endParaRPr lang="en-US" sz="18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531</Words>
  <Application>Microsoft Office PowerPoint</Application>
  <PresentationFormat>Custom</PresentationFormat>
  <Paragraphs>71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Third Year-2025-2026</cp:lastModifiedBy>
  <cp:revision>9</cp:revision>
  <dcterms:created xsi:type="dcterms:W3CDTF">2025-08-14T08:10:30Z</dcterms:created>
  <dcterms:modified xsi:type="dcterms:W3CDTF">2025-08-19T09:07:28Z</dcterms:modified>
</cp:coreProperties>
</file>