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Corbel"/>
      <p:regular r:id="rId32"/>
      <p:bold r:id="rId33"/>
      <p:italic r:id="rId34"/>
      <p:boldItalic r:id="rId35"/>
    </p:embeddedFont>
    <p:embeddedFont>
      <p:font typeface="Candara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8" roundtripDataSignature="AMtx7mh8xRrGU4UCOzI8du8sHNnoGM9g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HelveticaNeue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37" Type="http://schemas.openxmlformats.org/officeDocument/2006/relationships/font" Target="fonts/Candara-bold.fntdata"/><Relationship Id="rId14" Type="http://schemas.openxmlformats.org/officeDocument/2006/relationships/slide" Target="slides/slide9.xml"/><Relationship Id="rId36" Type="http://schemas.openxmlformats.org/officeDocument/2006/relationships/font" Target="fonts/Candara-regular.fntdata"/><Relationship Id="rId17" Type="http://schemas.openxmlformats.org/officeDocument/2006/relationships/slide" Target="slides/slide12.xml"/><Relationship Id="rId39" Type="http://schemas.openxmlformats.org/officeDocument/2006/relationships/font" Target="fonts/Candara-boldItalic.fntdata"/><Relationship Id="rId16" Type="http://schemas.openxmlformats.org/officeDocument/2006/relationships/slide" Target="slides/slide11.xml"/><Relationship Id="rId38" Type="http://schemas.openxmlformats.org/officeDocument/2006/relationships/font" Target="fonts/Candara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Guido_van_Rossum_2006.jp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BitTorrent_logo.svg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Logo taken from wikimedia commons &amp; </a:t>
            </a:r>
            <a:r>
              <a:rPr lang="en-IN">
                <a:solidFill>
                  <a:schemeClr val="dk1"/>
                </a:solidFill>
              </a:rPr>
              <a:t>Diagram created internally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Link: https://commons.wikimedia.org/wiki/File:Python_logo_and_wordmark.svg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27d35a873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27d35a87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f27d35a873_1_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Screenshot</a:t>
            </a:r>
            <a:r>
              <a:rPr lang="en-IN"/>
              <a:t> is taken from a personal notebook</a:t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7d35a87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/>
              <a:t>Diagram created internally</a:t>
            </a:r>
            <a:endParaRPr/>
          </a:p>
        </p:txBody>
      </p:sp>
      <p:sp>
        <p:nvSpPr>
          <p:cNvPr id="213" name="Google Shape;213;gf27d35a873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Logos are taken from wikimedia commons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Link: https://commons.wikimedia.org/wiki/File:Python_logo_and_wordmark.svg</a:t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system</a:t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86" name="Google Shape;28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Screenshot is taken from a personal notebook</a:t>
            </a:r>
            <a:endParaRPr/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27d35a8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f27d35a873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27d35a873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27d35a87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f27d35a873_1_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Image source:- </a:t>
            </a:r>
            <a:r>
              <a:rPr lang="en-IN" u="sng">
                <a:solidFill>
                  <a:schemeClr val="hlink"/>
                </a:solidFill>
                <a:hlinkClick r:id="rId2"/>
              </a:rPr>
              <a:t>https://commons.wikimedia.org/wiki/File:Guido_van_Rossum_2006.jpg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Share the credit under the image. This is CC2.0</a:t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Diagram</a:t>
            </a:r>
            <a:r>
              <a:rPr lang="en-IN"/>
              <a:t> created internally</a:t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Logos are taken from wikimedia commons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E.g.: </a:t>
            </a:r>
            <a:r>
              <a:rPr lang="en-IN" u="sng">
                <a:solidFill>
                  <a:schemeClr val="hlink"/>
                </a:solidFill>
                <a:hlinkClick r:id="rId2"/>
              </a:rPr>
              <a:t>https://commons.wikimedia.org/wiki/File:BitTorrent_logo.svg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/>
              <a:t>Good to go</a:t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Diagram created internally</a:t>
            </a:r>
            <a:endParaRPr/>
          </a:p>
        </p:txBody>
      </p:sp>
      <p:sp>
        <p:nvSpPr>
          <p:cNvPr id="147" name="Google Shape;14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1" name="Google Shape;21;p13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13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/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IN" sz="6933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-IN" sz="6933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33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6933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32"/>
          <p:cNvSpPr txBox="1"/>
          <p:nvPr/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3733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3733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6933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48" name="Google Shape;48;p3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3733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&amp; source">
  <p:cSld name="Title, body &amp; sourc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4" name="Google Shape;54;p35"/>
          <p:cNvSpPr txBox="1"/>
          <p:nvPr>
            <p:ph idx="2" type="subTitle"/>
          </p:nvPr>
        </p:nvSpPr>
        <p:spPr>
          <a:xfrm>
            <a:off x="196400" y="6452633"/>
            <a:ext cx="2013200" cy="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i="1" sz="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>
    <mc:Choice Requires="p14">
      <p:transition spd="slow" p14:dur="34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4.jpg"/><Relationship Id="rId5" Type="http://schemas.openxmlformats.org/officeDocument/2006/relationships/image" Target="../media/image8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Open_source" TargetMode="External"/><Relationship Id="rId4" Type="http://schemas.openxmlformats.org/officeDocument/2006/relationships/hyperlink" Target="https://en.wikipedia.org/wiki/Python_Package_Index" TargetMode="External"/><Relationship Id="rId5" Type="http://schemas.openxmlformats.org/officeDocument/2006/relationships/hyperlink" Target="https://en.wikipedia.org/wiki/Conda_(package_manager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0" y="2591791"/>
            <a:ext cx="12188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25" lIns="45700" spcFirstLastPara="1" rIns="45700" wrap="square" tIns="22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5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0" i="0" sz="7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1420257" y="2160958"/>
            <a:ext cx="4838803" cy="4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22825" lIns="45700" spcFirstLastPara="1" rIns="45700" wrap="square" tIns="22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25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INTRODUCTION TO</a:t>
            </a:r>
            <a:endParaRPr b="1" i="1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622300" y="1159627"/>
            <a:ext cx="10947400" cy="49376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units of the programming language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TOKENS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3492035" y="3464980"/>
            <a:ext cx="1534851" cy="970625"/>
          </a:xfrm>
          <a:prstGeom prst="ellipse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1459428" y="4943592"/>
            <a:ext cx="2271200" cy="1468400"/>
          </a:xfrm>
          <a:prstGeom prst="ellipse">
            <a:avLst/>
          </a:prstGeom>
          <a:solidFill>
            <a:srgbClr val="1155C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22300" y="3216563"/>
            <a:ext cx="2271200" cy="1562400"/>
          </a:xfrm>
          <a:prstGeom prst="ellipse">
            <a:avLst/>
          </a:prstGeom>
          <a:solidFill>
            <a:srgbClr val="1155C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Punctuators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4788164" y="4943592"/>
            <a:ext cx="2120000" cy="1562400"/>
          </a:xfrm>
          <a:prstGeom prst="ellipse">
            <a:avLst/>
          </a:prstGeom>
          <a:solidFill>
            <a:srgbClr val="1155C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Literals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5727833" y="3211680"/>
            <a:ext cx="2198000" cy="1468400"/>
          </a:xfrm>
          <a:prstGeom prst="ellipse">
            <a:avLst/>
          </a:prstGeom>
          <a:solidFill>
            <a:srgbClr val="1155C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Identifiers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3077067" y="1653396"/>
            <a:ext cx="2271200" cy="1314000"/>
          </a:xfrm>
          <a:prstGeom prst="ellipse">
            <a:avLst/>
          </a:prstGeom>
          <a:solidFill>
            <a:srgbClr val="1155CC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 rot="-3234596">
            <a:off x="3404245" y="4495886"/>
            <a:ext cx="624023" cy="490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 rot="-7723919">
            <a:off x="4649773" y="4444234"/>
            <a:ext cx="624023" cy="490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2963320" y="3731790"/>
            <a:ext cx="525929" cy="5608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5400000">
            <a:off x="4014775" y="2978930"/>
            <a:ext cx="410343" cy="4907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 flipH="1">
            <a:off x="5052789" y="3665444"/>
            <a:ext cx="469275" cy="5608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622300" y="1394334"/>
            <a:ext cx="4496140" cy="391076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 Python package usually consists of several modules.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Has Build-in modules &amp; Open source modules.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NumPy, Pandas, Scikit Learn, Matplotlib, Seaborn, SciPy, TensorFlow, Keras, and many more.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>
            <p:ph type="title"/>
          </p:nvPr>
        </p:nvSpPr>
        <p:spPr>
          <a:xfrm>
            <a:off x="622300" y="438730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PACKAGES OVERVIEW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069" y="2849814"/>
            <a:ext cx="3864057" cy="1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8"/>
          <p:cNvSpPr txBox="1"/>
          <p:nvPr/>
        </p:nvSpPr>
        <p:spPr>
          <a:xfrm>
            <a:off x="9363157" y="1536632"/>
            <a:ext cx="12892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endParaRPr b="0" i="0" sz="1800" u="none" cap="none" strike="noStrik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10046836" y="2365041"/>
            <a:ext cx="11416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b="0" i="0" sz="1800" u="none" cap="none" strike="noStrik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9837096" y="3139460"/>
            <a:ext cx="16740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Scikit Learn</a:t>
            </a:r>
            <a:endParaRPr b="0" i="0" sz="1800" u="none" cap="none" strike="noStrik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9777447" y="3988495"/>
            <a:ext cx="14152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0" i="0" sz="1800" u="none" cap="none" strike="noStrik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9576045" y="4853807"/>
            <a:ext cx="12784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endParaRPr b="0" i="0" sz="1800" u="none" cap="none" strike="noStrike">
              <a:solidFill>
                <a:srgbClr val="0097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 flipH="1" rot="10800000">
            <a:off x="8510725" y="2130213"/>
            <a:ext cx="852400" cy="7196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8"/>
          <p:cNvCxnSpPr/>
          <p:nvPr/>
        </p:nvCxnSpPr>
        <p:spPr>
          <a:xfrm flipH="1" rot="10800000">
            <a:off x="9211832" y="2827795"/>
            <a:ext cx="721600" cy="1528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8"/>
          <p:cNvCxnSpPr>
            <a:endCxn id="190" idx="1"/>
          </p:cNvCxnSpPr>
          <p:nvPr/>
        </p:nvCxnSpPr>
        <p:spPr>
          <a:xfrm flipH="1" rot="10800000">
            <a:off x="9078696" y="3339487"/>
            <a:ext cx="758400" cy="780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8"/>
          <p:cNvCxnSpPr/>
          <p:nvPr/>
        </p:nvCxnSpPr>
        <p:spPr>
          <a:xfrm>
            <a:off x="8666555" y="3687296"/>
            <a:ext cx="1077200" cy="5824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8"/>
          <p:cNvCxnSpPr/>
          <p:nvPr/>
        </p:nvCxnSpPr>
        <p:spPr>
          <a:xfrm>
            <a:off x="8632785" y="3909929"/>
            <a:ext cx="858400" cy="1037200"/>
          </a:xfrm>
          <a:prstGeom prst="straightConnector1">
            <a:avLst/>
          </a:prstGeom>
          <a:noFill/>
          <a:ln cap="flat" cmpd="sng" w="2857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27d35a873_1_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60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OPEN SOURCE PACKAGES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622300" y="1484650"/>
            <a:ext cx="4491600" cy="4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Adds support for large, multi-dimensional arrays and matrices, along with a large collection of high-level mathematical functions to operate on these arrays.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Open source library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1. NumPy</a:t>
            </a:r>
            <a:br>
              <a:rPr b="1" lang="en-IN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440" y="1304266"/>
            <a:ext cx="5868275" cy="483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7d35a873_1_23"/>
          <p:cNvSpPr txBox="1"/>
          <p:nvPr>
            <p:ph idx="1" type="body"/>
          </p:nvPr>
        </p:nvSpPr>
        <p:spPr>
          <a:xfrm>
            <a:off x="622300" y="1160003"/>
            <a:ext cx="10947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Mainly used for structured data operations and manipulations.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Offer powerful data processing capabilities, open source library.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f27d35a873_1_23"/>
          <p:cNvSpPr txBox="1"/>
          <p:nvPr>
            <p:ph type="title"/>
          </p:nvPr>
        </p:nvSpPr>
        <p:spPr>
          <a:xfrm>
            <a:off x="622300" y="438730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2. Pandas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f27d35a873_1_23"/>
          <p:cNvSpPr/>
          <p:nvPr/>
        </p:nvSpPr>
        <p:spPr>
          <a:xfrm>
            <a:off x="4344150" y="3965850"/>
            <a:ext cx="2001600" cy="1006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Pandas Capabilities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f27d35a873_1_23"/>
          <p:cNvSpPr/>
          <p:nvPr/>
        </p:nvSpPr>
        <p:spPr>
          <a:xfrm>
            <a:off x="4213800" y="227390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Reshaping 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f27d35a873_1_23"/>
          <p:cNvSpPr/>
          <p:nvPr/>
        </p:nvSpPr>
        <p:spPr>
          <a:xfrm>
            <a:off x="1239250" y="227390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Reading various forms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Datasets (CSV, Excel, etc)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f27d35a873_1_23"/>
          <p:cNvSpPr/>
          <p:nvPr/>
        </p:nvSpPr>
        <p:spPr>
          <a:xfrm>
            <a:off x="1154650" y="389475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Splitting and modifying the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27d35a873_1_23"/>
          <p:cNvSpPr/>
          <p:nvPr/>
        </p:nvSpPr>
        <p:spPr>
          <a:xfrm>
            <a:off x="1239250" y="541980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Handling missing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f27d35a873_1_23"/>
          <p:cNvSpPr/>
          <p:nvPr/>
        </p:nvSpPr>
        <p:spPr>
          <a:xfrm>
            <a:off x="4213800" y="541980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Grouping and filtering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27d35a873_1_23"/>
          <p:cNvSpPr/>
          <p:nvPr/>
        </p:nvSpPr>
        <p:spPr>
          <a:xfrm>
            <a:off x="7033600" y="227390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Manipulating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the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f27d35a873_1_23"/>
          <p:cNvSpPr/>
          <p:nvPr/>
        </p:nvSpPr>
        <p:spPr>
          <a:xfrm>
            <a:off x="7092825" y="389475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Merging, concatenating 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Datasets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f27d35a873_1_23"/>
          <p:cNvSpPr/>
          <p:nvPr/>
        </p:nvSpPr>
        <p:spPr>
          <a:xfrm>
            <a:off x="7092825" y="5419800"/>
            <a:ext cx="2262300" cy="1149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Indexing and Ranking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gf27d35a873_1_23"/>
          <p:cNvCxnSpPr>
            <a:stCxn id="219" idx="5"/>
            <a:endCxn id="217" idx="1"/>
          </p:cNvCxnSpPr>
          <p:nvPr/>
        </p:nvCxnSpPr>
        <p:spPr>
          <a:xfrm>
            <a:off x="3170244" y="3254633"/>
            <a:ext cx="1173900" cy="12147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gf27d35a873_1_23"/>
          <p:cNvCxnSpPr>
            <a:stCxn id="220" idx="6"/>
            <a:endCxn id="217" idx="1"/>
          </p:cNvCxnSpPr>
          <p:nvPr/>
        </p:nvCxnSpPr>
        <p:spPr>
          <a:xfrm>
            <a:off x="3416950" y="4469250"/>
            <a:ext cx="9273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gf27d35a873_1_23"/>
          <p:cNvCxnSpPr>
            <a:stCxn id="217" idx="1"/>
            <a:endCxn id="221" idx="6"/>
          </p:cNvCxnSpPr>
          <p:nvPr/>
        </p:nvCxnSpPr>
        <p:spPr>
          <a:xfrm flipH="1">
            <a:off x="3501450" y="4469250"/>
            <a:ext cx="842700" cy="15252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gf27d35a873_1_23"/>
          <p:cNvCxnSpPr>
            <a:stCxn id="222" idx="0"/>
            <a:endCxn id="217" idx="2"/>
          </p:cNvCxnSpPr>
          <p:nvPr/>
        </p:nvCxnSpPr>
        <p:spPr>
          <a:xfrm rot="10800000">
            <a:off x="5344950" y="4972500"/>
            <a:ext cx="0" cy="4473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f27d35a873_1_23"/>
          <p:cNvCxnSpPr>
            <a:stCxn id="218" idx="4"/>
            <a:endCxn id="217" idx="0"/>
          </p:cNvCxnSpPr>
          <p:nvPr/>
        </p:nvCxnSpPr>
        <p:spPr>
          <a:xfrm>
            <a:off x="5344950" y="3422900"/>
            <a:ext cx="0" cy="5430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gf27d35a873_1_23"/>
          <p:cNvCxnSpPr>
            <a:stCxn id="217" idx="3"/>
            <a:endCxn id="224" idx="2"/>
          </p:cNvCxnSpPr>
          <p:nvPr/>
        </p:nvCxnSpPr>
        <p:spPr>
          <a:xfrm>
            <a:off x="6345750" y="4469250"/>
            <a:ext cx="747000" cy="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f27d35a873_1_23"/>
          <p:cNvCxnSpPr>
            <a:stCxn id="217" idx="3"/>
            <a:endCxn id="223" idx="3"/>
          </p:cNvCxnSpPr>
          <p:nvPr/>
        </p:nvCxnSpPr>
        <p:spPr>
          <a:xfrm flipH="1" rot="10800000">
            <a:off x="6345750" y="3254550"/>
            <a:ext cx="1019100" cy="12147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f27d35a873_1_23"/>
          <p:cNvCxnSpPr>
            <a:stCxn id="217" idx="3"/>
            <a:endCxn id="225" idx="1"/>
          </p:cNvCxnSpPr>
          <p:nvPr/>
        </p:nvCxnSpPr>
        <p:spPr>
          <a:xfrm>
            <a:off x="6345750" y="4469250"/>
            <a:ext cx="1078500" cy="1118700"/>
          </a:xfrm>
          <a:prstGeom prst="straightConnector1">
            <a:avLst/>
          </a:prstGeom>
          <a:noFill/>
          <a:ln cap="flat" cmpd="sng" w="9525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622300" y="1160002"/>
            <a:ext cx="5180714" cy="40770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a huge number of Machine Learning algorithms and other key performance-related libraries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Dimensionality reduction and many more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04792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3. Scikit Learn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3014" y="1334417"/>
            <a:ext cx="6185785" cy="417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622300" y="1160001"/>
            <a:ext cx="109473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Plotting library for the Python programming language and its numerical mathematics extension NumPy.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Most of the Matplotlib utilities lies under “pyplot” submodule.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4. Matplotlib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50" y="2673556"/>
            <a:ext cx="10477902" cy="3447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622300" y="1160002"/>
            <a:ext cx="10947400" cy="437257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library for statistical graphics plotting in Python.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the top of Matplotlib.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Closely integrated to the data structures from Pandas.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Seaborn divides plot into the below categories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Relational plots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Categorical plots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Distribution plots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Regression plots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Matrix plots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Multi plot grids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80990" lvl="0" marL="567252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displot, boxplot, countplot, etc.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79584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5. Seaborn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381" y="1422401"/>
            <a:ext cx="9513455" cy="4017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>
            <p:ph type="title"/>
          </p:nvPr>
        </p:nvSpPr>
        <p:spPr>
          <a:xfrm>
            <a:off x="622300" y="438729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5. Seaborn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622300" y="1444988"/>
            <a:ext cx="7348682" cy="457578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24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PYTHON IDEs (Integrated Development Environment)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133">
                <a:latin typeface="Calibri"/>
                <a:ea typeface="Calibri"/>
                <a:cs typeface="Calibri"/>
                <a:sym typeface="Calibri"/>
              </a:rPr>
              <a:t>A text editor helps to automate the tasks and enhance the </a:t>
            </a:r>
            <a:r>
              <a:rPr b="1" lang="en-IN" sz="2133">
                <a:latin typeface="Calibri"/>
                <a:ea typeface="Calibri"/>
                <a:cs typeface="Calibri"/>
                <a:sym typeface="Calibri"/>
              </a:rPr>
              <a:t>productivity and efficiency</a:t>
            </a:r>
            <a:r>
              <a:rPr lang="en-IN" sz="2133">
                <a:latin typeface="Calibri"/>
                <a:ea typeface="Calibri"/>
                <a:cs typeface="Calibri"/>
                <a:sym typeface="Calibri"/>
              </a:rPr>
              <a:t> of the developer.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133">
                <a:latin typeface="Calibri"/>
                <a:ea typeface="Calibri"/>
                <a:cs typeface="Calibri"/>
                <a:sym typeface="Calibri"/>
              </a:rPr>
              <a:t>Why IDE ? :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133">
                <a:latin typeface="Calibri"/>
                <a:ea typeface="Calibri"/>
                <a:cs typeface="Calibri"/>
                <a:sym typeface="Calibri"/>
              </a:rPr>
              <a:t>Provides an editor designed to handle code (with, for example, syntax highlighting and auto-completion).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133">
                <a:latin typeface="Calibri"/>
                <a:ea typeface="Calibri"/>
                <a:cs typeface="Calibri"/>
                <a:sym typeface="Calibri"/>
              </a:rPr>
              <a:t>Provides build, execution, and debugging tools.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IN" sz="2133">
                <a:latin typeface="Calibri"/>
                <a:ea typeface="Calibri"/>
                <a:cs typeface="Calibri"/>
                <a:sym typeface="Calibri"/>
              </a:rPr>
              <a:t>Some form of source control.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33"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INSTALLATION –  Need for Editor</a:t>
            </a:r>
            <a:b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6001" y="1581548"/>
            <a:ext cx="1108148" cy="11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8953953" y="2701208"/>
            <a:ext cx="1425200" cy="4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133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endParaRPr b="0" i="0" sz="2133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6000" y="3243764"/>
            <a:ext cx="2558584" cy="77544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10619053" y="3799419"/>
            <a:ext cx="1038400" cy="4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IDLE</a:t>
            </a:r>
            <a:endParaRPr b="0" i="0" sz="2400" u="none" cap="none" strike="noStrik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6364" y="1541457"/>
            <a:ext cx="1174853" cy="118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3954" y="4312312"/>
            <a:ext cx="1146573" cy="107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idx="1" type="body"/>
          </p:nvPr>
        </p:nvSpPr>
        <p:spPr>
          <a:xfrm>
            <a:off x="622300" y="1160000"/>
            <a:ext cx="109473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and its features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Packages overview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Pandas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Scikit Learn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–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TensorFlow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Installation steps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 for Python and shortcuts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TABLE OF CONTENT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622300" y="1206185"/>
            <a:ext cx="10947400" cy="455730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69329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IN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Anaconda distribution</a:t>
            </a:r>
            <a:r>
              <a:rPr lang="en-IN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 comes with over 250 packages automatically installed, and over 7,500 additional </a:t>
            </a:r>
            <a:r>
              <a:rPr lang="en-IN" sz="1800" u="sng">
                <a:solidFill>
                  <a:srgbClr val="0645AD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open-source</a:t>
            </a:r>
            <a:r>
              <a:rPr lang="en-IN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 packages can be installed from </a:t>
            </a:r>
            <a:r>
              <a:rPr lang="en-IN" sz="1800" u="sng">
                <a:solidFill>
                  <a:srgbClr val="0645AD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PyPI</a:t>
            </a:r>
            <a:r>
              <a:rPr lang="en-IN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 as well as the </a:t>
            </a:r>
            <a:r>
              <a:rPr lang="en-IN" sz="1800" u="sng">
                <a:solidFill>
                  <a:srgbClr val="0645AD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conda</a:t>
            </a:r>
            <a:r>
              <a:rPr lang="en-IN" sz="18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 package.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9329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9329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Anaconda Individual Edition links: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69329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Anaconda 5.2 For Linux Installer - https://www.anaconda.com/download/#linux  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Anaconda 5.2 For macOS Installer - https://www.anaconda.com/download/#macos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Anaconda 5.2 For Windows Installer - https://www.anaconda.com/download/#windows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(You need to download the version compatible with your OS.)</a:t>
            </a:r>
            <a:br>
              <a:rPr lang="en-I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6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INSTALLATION – ANACONDA DISTRIBUTION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ANACONDA NAVIGATOR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300" y="1520866"/>
            <a:ext cx="8026436" cy="465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622300" y="1344730"/>
            <a:ext cx="8761845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An open source web application that you can use to create and share documents that contain live code, equations, visualizations, and text.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Anaconda navigator comes with Jupyter notebook.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8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JUPYTER NOTEBOOK FOR PYTHON</a:t>
            </a:r>
            <a:endParaRPr b="1" sz="16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59429" y="1244700"/>
            <a:ext cx="935227" cy="107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75" y="3014698"/>
            <a:ext cx="9408389" cy="328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9"/>
          <p:cNvPicPr preferRelativeResize="0"/>
          <p:nvPr/>
        </p:nvPicPr>
        <p:blipFill rotWithShape="1">
          <a:blip r:embed="rId3">
            <a:alphaModFix/>
          </a:blip>
          <a:srcRect b="0" l="0" r="0" t="8650"/>
          <a:stretch/>
        </p:blipFill>
        <p:spPr>
          <a:xfrm>
            <a:off x="1970813" y="1532252"/>
            <a:ext cx="5085770" cy="4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9"/>
          <p:cNvSpPr txBox="1"/>
          <p:nvPr>
            <p:ph type="title"/>
          </p:nvPr>
        </p:nvSpPr>
        <p:spPr>
          <a:xfrm>
            <a:off x="622300" y="438730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JUPYTER NOTEBOOK SHORTCUTS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00" y="1412506"/>
            <a:ext cx="8955809" cy="496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27d35a873_1_10"/>
          <p:cNvSpPr txBox="1"/>
          <p:nvPr>
            <p:ph type="title"/>
          </p:nvPr>
        </p:nvSpPr>
        <p:spPr>
          <a:xfrm>
            <a:off x="622300" y="438730"/>
            <a:ext cx="109473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f27d35a873_1_10"/>
          <p:cNvSpPr txBox="1"/>
          <p:nvPr/>
        </p:nvSpPr>
        <p:spPr>
          <a:xfrm>
            <a:off x="1015800" y="1632475"/>
            <a:ext cx="777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Discussed need for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Basic features of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Variables and operators in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Packages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in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Editor and Jupyter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27d35a873_1_17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Hands-On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507960" y="40864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Python’s benevolent dictator for life</a:t>
            </a:r>
            <a:endParaRPr b="1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732250" y="1571925"/>
            <a:ext cx="102684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“Python is an experiment in how  much freedom programmers need.  Too much freedom and nobody can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another's code; too little and expressiveness is endangered.”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Guido van Rossum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622300" y="438730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WHY PYTHON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622300" y="1399597"/>
            <a:ext cx="10741200" cy="357016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Easy to understand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and open source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Huge community support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 standard libraries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Wide range of applications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 edit-test-debug cycle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Portable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622300" y="420257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APPLICATION OF PYTHON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22300" y="2309167"/>
            <a:ext cx="2536000" cy="1489600"/>
          </a:xfrm>
          <a:prstGeom prst="ellipse">
            <a:avLst/>
          </a:prstGeom>
          <a:solidFill>
            <a:srgbClr val="CFE2F3"/>
          </a:solidFill>
          <a:ln cap="flat" cmpd="sng" w="254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AI/ML &amp; visualization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420050" y="1347967"/>
            <a:ext cx="2630400" cy="17060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622300" y="4211533"/>
            <a:ext cx="2416000" cy="1489600"/>
          </a:xfrm>
          <a:prstGeom prst="ellipse">
            <a:avLst/>
          </a:prstGeom>
          <a:solidFill>
            <a:srgbClr val="CFE2F3"/>
          </a:solidFill>
          <a:ln cap="flat" cmpd="sng" w="254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6773500" y="2245833"/>
            <a:ext cx="2630400" cy="1706000"/>
          </a:xfrm>
          <a:prstGeom prst="ellipse">
            <a:avLst/>
          </a:prstGeom>
          <a:solidFill>
            <a:srgbClr val="CFE2F3"/>
          </a:solidFill>
          <a:ln cap="flat" cmpd="sng" w="254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&amp; analytics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6773498" y="4430767"/>
            <a:ext cx="2416000" cy="1592000"/>
          </a:xfrm>
          <a:prstGeom prst="ellipse">
            <a:avLst/>
          </a:prstGeom>
          <a:solidFill>
            <a:srgbClr val="CFE2F3"/>
          </a:solidFill>
          <a:ln cap="flat" cmpd="sng" w="254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3559300" y="4725500"/>
            <a:ext cx="2693200" cy="1706000"/>
          </a:xfrm>
          <a:prstGeom prst="ellipse">
            <a:avLst/>
          </a:prstGeom>
          <a:solidFill>
            <a:srgbClr val="CFE2F3"/>
          </a:solidFill>
          <a:ln cap="flat" cmpd="sng" w="254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development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037" y="3451882"/>
            <a:ext cx="2971719" cy="8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APPLICATION OF PYTHON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2943600" y="1409167"/>
            <a:ext cx="8142000" cy="384716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section of YouTube video sharing system is written in Python.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NASA uses Python to perform many specific tasks.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search system uses Python.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&amp; Client software of Dropbox storage use Python.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to peer file sharing system started with Python.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39" y="1337853"/>
            <a:ext cx="1401322" cy="652552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69" y="2097603"/>
            <a:ext cx="1036063" cy="788974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022" y="3112431"/>
            <a:ext cx="808893" cy="527281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022" y="3890927"/>
            <a:ext cx="1036063" cy="580195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269" y="4879355"/>
            <a:ext cx="1699251" cy="256998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&amp; ITS FEATURES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622300" y="1452543"/>
            <a:ext cx="104904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188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Interpreted language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High-level programming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semantics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High-level built in data structures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 garbage collection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622300" y="438729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BUILT-IN DATA TYPES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955097" y="3103469"/>
            <a:ext cx="1384000" cy="1576400"/>
          </a:xfrm>
          <a:prstGeom prst="can">
            <a:avLst>
              <a:gd fmla="val 25000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data types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5181767" y="1595775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5181729" y="2329892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5125661" y="2923150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int, float, complex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5125561" y="4253420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5125610" y="3533675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5125442" y="5438895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5125509" y="4856175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6747029" y="1599984"/>
            <a:ext cx="28011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0,1,True,False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6746933" y="2326954"/>
            <a:ext cx="28185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‘python’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“python”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6690871" y="2919258"/>
            <a:ext cx="28500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10, 10.67, 10+2j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6690778" y="4842492"/>
            <a:ext cx="28500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{“name” : “python”, ”number”:1}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6690771" y="3511558"/>
            <a:ext cx="28500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[1,”A”,[2,4]]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6690679" y="4250520"/>
            <a:ext cx="28185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(1,2,3,4)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6706517" y="5419470"/>
            <a:ext cx="28185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{1,2,3,4}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2599333" y="1462084"/>
            <a:ext cx="1746800" cy="7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2599333" y="2200967"/>
            <a:ext cx="1746800" cy="7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2525533" y="3742033"/>
            <a:ext cx="1894400" cy="7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2599333" y="4512567"/>
            <a:ext cx="1746800" cy="7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Mapping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2599333" y="5283100"/>
            <a:ext cx="1746800" cy="5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10"/>
          <p:cNvCxnSpPr>
            <a:stCxn id="128" idx="6"/>
            <a:endCxn id="114" idx="1"/>
          </p:cNvCxnSpPr>
          <p:nvPr/>
        </p:nvCxnSpPr>
        <p:spPr>
          <a:xfrm flipH="1" rot="10800000">
            <a:off x="4346133" y="1802884"/>
            <a:ext cx="835500" cy="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0"/>
          <p:cNvSpPr/>
          <p:nvPr/>
        </p:nvSpPr>
        <p:spPr>
          <a:xfrm>
            <a:off x="2599333" y="2987317"/>
            <a:ext cx="1746800" cy="75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0"/>
          <p:cNvCxnSpPr>
            <a:stCxn id="129" idx="6"/>
            <a:endCxn id="115" idx="1"/>
          </p:cNvCxnSpPr>
          <p:nvPr/>
        </p:nvCxnSpPr>
        <p:spPr>
          <a:xfrm flipH="1" rot="10800000">
            <a:off x="4346133" y="2536967"/>
            <a:ext cx="835500" cy="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0"/>
          <p:cNvCxnSpPr>
            <a:stCxn id="134" idx="6"/>
            <a:endCxn id="116" idx="1"/>
          </p:cNvCxnSpPr>
          <p:nvPr/>
        </p:nvCxnSpPr>
        <p:spPr>
          <a:xfrm flipH="1" rot="10800000">
            <a:off x="4346133" y="3130417"/>
            <a:ext cx="779400" cy="23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0"/>
          <p:cNvCxnSpPr>
            <a:stCxn id="130" idx="6"/>
            <a:endCxn id="118" idx="1"/>
          </p:cNvCxnSpPr>
          <p:nvPr/>
        </p:nvCxnSpPr>
        <p:spPr>
          <a:xfrm flipH="1" rot="10800000">
            <a:off x="4419933" y="3740833"/>
            <a:ext cx="7056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0"/>
          <p:cNvCxnSpPr>
            <a:stCxn id="130" idx="6"/>
            <a:endCxn id="117" idx="1"/>
          </p:cNvCxnSpPr>
          <p:nvPr/>
        </p:nvCxnSpPr>
        <p:spPr>
          <a:xfrm>
            <a:off x="4419933" y="4118233"/>
            <a:ext cx="7056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0"/>
          <p:cNvCxnSpPr>
            <a:stCxn id="131" idx="6"/>
            <a:endCxn id="120" idx="1"/>
          </p:cNvCxnSpPr>
          <p:nvPr/>
        </p:nvCxnSpPr>
        <p:spPr>
          <a:xfrm>
            <a:off x="4346133" y="4888767"/>
            <a:ext cx="7794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0"/>
          <p:cNvCxnSpPr>
            <a:stCxn id="132" idx="6"/>
            <a:endCxn id="119" idx="1"/>
          </p:cNvCxnSpPr>
          <p:nvPr/>
        </p:nvCxnSpPr>
        <p:spPr>
          <a:xfrm>
            <a:off x="4346133" y="5572700"/>
            <a:ext cx="779400" cy="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0"/>
          <p:cNvSpPr/>
          <p:nvPr/>
        </p:nvSpPr>
        <p:spPr>
          <a:xfrm>
            <a:off x="2599333" y="5880433"/>
            <a:ext cx="1746800" cy="57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5125393" y="6021625"/>
            <a:ext cx="1565100" cy="414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0"/>
          <p:cNvCxnSpPr>
            <a:stCxn id="141" idx="6"/>
            <a:endCxn id="142" idx="1"/>
          </p:cNvCxnSpPr>
          <p:nvPr/>
        </p:nvCxnSpPr>
        <p:spPr>
          <a:xfrm>
            <a:off x="4346133" y="6170033"/>
            <a:ext cx="7794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0"/>
          <p:cNvSpPr/>
          <p:nvPr/>
        </p:nvSpPr>
        <p:spPr>
          <a:xfrm>
            <a:off x="6706622" y="5996442"/>
            <a:ext cx="2818500" cy="405900"/>
          </a:xfrm>
          <a:prstGeom prst="parallelogram">
            <a:avLst>
              <a:gd fmla="val 25000" name="adj"/>
            </a:avLst>
          </a:prstGeom>
          <a:solidFill>
            <a:schemeClr val="accent5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b"Hello"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PYTHON OPERATORS</a:t>
            </a:r>
            <a:endParaRPr b="1"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3495024" y="1706022"/>
            <a:ext cx="1017972" cy="923277"/>
          </a:xfrm>
          <a:prstGeom prst="diamond">
            <a:avLst/>
          </a:prstGeom>
          <a:solidFill>
            <a:srgbClr val="351C7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=, +=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3512778" y="2629258"/>
            <a:ext cx="1017972" cy="923277"/>
          </a:xfrm>
          <a:prstGeom prst="diamond">
            <a:avLst/>
          </a:prstGeom>
          <a:solidFill>
            <a:srgbClr val="351C7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and, or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3512778" y="3552576"/>
            <a:ext cx="1017972" cy="923277"/>
          </a:xfrm>
          <a:prstGeom prst="diamond">
            <a:avLst/>
          </a:prstGeom>
          <a:solidFill>
            <a:srgbClr val="351C75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In, not in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006753" y="4014215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&amp;,^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3048182" y="1239450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6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+,-</a:t>
            </a:r>
            <a:endParaRPr b="0" i="0" sz="186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3048182" y="2165687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&lt;,&gt;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048182" y="3088964"/>
            <a:ext cx="1017972" cy="923277"/>
          </a:xfrm>
          <a:prstGeom prst="diamond">
            <a:avLst/>
          </a:prstGeom>
          <a:solidFill>
            <a:srgbClr val="0B539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Is, is not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682916" y="1474078"/>
            <a:ext cx="2304649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78726" y="2382492"/>
            <a:ext cx="2248223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78712" y="3305785"/>
            <a:ext cx="20300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22302" y="4268625"/>
            <a:ext cx="198120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711712" y="1885662"/>
            <a:ext cx="2410575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674766" y="2844131"/>
            <a:ext cx="193848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711712" y="3757858"/>
            <a:ext cx="2515560" cy="4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operators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Ankur Mehra</dc:creator>
</cp:coreProperties>
</file>