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mo Bold" charset="1" panose="020B0704020202020204"/>
      <p:regular r:id="rId22"/>
    </p:embeddedFont>
    <p:embeddedFont>
      <p:font typeface="Trebuchet MS" charset="1" panose="020B0603020202020204"/>
      <p:regular r:id="rId23"/>
    </p:embeddedFont>
    <p:embeddedFont>
      <p:font typeface="Trebuchet MS Bold" charset="1" panose="020B0703020202020204"/>
      <p:regular r:id="rId24"/>
    </p:embeddedFont>
    <p:embeddedFont>
      <p:font typeface="Times New Roman Bold" charset="1" panose="020308020704050203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6.png" Type="http://schemas.openxmlformats.org/officeDocument/2006/relationships/image"/><Relationship Id="rId8" Target="../media/image1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26958"/>
            <a:ext cx="14973300" cy="1665607"/>
          </a:xfrm>
          <a:prstGeom prst="rect">
            <a:avLst/>
          </a:prstGeom>
        </p:spPr>
        <p:txBody>
          <a:bodyPr anchor="t" rtlCol="false" tIns="0" lIns="0" bIns="0" rIns="0">
            <a:spAutoFit/>
          </a:bodyPr>
          <a:lstStyle/>
          <a:p>
            <a:pPr algn="l">
              <a:lnSpc>
                <a:spcPts val="5759"/>
              </a:lnSpc>
            </a:pPr>
            <a:r>
              <a:rPr lang="en-US" sz="4800" b="true">
                <a:solidFill>
                  <a:srgbClr val="0F0F0F"/>
                </a:solidFill>
                <a:latin typeface="Arimo Bold"/>
                <a:ea typeface="Arimo Bold"/>
                <a:cs typeface="Arimo Bold"/>
                <a:sym typeface="Arimo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03518"/>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780003" y="4988370"/>
            <a:ext cx="15876270" cy="3286125"/>
          </a:xfrm>
          <a:prstGeom prst="rect">
            <a:avLst/>
          </a:prstGeom>
        </p:spPr>
        <p:txBody>
          <a:bodyPr anchor="t" rtlCol="false" tIns="0" lIns="0" bIns="0" rIns="0">
            <a:spAutoFit/>
          </a:bodyPr>
          <a:lstStyle/>
          <a:p>
            <a:pPr algn="l">
              <a:lnSpc>
                <a:spcPts val="4320"/>
              </a:lnSpc>
            </a:pPr>
            <a:r>
              <a:rPr lang="en-US" sz="3600" b="true">
                <a:solidFill>
                  <a:srgbClr val="000000"/>
                </a:solidFill>
                <a:latin typeface="Arimo Bold"/>
                <a:ea typeface="Arimo Bold"/>
                <a:cs typeface="Arimo Bold"/>
                <a:sym typeface="Arimo Bold"/>
              </a:rPr>
              <a:t>STUDENT NAME:  G. M. MANASA</a:t>
            </a:r>
          </a:p>
          <a:p>
            <a:pPr algn="l">
              <a:lnSpc>
                <a:spcPts val="4320"/>
              </a:lnSpc>
            </a:pPr>
            <a:r>
              <a:rPr lang="en-US" sz="3600" b="true">
                <a:solidFill>
                  <a:srgbClr val="000000"/>
                </a:solidFill>
                <a:latin typeface="Arimo Bold"/>
                <a:ea typeface="Arimo Bold"/>
                <a:cs typeface="Arimo Bold"/>
                <a:sym typeface="Arimo Bold"/>
              </a:rPr>
              <a:t>REGISTER NO: F136B02C01D967A852241802BE3AF06B(312203207)</a:t>
            </a:r>
          </a:p>
          <a:p>
            <a:pPr algn="l">
              <a:lnSpc>
                <a:spcPts val="4320"/>
              </a:lnSpc>
            </a:pPr>
            <a:r>
              <a:rPr lang="en-US" sz="3600" b="true">
                <a:solidFill>
                  <a:srgbClr val="000000"/>
                </a:solidFill>
                <a:latin typeface="Arimo Bold"/>
                <a:ea typeface="Arimo Bold"/>
                <a:cs typeface="Arimo Bold"/>
                <a:sym typeface="Arimo Bold"/>
              </a:rPr>
              <a:t>DEPARTMENT: B.COM( ACCOUNTING AND FINANCE)</a:t>
            </a:r>
          </a:p>
          <a:p>
            <a:pPr algn="l">
              <a:lnSpc>
                <a:spcPts val="4320"/>
              </a:lnSpc>
            </a:pPr>
            <a:r>
              <a:rPr lang="en-US" sz="3600" b="true">
                <a:solidFill>
                  <a:srgbClr val="000000"/>
                </a:solidFill>
                <a:latin typeface="Arimo Bold"/>
                <a:ea typeface="Arimo Bold"/>
                <a:cs typeface="Arimo Bold"/>
                <a:sym typeface="Arimo Bold"/>
              </a:rPr>
              <a:t>COLLEGE: PRINCE SHRI VENKATESWARA ARTS AND SCIENCE COLLEGE </a:t>
            </a:r>
          </a:p>
          <a:p>
            <a:pPr algn="l">
              <a:lnSpc>
                <a:spcPts val="4320"/>
              </a:lnSpc>
            </a:pPr>
            <a:r>
              <a:rPr lang="en-US" sz="3600" b="true">
                <a:solidFill>
                  <a:srgbClr val="000000"/>
                </a:solidFill>
                <a:latin typeface="Arimo Bold"/>
                <a:ea typeface="Arimo Bold"/>
                <a:cs typeface="Arimo Bold"/>
                <a:sym typeface="Arimo Bol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7" id="27"/>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28" id="28"/>
          <p:cNvSpPr txBox="true"/>
          <p:nvPr/>
        </p:nvSpPr>
        <p:spPr>
          <a:xfrm rot="0">
            <a:off x="1109662" y="979867"/>
            <a:ext cx="12720638" cy="789305"/>
          </a:xfrm>
          <a:prstGeom prst="rect">
            <a:avLst/>
          </a:prstGeom>
        </p:spPr>
        <p:txBody>
          <a:bodyPr anchor="t" rtlCol="false" tIns="0" lIns="0" bIns="0" rIns="0">
            <a:spAutoFit/>
          </a:bodyPr>
          <a:lstStyle/>
          <a:p>
            <a:pPr algn="l">
              <a:lnSpc>
                <a:spcPts val="7920"/>
              </a:lnSpc>
            </a:pPr>
            <a:r>
              <a:rPr lang="en-US" b="true" sz="6600" spc="30">
                <a:solidFill>
                  <a:srgbClr val="000000"/>
                </a:solidFill>
                <a:latin typeface="Trebuchet MS Bold"/>
                <a:ea typeface="Trebuchet MS Bold"/>
                <a:cs typeface="Trebuchet MS Bold"/>
                <a:sym typeface="Trebuchet MS Bold"/>
              </a:rPr>
              <a:t>THE "WOW" IN OUR SOLUTION</a:t>
            </a:r>
          </a:p>
        </p:txBody>
      </p:sp>
      <p:sp>
        <p:nvSpPr>
          <p:cNvPr name="TextBox 29" id="29"/>
          <p:cNvSpPr txBox="true"/>
          <p:nvPr/>
        </p:nvSpPr>
        <p:spPr>
          <a:xfrm rot="0">
            <a:off x="16915827" y="9707466"/>
            <a:ext cx="342900" cy="203518"/>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30" id="30"/>
          <p:cNvSpPr txBox="true"/>
          <p:nvPr/>
        </p:nvSpPr>
        <p:spPr>
          <a:xfrm rot="0">
            <a:off x="1577340" y="2603562"/>
            <a:ext cx="14104620" cy="2693670"/>
          </a:xfrm>
          <a:prstGeom prst="rect">
            <a:avLst/>
          </a:prstGeom>
        </p:spPr>
        <p:txBody>
          <a:bodyPr anchor="t" rtlCol="false" tIns="0" lIns="0" bIns="0" rIns="0">
            <a:spAutoFit/>
          </a:bodyPr>
          <a:lstStyle/>
          <a:p>
            <a:pPr algn="l">
              <a:lnSpc>
                <a:spcPts val="5759"/>
              </a:lnSpc>
            </a:pPr>
            <a:r>
              <a:rPr lang="en-US" sz="4800" b="true">
                <a:solidFill>
                  <a:srgbClr val="000000"/>
                </a:solidFill>
                <a:latin typeface="Arimo Bold"/>
                <a:ea typeface="Arimo Bold"/>
                <a:cs typeface="Arimo Bold"/>
                <a:sym typeface="Arimo Bold"/>
              </a:rPr>
              <a:t>Performance level                                                         IFS(Z8-5,"VERY HIGH" 28 -4,"HIGH",28&gt;-3,"MED", TRUE, "LOW")</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03518"/>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26" id="26"/>
          <p:cNvSpPr txBox="true"/>
          <p:nvPr/>
        </p:nvSpPr>
        <p:spPr>
          <a:xfrm rot="0">
            <a:off x="1109662" y="431005"/>
            <a:ext cx="4955856" cy="902017"/>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sp>
        <p:nvSpPr>
          <p:cNvPr name="TextBox 27" id="27"/>
          <p:cNvSpPr txBox="true"/>
          <p:nvPr/>
        </p:nvSpPr>
        <p:spPr>
          <a:xfrm rot="0">
            <a:off x="1920240" y="2084070"/>
            <a:ext cx="8846820" cy="579120"/>
          </a:xfrm>
          <a:prstGeom prst="rect">
            <a:avLst/>
          </a:prstGeom>
        </p:spPr>
        <p:txBody>
          <a:bodyPr anchor="t" rtlCol="false" tIns="0" lIns="0" bIns="0" rIns="0">
            <a:spAutoFit/>
          </a:bodyPr>
          <a:lstStyle/>
          <a:p>
            <a:pPr algn="l">
              <a:lnSpc>
                <a:spcPts val="3600"/>
              </a:lnSpc>
            </a:pPr>
            <a:r>
              <a:rPr lang="en-US" sz="3000" b="true">
                <a:solidFill>
                  <a:srgbClr val="000000"/>
                </a:solidFill>
                <a:latin typeface="Arimo Bold"/>
                <a:ea typeface="Arimo Bold"/>
                <a:cs typeface="Arimo Bold"/>
                <a:sym typeface="Arimo Bold"/>
              </a:rPr>
              <a:t>Data collection :                                                                                        </a:t>
            </a:r>
          </a:p>
        </p:txBody>
      </p:sp>
      <p:sp>
        <p:nvSpPr>
          <p:cNvPr name="TextBox 28" id="28"/>
          <p:cNvSpPr txBox="true"/>
          <p:nvPr/>
        </p:nvSpPr>
        <p:spPr>
          <a:xfrm rot="0">
            <a:off x="2719241" y="2684235"/>
            <a:ext cx="9798351" cy="1664971"/>
          </a:xfrm>
          <a:prstGeom prst="rect">
            <a:avLst/>
          </a:prstGeom>
        </p:spPr>
        <p:txBody>
          <a:bodyPr anchor="t" rtlCol="false" tIns="0" lIns="0" bIns="0" rIns="0">
            <a:spAutoFit/>
          </a:bodyPr>
          <a:lstStyle/>
          <a:p>
            <a:pPr algn="l">
              <a:lnSpc>
                <a:spcPts val="3600"/>
              </a:lnSpc>
            </a:pPr>
            <a:r>
              <a:rPr lang="en-US" sz="3000" b="true">
                <a:solidFill>
                  <a:srgbClr val="000000"/>
                </a:solidFill>
                <a:latin typeface="Arimo Bold"/>
                <a:ea typeface="Arimo Bold"/>
                <a:cs typeface="Arimo Bold"/>
                <a:sym typeface="Arimo Bold"/>
              </a:rPr>
              <a:t>1). Department                                                        2). Division                                                          3). Job Function                                                  4). Employee Classification</a:t>
            </a:r>
          </a:p>
        </p:txBody>
      </p:sp>
      <p:sp>
        <p:nvSpPr>
          <p:cNvPr name="TextBox 29" id="29"/>
          <p:cNvSpPr txBox="true"/>
          <p:nvPr/>
        </p:nvSpPr>
        <p:spPr>
          <a:xfrm rot="0">
            <a:off x="1920240" y="4822416"/>
            <a:ext cx="3703320" cy="598169"/>
          </a:xfrm>
          <a:prstGeom prst="rect">
            <a:avLst/>
          </a:prstGeom>
        </p:spPr>
        <p:txBody>
          <a:bodyPr anchor="t" rtlCol="false" tIns="0" lIns="0" bIns="0" rIns="0">
            <a:spAutoFit/>
          </a:bodyPr>
          <a:lstStyle/>
          <a:p>
            <a:pPr algn="l">
              <a:lnSpc>
                <a:spcPts val="3600"/>
              </a:lnSpc>
            </a:pPr>
            <a:r>
              <a:rPr lang="en-US" sz="3000" b="true">
                <a:solidFill>
                  <a:srgbClr val="000000"/>
                </a:solidFill>
                <a:latin typeface="Arimo Bold"/>
                <a:ea typeface="Arimo Bold"/>
                <a:cs typeface="Arimo Bold"/>
                <a:sym typeface="Arimo Bold"/>
              </a:rPr>
              <a:t> DATA CLEANING :  </a:t>
            </a:r>
          </a:p>
        </p:txBody>
      </p:sp>
      <p:sp>
        <p:nvSpPr>
          <p:cNvPr name="TextBox 30" id="30"/>
          <p:cNvSpPr txBox="true"/>
          <p:nvPr/>
        </p:nvSpPr>
        <p:spPr>
          <a:xfrm rot="0">
            <a:off x="2719239" y="5575604"/>
            <a:ext cx="8618218" cy="579120"/>
          </a:xfrm>
          <a:prstGeom prst="rect">
            <a:avLst/>
          </a:prstGeom>
        </p:spPr>
        <p:txBody>
          <a:bodyPr anchor="t" rtlCol="false" tIns="0" lIns="0" bIns="0" rIns="0">
            <a:spAutoFit/>
          </a:bodyPr>
          <a:lstStyle/>
          <a:p>
            <a:pPr algn="l">
              <a:lnSpc>
                <a:spcPts val="3600"/>
              </a:lnSpc>
            </a:pPr>
            <a:r>
              <a:rPr lang="en-US" sz="3000" b="true">
                <a:solidFill>
                  <a:srgbClr val="000000"/>
                </a:solidFill>
                <a:latin typeface="Arimo Bold"/>
                <a:ea typeface="Arimo Bold"/>
                <a:cs typeface="Arimo Bold"/>
                <a:sym typeface="Arimo Bold"/>
              </a:rPr>
              <a:t>1). Start date                     2). End date</a:t>
            </a:r>
          </a:p>
        </p:txBody>
      </p:sp>
      <p:sp>
        <p:nvSpPr>
          <p:cNvPr name="TextBox 31" id="31"/>
          <p:cNvSpPr txBox="true"/>
          <p:nvPr/>
        </p:nvSpPr>
        <p:spPr>
          <a:xfrm rot="0">
            <a:off x="1924636" y="6790455"/>
            <a:ext cx="5074920" cy="579119"/>
          </a:xfrm>
          <a:prstGeom prst="rect">
            <a:avLst/>
          </a:prstGeom>
        </p:spPr>
        <p:txBody>
          <a:bodyPr anchor="t" rtlCol="false" tIns="0" lIns="0" bIns="0" rIns="0">
            <a:spAutoFit/>
          </a:bodyPr>
          <a:lstStyle/>
          <a:p>
            <a:pPr algn="l">
              <a:lnSpc>
                <a:spcPts val="3600"/>
              </a:lnSpc>
            </a:pPr>
            <a:r>
              <a:rPr lang="en-US" sz="3000" b="true">
                <a:solidFill>
                  <a:srgbClr val="000000"/>
                </a:solidFill>
                <a:latin typeface="Arimo Bold"/>
                <a:ea typeface="Arimo Bold"/>
                <a:cs typeface="Arimo Bold"/>
                <a:sym typeface="Arimo Bold"/>
              </a:rPr>
              <a:t>PERFORMANCE LEVEL : </a:t>
            </a:r>
          </a:p>
        </p:txBody>
      </p:sp>
      <p:sp>
        <p:nvSpPr>
          <p:cNvPr name="TextBox 32" id="32"/>
          <p:cNvSpPr txBox="true"/>
          <p:nvPr/>
        </p:nvSpPr>
        <p:spPr>
          <a:xfrm rot="0">
            <a:off x="2719241" y="7526523"/>
            <a:ext cx="7939413" cy="1093472"/>
          </a:xfrm>
          <a:prstGeom prst="rect">
            <a:avLst/>
          </a:prstGeom>
        </p:spPr>
        <p:txBody>
          <a:bodyPr anchor="t" rtlCol="false" tIns="0" lIns="0" bIns="0" rIns="0">
            <a:spAutoFit/>
          </a:bodyPr>
          <a:lstStyle/>
          <a:p>
            <a:pPr algn="l">
              <a:lnSpc>
                <a:spcPts val="3600"/>
              </a:lnSpc>
            </a:pPr>
            <a:r>
              <a:rPr lang="en-US" sz="3000" b="true">
                <a:solidFill>
                  <a:srgbClr val="000000"/>
                </a:solidFill>
                <a:latin typeface="Arimo Bold"/>
                <a:ea typeface="Arimo Bold"/>
                <a:cs typeface="Arimo Bold"/>
                <a:sym typeface="Arimo Bold"/>
              </a:rPr>
              <a:t>1). Very high                        2). High                                   3). Medium                           4). Low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7" id="27"/>
          <p:cNvSpPr txBox="true"/>
          <p:nvPr/>
        </p:nvSpPr>
        <p:spPr>
          <a:xfrm rot="0">
            <a:off x="1132998" y="581976"/>
            <a:ext cx="3655695" cy="1006792"/>
          </a:xfrm>
          <a:prstGeom prst="rect">
            <a:avLst/>
          </a:prstGeom>
        </p:spPr>
        <p:txBody>
          <a:bodyPr anchor="t" rtlCol="false" tIns="0" lIns="0" bIns="0" rIns="0">
            <a:spAutoFit/>
          </a:bodyPr>
          <a:lstStyle/>
          <a:p>
            <a:pPr algn="l">
              <a:lnSpc>
                <a:spcPts val="9720"/>
              </a:lnSpc>
            </a:pPr>
            <a:r>
              <a:rPr lang="en-US" sz="8100" b="true">
                <a:solidFill>
                  <a:srgbClr val="000000"/>
                </a:solidFill>
                <a:latin typeface="Trebuchet MS Bold"/>
                <a:ea typeface="Trebuchet MS Bold"/>
                <a:cs typeface="Trebuchet MS Bold"/>
                <a:sym typeface="Trebuchet MS Bold"/>
              </a:rPr>
              <a:t>RESULTS</a:t>
            </a:r>
          </a:p>
        </p:txBody>
      </p:sp>
      <p:sp>
        <p:nvSpPr>
          <p:cNvPr name="TextBox 28" id="28"/>
          <p:cNvSpPr txBox="true"/>
          <p:nvPr/>
        </p:nvSpPr>
        <p:spPr>
          <a:xfrm rot="0">
            <a:off x="16915827" y="9707466"/>
            <a:ext cx="342900" cy="203518"/>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29" id="29"/>
          <p:cNvPicPr>
            <a:picLocks noChangeAspect="true"/>
          </p:cNvPicPr>
          <p:nvPr/>
        </p:nvPicPr>
        <p:blipFill>
          <a:blip r:embed="rId3"/>
          <a:stretch>
            <a:fillRect/>
          </a:stretch>
        </p:blipFill>
        <p:spPr>
          <a:xfrm rot="0">
            <a:off x="-650672" y="-860542"/>
            <a:ext cx="17908009" cy="12008083"/>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397191"/>
            <a:ext cx="16022002" cy="1266825"/>
          </a:xfrm>
          <a:prstGeom prst="rect">
            <a:avLst/>
          </a:prstGeom>
        </p:spPr>
        <p:txBody>
          <a:bodyPr anchor="t" rtlCol="false" tIns="0" lIns="0" bIns="0" rIns="0">
            <a:spAutoFit/>
          </a:bodyPr>
          <a:lstStyle/>
          <a:p>
            <a:pPr algn="l">
              <a:lnSpc>
                <a:spcPts val="10800"/>
              </a:lnSpc>
            </a:pPr>
            <a:r>
              <a:rPr lang="en-US" sz="90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224438" y="3291838"/>
            <a:ext cx="13285383" cy="3684270"/>
          </a:xfrm>
          <a:prstGeom prst="rect">
            <a:avLst/>
          </a:prstGeom>
        </p:spPr>
        <p:txBody>
          <a:bodyPr anchor="t" rtlCol="false" tIns="0" lIns="0" bIns="0" rIns="0">
            <a:spAutoFit/>
          </a:bodyPr>
          <a:lstStyle/>
          <a:p>
            <a:pPr algn="l">
              <a:lnSpc>
                <a:spcPts val="5040"/>
              </a:lnSpc>
            </a:pPr>
            <a:r>
              <a:rPr lang="en-US" sz="4200" b="true">
                <a:solidFill>
                  <a:srgbClr val="000000"/>
                </a:solidFill>
                <a:latin typeface="Arimo Bold"/>
                <a:ea typeface="Arimo Bold"/>
                <a:cs typeface="Arimo Bold"/>
                <a:sym typeface="Arimo Bold"/>
              </a:rPr>
              <a:t>In summary, a comprehensive conclusion for a data analysis in a research study involves a strategic synthesis of key finding of the performance level of an each employee specifically and their implications,  contribution to the organisation as a brief .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671512" y="590868"/>
            <a:ext cx="5864542" cy="903604"/>
          </a:xfrm>
          <a:prstGeom prst="rect">
            <a:avLst/>
          </a:prstGeom>
        </p:spPr>
        <p:txBody>
          <a:bodyPr anchor="t" rtlCol="false" tIns="0" lIns="0" bIns="0" rIns="0">
            <a:spAutoFit/>
          </a:bodyPr>
          <a:lstStyle/>
          <a:p>
            <a:pPr algn="l">
              <a:lnSpc>
                <a:spcPts val="8640"/>
              </a:lnSpc>
            </a:pPr>
            <a:r>
              <a:rPr lang="en-US" b="true" sz="7200"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03518"/>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593512" y="2022633"/>
            <a:ext cx="12706962" cy="2169796"/>
          </a:xfrm>
          <a:prstGeom prst="rect">
            <a:avLst/>
          </a:prstGeom>
        </p:spPr>
        <p:txBody>
          <a:bodyPr anchor="t" rtlCol="false" tIns="0" lIns="0" bIns="0" rIns="0">
            <a:spAutoFit/>
          </a:bodyPr>
          <a:lstStyle/>
          <a:p>
            <a:pPr algn="l">
              <a:lnSpc>
                <a:spcPts val="7200"/>
              </a:lnSpc>
            </a:pPr>
            <a:r>
              <a:rPr lang="en-US" sz="6000" b="true">
                <a:solidFill>
                  <a:srgbClr val="0F0F0F"/>
                </a:solidFill>
                <a:latin typeface="Arimo Bold"/>
                <a:ea typeface="Arimo Bold"/>
                <a:cs typeface="Arimo Bold"/>
                <a:sym typeface="Arimo Bold"/>
              </a:rPr>
              <a:t>Employee Performance Analysis using Excel</a:t>
            </a:r>
          </a:p>
        </p:txBody>
      </p:sp>
      <p:sp>
        <p:nvSpPr>
          <p:cNvPr name="Freeform 18" id="18"/>
          <p:cNvSpPr/>
          <p:nvPr/>
        </p:nvSpPr>
        <p:spPr>
          <a:xfrm flipH="false" flipV="false" rot="0">
            <a:off x="-457200" y="2543174"/>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6"/>
            <a:stretch>
              <a:fillRect l="0" t="0" r="0" b="0"/>
            </a:stretch>
          </a:blipFill>
        </p:spPr>
      </p:sp>
      <p:sp>
        <p:nvSpPr>
          <p:cNvPr name="Freeform 19" id="19"/>
          <p:cNvSpPr/>
          <p:nvPr/>
        </p:nvSpPr>
        <p:spPr>
          <a:xfrm flipH="false" flipV="false" rot="0">
            <a:off x="5272088" y="1271586"/>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7"/>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902017"/>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03518"/>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7454" y="2089658"/>
            <a:ext cx="9659907" cy="7303769"/>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b="true" sz="4200">
                <a:solidFill>
                  <a:srgbClr val="0D0D0D"/>
                </a:solidFill>
                <a:latin typeface="Arimo Bold"/>
                <a:ea typeface="Arimo Bold"/>
                <a:cs typeface="Arimo Bold"/>
                <a:sym typeface="Arimo Bold"/>
              </a:rPr>
              <a:t>Problem Statement</a:t>
            </a:r>
          </a:p>
          <a:p>
            <a:pPr algn="l" marL="760095" indent="-380048" lvl="1">
              <a:lnSpc>
                <a:spcPts val="5040"/>
              </a:lnSpc>
              <a:buAutoNum type="arabicPeriod" startAt="1"/>
            </a:pPr>
            <a:r>
              <a:rPr lang="en-US" b="true" sz="4200">
                <a:solidFill>
                  <a:srgbClr val="0D0D0D"/>
                </a:solidFill>
                <a:latin typeface="Arimo Bold"/>
                <a:ea typeface="Arimo Bold"/>
                <a:cs typeface="Arimo Bold"/>
                <a:sym typeface="Arimo Bold"/>
              </a:rPr>
              <a:t>Project Overview</a:t>
            </a:r>
          </a:p>
          <a:p>
            <a:pPr algn="l" marL="760095" indent="-380048" lvl="1">
              <a:lnSpc>
                <a:spcPts val="5040"/>
              </a:lnSpc>
              <a:buAutoNum type="arabicPeriod" startAt="1"/>
            </a:pPr>
            <a:r>
              <a:rPr lang="en-US" b="true" sz="4200">
                <a:solidFill>
                  <a:srgbClr val="0D0D0D"/>
                </a:solidFill>
                <a:latin typeface="Arimo Bold"/>
                <a:ea typeface="Arimo Bold"/>
                <a:cs typeface="Arimo Bold"/>
                <a:sym typeface="Arimo Bold"/>
              </a:rPr>
              <a:t>End Users</a:t>
            </a:r>
          </a:p>
          <a:p>
            <a:pPr algn="l" marL="760095" indent="-380048" lvl="1">
              <a:lnSpc>
                <a:spcPts val="5040"/>
              </a:lnSpc>
              <a:buAutoNum type="arabicPeriod" startAt="1"/>
            </a:pPr>
            <a:r>
              <a:rPr lang="en-US" b="true" sz="4200">
                <a:solidFill>
                  <a:srgbClr val="0D0D0D"/>
                </a:solidFill>
                <a:latin typeface="Arimo Bold"/>
                <a:ea typeface="Arimo Bold"/>
                <a:cs typeface="Arimo Bold"/>
                <a:sym typeface="Arimo Bold"/>
              </a:rPr>
              <a:t>Our Solution and Proposition</a:t>
            </a:r>
          </a:p>
          <a:p>
            <a:pPr algn="l" marL="760095" indent="-380048" lvl="1">
              <a:lnSpc>
                <a:spcPts val="5040"/>
              </a:lnSpc>
              <a:buAutoNum type="arabicPeriod" startAt="1"/>
            </a:pPr>
            <a:r>
              <a:rPr lang="en-US" b="true" sz="4200">
                <a:solidFill>
                  <a:srgbClr val="0D0D0D"/>
                </a:solidFill>
                <a:latin typeface="Arimo Bold"/>
                <a:ea typeface="Arimo Bold"/>
                <a:cs typeface="Arimo Bold"/>
                <a:sym typeface="Arimo Bold"/>
              </a:rPr>
              <a:t>Dataset Description</a:t>
            </a:r>
          </a:p>
          <a:p>
            <a:pPr algn="l" marL="760095" indent="-380048" lvl="1">
              <a:lnSpc>
                <a:spcPts val="5040"/>
              </a:lnSpc>
              <a:buAutoNum type="arabicPeriod" startAt="1"/>
            </a:pPr>
            <a:r>
              <a:rPr lang="en-US" b="true" sz="4200">
                <a:solidFill>
                  <a:srgbClr val="0D0D0D"/>
                </a:solidFill>
                <a:latin typeface="Arimo Bold"/>
                <a:ea typeface="Arimo Bold"/>
                <a:cs typeface="Arimo Bold"/>
                <a:sym typeface="Arimo Bold"/>
              </a:rPr>
              <a:t>Modelling Approach</a:t>
            </a:r>
          </a:p>
          <a:p>
            <a:pPr algn="l" marL="760095" indent="-380048" lvl="1">
              <a:lnSpc>
                <a:spcPts val="5040"/>
              </a:lnSpc>
              <a:buAutoNum type="arabicPeriod" startAt="1"/>
            </a:pPr>
            <a:r>
              <a:rPr lang="en-US" b="true" sz="4200">
                <a:solidFill>
                  <a:srgbClr val="0D0D0D"/>
                </a:solidFill>
                <a:latin typeface="Arimo Bold"/>
                <a:ea typeface="Arimo Bold"/>
                <a:cs typeface="Arimo Bold"/>
                <a:sym typeface="Arimo Bold"/>
              </a:rPr>
              <a:t>Results and Discussion</a:t>
            </a:r>
          </a:p>
          <a:p>
            <a:pPr algn="l" marL="760095" indent="-380048" lvl="1">
              <a:lnSpc>
                <a:spcPts val="5040"/>
              </a:lnSpc>
              <a:buAutoNum type="arabicPeriod" startAt="1"/>
            </a:pPr>
            <a:r>
              <a:rPr lang="en-US" b="true" sz="4200">
                <a:solidFill>
                  <a:srgbClr val="0D0D0D"/>
                </a:solidFill>
                <a:latin typeface="Arimo Bold"/>
                <a:ea typeface="Arimo Bold"/>
                <a:cs typeface="Arimo Bold"/>
                <a:sym typeface="Arimo Bold"/>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sp>
        <p:nvSpPr>
          <p:cNvPr name="TextBox 27" id="27"/>
          <p:cNvSpPr txBox="true"/>
          <p:nvPr/>
        </p:nvSpPr>
        <p:spPr>
          <a:xfrm rot="0">
            <a:off x="1251108" y="860042"/>
            <a:ext cx="8455343" cy="903605"/>
          </a:xfrm>
          <a:prstGeom prst="rect">
            <a:avLst/>
          </a:prstGeom>
        </p:spPr>
        <p:txBody>
          <a:bodyPr anchor="t" rtlCol="false" tIns="0" lIns="0" bIns="0" rIns="0">
            <a:spAutoFit/>
          </a:bodyPr>
          <a:lstStyle/>
          <a:p>
            <a:pPr algn="l">
              <a:lnSpc>
                <a:spcPts val="8640"/>
              </a:lnSpc>
            </a:pPr>
            <a:r>
              <a:rPr lang="en-US" b="true" sz="7200" spc="22">
                <a:solidFill>
                  <a:srgbClr val="000000"/>
                </a:solidFill>
                <a:latin typeface="Trebuchet MS Bold"/>
                <a:ea typeface="Trebuchet MS Bold"/>
                <a:cs typeface="Trebuchet MS Bold"/>
                <a:sym typeface="Trebuchet MS Bold"/>
              </a:rPr>
              <a:t>PROBLEM	STATEMENT</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7030127" y="9707466"/>
            <a:ext cx="226693" cy="203518"/>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0" id="30"/>
          <p:cNvSpPr txBox="true"/>
          <p:nvPr/>
        </p:nvSpPr>
        <p:spPr>
          <a:xfrm rot="0">
            <a:off x="610986" y="2885121"/>
            <a:ext cx="12121256" cy="5798822"/>
          </a:xfrm>
          <a:prstGeom prst="rect">
            <a:avLst/>
          </a:prstGeom>
        </p:spPr>
        <p:txBody>
          <a:bodyPr anchor="t" rtlCol="false" tIns="0" lIns="0" bIns="0" rIns="0">
            <a:spAutoFit/>
          </a:bodyPr>
          <a:lstStyle/>
          <a:p>
            <a:pPr algn="l">
              <a:lnSpc>
                <a:spcPts val="5759"/>
              </a:lnSpc>
            </a:pPr>
            <a:r>
              <a:rPr lang="en-US" sz="4800" b="true">
                <a:solidFill>
                  <a:srgbClr val="000000"/>
                </a:solidFill>
                <a:latin typeface="Arimo Bold"/>
                <a:ea typeface="Arimo Bold"/>
                <a:cs typeface="Arimo Bold"/>
                <a:sym typeface="Arimo Bold"/>
              </a:rPr>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sp>
        <p:nvSpPr>
          <p:cNvPr name="TextBox 27" id="27"/>
          <p:cNvSpPr txBox="true"/>
          <p:nvPr/>
        </p:nvSpPr>
        <p:spPr>
          <a:xfrm rot="0">
            <a:off x="1109662" y="1241900"/>
            <a:ext cx="7947226" cy="789305"/>
          </a:xfrm>
          <a:prstGeom prst="rect">
            <a:avLst/>
          </a:prstGeom>
        </p:spPr>
        <p:txBody>
          <a:bodyPr anchor="t" rtlCol="false" tIns="0" lIns="0" bIns="0" rIns="0">
            <a:spAutoFit/>
          </a:bodyPr>
          <a:lstStyle/>
          <a:p>
            <a:pPr algn="l">
              <a:lnSpc>
                <a:spcPts val="7920"/>
              </a:lnSpc>
            </a:pPr>
            <a:r>
              <a:rPr lang="en-US" b="true" sz="6600" spc="7">
                <a:solidFill>
                  <a:srgbClr val="000000"/>
                </a:solidFill>
                <a:latin typeface="Trebuchet MS Bold"/>
                <a:ea typeface="Trebuchet MS Bold"/>
                <a:cs typeface="Trebuchet MS Bold"/>
                <a:sym typeface="Trebuchet MS Bold"/>
              </a:rPr>
              <a:t>PROJECT	OVERVIEW</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7030127" y="9707466"/>
            <a:ext cx="226693" cy="203518"/>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0" id="30"/>
          <p:cNvSpPr txBox="true"/>
          <p:nvPr/>
        </p:nvSpPr>
        <p:spPr>
          <a:xfrm rot="0">
            <a:off x="1391602" y="2989988"/>
            <a:ext cx="12547283" cy="6579870"/>
          </a:xfrm>
          <a:prstGeom prst="rect">
            <a:avLst/>
          </a:prstGeom>
        </p:spPr>
        <p:txBody>
          <a:bodyPr anchor="t" rtlCol="false" tIns="0" lIns="0" bIns="0" rIns="0">
            <a:spAutoFit/>
          </a:bodyPr>
          <a:lstStyle/>
          <a:p>
            <a:pPr algn="l">
              <a:lnSpc>
                <a:spcPts val="5040"/>
              </a:lnSpc>
            </a:pPr>
            <a:r>
              <a:rPr lang="en-US" sz="4200" b="true">
                <a:solidFill>
                  <a:srgbClr val="000000"/>
                </a:solidFill>
                <a:latin typeface="Arimo Bold"/>
                <a:ea typeface="Arimo Bold"/>
                <a:cs typeface="Arimo Bold"/>
                <a:sym typeface="Arimo Bold"/>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532534" y="0"/>
            <a:ext cx="15442835" cy="10287000"/>
          </a:xfrm>
          <a:custGeom>
            <a:avLst/>
            <a:gdLst/>
            <a:ahLst/>
            <a:cxnLst/>
            <a:rect r="r" b="b" t="t" l="l"/>
            <a:pathLst>
              <a:path h="10287000" w="15442835">
                <a:moveTo>
                  <a:pt x="0" y="0"/>
                </a:moveTo>
                <a:lnTo>
                  <a:pt x="15442834" y="0"/>
                </a:lnTo>
                <a:lnTo>
                  <a:pt x="15442834" y="10287000"/>
                </a:lnTo>
                <a:lnTo>
                  <a:pt x="0" y="10287000"/>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6" id="26"/>
          <p:cNvSpPr txBox="true"/>
          <p:nvPr/>
        </p:nvSpPr>
        <p:spPr>
          <a:xfrm rot="0">
            <a:off x="1085850" y="740099"/>
            <a:ext cx="7521893" cy="665480"/>
          </a:xfrm>
          <a:prstGeom prst="rect">
            <a:avLst/>
          </a:prstGeom>
        </p:spPr>
        <p:txBody>
          <a:bodyPr anchor="t" rtlCol="false" tIns="0" lIns="0" bIns="0" rIns="0">
            <a:spAutoFit/>
          </a:bodyPr>
          <a:lstStyle/>
          <a:p>
            <a:pPr algn="l">
              <a:lnSpc>
                <a:spcPts val="6480"/>
              </a:lnSpc>
            </a:pPr>
            <a:r>
              <a:rPr lang="en-US" b="true" sz="5400" spc="-15">
                <a:solidFill>
                  <a:srgbClr val="000000"/>
                </a:solidFill>
                <a:latin typeface="Trebuchet MS Bold"/>
                <a:ea typeface="Trebuchet MS Bold"/>
                <a:cs typeface="Trebuchet MS Bold"/>
                <a:sym typeface="Trebuchet MS Bold"/>
              </a:rPr>
              <a:t>WHO ARE THE END USERS?</a:t>
            </a:r>
          </a:p>
        </p:txBody>
      </p:sp>
      <p:sp>
        <p:nvSpPr>
          <p:cNvPr name="Freeform 27" id="27"/>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28" id="28"/>
          <p:cNvSpPr txBox="true"/>
          <p:nvPr/>
        </p:nvSpPr>
        <p:spPr>
          <a:xfrm rot="0">
            <a:off x="17030127" y="9707466"/>
            <a:ext cx="226693" cy="203518"/>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Freeform 29" id="29"/>
          <p:cNvSpPr/>
          <p:nvPr/>
        </p:nvSpPr>
        <p:spPr>
          <a:xfrm flipH="false" flipV="false" rot="0">
            <a:off x="623456" y="2500644"/>
            <a:ext cx="14829306" cy="7410339"/>
          </a:xfrm>
          <a:custGeom>
            <a:avLst/>
            <a:gdLst/>
            <a:ahLst/>
            <a:cxnLst/>
            <a:rect r="r" b="b" t="t" l="l"/>
            <a:pathLst>
              <a:path h="7410339" w="14829306">
                <a:moveTo>
                  <a:pt x="0" y="0"/>
                </a:moveTo>
                <a:lnTo>
                  <a:pt x="14829306" y="0"/>
                </a:lnTo>
                <a:lnTo>
                  <a:pt x="14829306" y="7410339"/>
                </a:lnTo>
                <a:lnTo>
                  <a:pt x="0" y="7410339"/>
                </a:lnTo>
                <a:lnTo>
                  <a:pt x="0" y="0"/>
                </a:lnTo>
                <a:close/>
              </a:path>
            </a:pathLst>
          </a:custGeom>
          <a:blipFill>
            <a:blip r:embed="rId3"/>
            <a:stretch>
              <a:fillRect l="0" t="0" r="0" b="0"/>
            </a:stretch>
          </a:blipFill>
        </p:spPr>
      </p:sp>
      <p:sp>
        <p:nvSpPr>
          <p:cNvPr name="TextBox 30" id="30"/>
          <p:cNvSpPr txBox="true"/>
          <p:nvPr/>
        </p:nvSpPr>
        <p:spPr>
          <a:xfrm rot="0">
            <a:off x="6835140" y="7124253"/>
            <a:ext cx="1760220" cy="407670"/>
          </a:xfrm>
          <a:prstGeom prst="rect">
            <a:avLst/>
          </a:prstGeom>
        </p:spPr>
        <p:txBody>
          <a:bodyPr anchor="t" rtlCol="false" tIns="0" lIns="0" bIns="0" rIns="0">
            <a:spAutoFit/>
          </a:bodyPr>
          <a:lstStyle/>
          <a:p>
            <a:pPr algn="l">
              <a:lnSpc>
                <a:spcPts val="3240"/>
              </a:lnSpc>
            </a:pPr>
            <a:r>
              <a:rPr lang="en-US" b="true" sz="2700" spc="-30">
                <a:solidFill>
                  <a:srgbClr val="000000"/>
                </a:solidFill>
                <a:latin typeface="Arimo Bold"/>
                <a:ea typeface="Arimo Bold"/>
                <a:cs typeface="Arimo Bold"/>
                <a:sym typeface="Arimo Bold"/>
              </a:rPr>
              <a:t>Employer</a:t>
            </a:r>
          </a:p>
        </p:txBody>
      </p:sp>
      <p:sp>
        <p:nvSpPr>
          <p:cNvPr name="TextBox 31" id="31"/>
          <p:cNvSpPr txBox="true"/>
          <p:nvPr/>
        </p:nvSpPr>
        <p:spPr>
          <a:xfrm rot="0">
            <a:off x="9283797" y="7215114"/>
            <a:ext cx="1874520" cy="340995"/>
          </a:xfrm>
          <a:prstGeom prst="rect">
            <a:avLst/>
          </a:prstGeom>
        </p:spPr>
        <p:txBody>
          <a:bodyPr anchor="t" rtlCol="false" tIns="0" lIns="0" bIns="0" rIns="0">
            <a:spAutoFit/>
          </a:bodyPr>
          <a:lstStyle/>
          <a:p>
            <a:pPr algn="l">
              <a:lnSpc>
                <a:spcPts val="2879"/>
              </a:lnSpc>
            </a:pPr>
            <a:r>
              <a:rPr lang="en-US" b="true" sz="2400" spc="-27">
                <a:solidFill>
                  <a:srgbClr val="000000"/>
                </a:solidFill>
                <a:latin typeface="Arimo Bold"/>
                <a:ea typeface="Arimo Bold"/>
                <a:cs typeface="Arimo Bold"/>
                <a:sym typeface="Arimo Bold"/>
              </a:rPr>
              <a:t>Employee</a:t>
            </a:r>
          </a:p>
        </p:txBody>
      </p:sp>
      <p:sp>
        <p:nvSpPr>
          <p:cNvPr name="TextBox 32" id="32"/>
          <p:cNvSpPr txBox="true"/>
          <p:nvPr/>
        </p:nvSpPr>
        <p:spPr>
          <a:xfrm rot="0">
            <a:off x="11335702" y="7100814"/>
            <a:ext cx="2874645" cy="340995"/>
          </a:xfrm>
          <a:prstGeom prst="rect">
            <a:avLst/>
          </a:prstGeom>
        </p:spPr>
        <p:txBody>
          <a:bodyPr anchor="t" rtlCol="false" tIns="0" lIns="0" bIns="0" rIns="0">
            <a:spAutoFit/>
          </a:bodyPr>
          <a:lstStyle/>
          <a:p>
            <a:pPr algn="l">
              <a:lnSpc>
                <a:spcPts val="2879"/>
              </a:lnSpc>
            </a:pPr>
            <a:r>
              <a:rPr lang="en-US" b="true" sz="2400" spc="-27">
                <a:solidFill>
                  <a:srgbClr val="000000"/>
                </a:solidFill>
                <a:latin typeface="Arimo Bold"/>
                <a:ea typeface="Arimo Bold"/>
                <a:cs typeface="Arimo Bold"/>
                <a:sym typeface="Arimo Bold"/>
              </a:rPr>
              <a:t>Organisation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143000" y="2971800"/>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7" id="27"/>
          <p:cNvSpPr txBox="true"/>
          <p:nvPr/>
        </p:nvSpPr>
        <p:spPr>
          <a:xfrm rot="0">
            <a:off x="71438" y="1581708"/>
            <a:ext cx="14644688" cy="740092"/>
          </a:xfrm>
          <a:prstGeom prst="rect">
            <a:avLst/>
          </a:prstGeom>
        </p:spPr>
        <p:txBody>
          <a:bodyPr anchor="t" rtlCol="false" tIns="0" lIns="0" bIns="0" rIns="0">
            <a:spAutoFit/>
          </a:bodyPr>
          <a:lstStyle/>
          <a:p>
            <a:pPr algn="l">
              <a:lnSpc>
                <a:spcPts val="7200"/>
              </a:lnSpc>
            </a:pPr>
            <a:r>
              <a:rPr lang="en-US" b="true" sz="6000" spc="37">
                <a:solidFill>
                  <a:srgbClr val="000000"/>
                </a:solidFill>
                <a:latin typeface="Trebuchet MS Bold"/>
                <a:ea typeface="Trebuchet MS Bold"/>
                <a:cs typeface="Trebuchet MS Bold"/>
                <a:sym typeface="Trebuchet MS Bold"/>
              </a:rPr>
              <a:t>OUR SOLUTION AND ITS VALUE PROPOSITION</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7030127" y="9707466"/>
            <a:ext cx="226693" cy="203518"/>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30" id="30"/>
          <p:cNvSpPr txBox="true"/>
          <p:nvPr/>
        </p:nvSpPr>
        <p:spPr>
          <a:xfrm rot="0">
            <a:off x="5692140" y="3254261"/>
            <a:ext cx="9875520" cy="4160522"/>
          </a:xfrm>
          <a:prstGeom prst="rect">
            <a:avLst/>
          </a:prstGeom>
        </p:spPr>
        <p:txBody>
          <a:bodyPr anchor="t" rtlCol="false" tIns="0" lIns="0" bIns="0" rIns="0">
            <a:spAutoFit/>
          </a:bodyPr>
          <a:lstStyle/>
          <a:p>
            <a:pPr algn="l">
              <a:lnSpc>
                <a:spcPts val="5759"/>
              </a:lnSpc>
            </a:pPr>
            <a:r>
              <a:rPr lang="en-US" sz="4800" b="true">
                <a:solidFill>
                  <a:srgbClr val="000000"/>
                </a:solidFill>
                <a:latin typeface="Arimo Bold"/>
                <a:ea typeface="Arimo Bold"/>
                <a:cs typeface="Arimo Bold"/>
                <a:sym typeface="Arimo Bold"/>
              </a:rPr>
              <a:t>Conditional Formatting – Missing          Filter – Remove                                       Formulae – Performance                            Pivot – Summary                                         Gragh – Data Visualization</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68641"/>
            <a:ext cx="16022002" cy="1000125"/>
          </a:xfrm>
          <a:prstGeom prst="rect">
            <a:avLst/>
          </a:prstGeom>
        </p:spPr>
        <p:txBody>
          <a:bodyPr anchor="t" rtlCol="false" tIns="0" lIns="0" bIns="0" rIns="0">
            <a:spAutoFit/>
          </a:bodyPr>
          <a:lstStyle/>
          <a:p>
            <a:pPr algn="l">
              <a:lnSpc>
                <a:spcPts val="9720"/>
              </a:lnSpc>
            </a:pPr>
            <a:r>
              <a:rPr lang="en-US" sz="81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224438" y="2769870"/>
            <a:ext cx="16082889" cy="5322570"/>
          </a:xfrm>
          <a:prstGeom prst="rect">
            <a:avLst/>
          </a:prstGeom>
        </p:spPr>
        <p:txBody>
          <a:bodyPr anchor="t" rtlCol="false" tIns="0" lIns="0" bIns="0" rIns="0">
            <a:spAutoFit/>
          </a:bodyPr>
          <a:lstStyle/>
          <a:p>
            <a:pPr algn="l">
              <a:lnSpc>
                <a:spcPts val="5759"/>
              </a:lnSpc>
            </a:pPr>
            <a:r>
              <a:rPr lang="en-US" sz="4800" b="true">
                <a:solidFill>
                  <a:srgbClr val="000000"/>
                </a:solidFill>
                <a:latin typeface="Arimo Bold"/>
                <a:ea typeface="Arimo Bold"/>
                <a:cs typeface="Arimo Bold"/>
                <a:sym typeface="Arimo Bold"/>
              </a:rPr>
              <a:t>Employee dataset – Kaggle 26 Features                                     Employee ID - DE5B5E0E981696191474813EBC226A7F                     Name – Text                                                                                           Performance Level – Very High , High , Medium , Low         Gender – Male , Female                                                             Employee Ratings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DAGQFfsyLp0</dc:identifier>
  <dcterms:modified xsi:type="dcterms:W3CDTF">2011-08-01T06:04:30Z</dcterms:modified>
  <cp:revision>1</cp:revision>
  <dc:title>DOC-20240902-WA0001.pptx</dc:title>
</cp:coreProperties>
</file>