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0A0E-D3E9-45B2-AC69-62961601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7BAD7-9266-6E1E-1FCB-FFEA5F3BE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2925-1708-CC56-EC1B-EB2ADBE8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B7F76-E7EC-F16B-DC51-0AF408C9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5C9D-05D0-9F26-99D1-8660F051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7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94F1-EC94-77B1-7967-0F1890B8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3721F-10D4-6BE6-F0A6-FEC712731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5501-20AE-6960-433C-E702337C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13FA-A405-E270-8126-8BDFC67F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55DD-4746-1603-640F-128EA898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3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1689D-9639-D585-5146-384C1749A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4AE9-6C58-1612-DCB6-2AF1B23F9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0FA73-1947-7C23-74F3-64C60412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472A2-AAAA-B80D-FC49-3A30656D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542C-9AE9-9009-C86F-33C770B0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4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65DB-019A-9AF0-CD00-F582B2D9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0C91-E211-9489-347F-634D76FB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15B8-C7BE-BC3C-500D-4655CF6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0730-CF5E-CF0A-846C-2DAE083E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879F5-7DD6-DD59-D79F-F9A5BE86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5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DC64-2237-CEEA-5050-FFED4A63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71C89-629E-D883-AF22-1689069E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9CE6C-351A-CB4B-E5F8-D88BE1B6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70AF-5B60-B257-2F7D-913C15D3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B1E3-50E8-FD9D-187F-4F1D9659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13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DB6D-F47E-F88B-CEED-80800F1A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F008-B618-C8DE-9AC9-22E9E946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F5B03-22F2-7A56-6D38-20887797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3885-17CD-891C-3D0F-F997EC1D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E240A-5AC2-1FDA-F2CC-184C1FEF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33F7-B9CC-A8FA-D653-EAD08936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6C0F-945D-CC29-BCF0-8B18BFE4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C71E-6DF0-95A0-077A-CFC7760ED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F266E-4EF5-7C0E-EA92-6D80FDFC2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84CE3-A52A-D944-9978-6DE3AC8FC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A02DA-D608-65B8-F3F5-DB787C836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66912-B24D-9AF6-9C1C-E1D09BC0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FB1AC-0775-081B-DC4C-B7D06C1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7001C-323B-18E5-6D03-457B04FF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55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AE2D-D685-0F0D-90A8-77507490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7304-721B-A3BC-86B4-D96081C9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18416-8A53-26F9-C60A-7682EA4E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48335-E54C-590D-F813-C3DBE3CF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1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1D597-36A1-B1A6-6E26-AC865903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0AC2C-0446-5203-F2D0-00959F26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94D96-BD91-522D-EBB4-7140403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8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FABF-0B61-E1B9-8144-ABFFD353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65B6-B754-E896-8761-3AC06CEC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86D3D-E67A-574D-717E-0763E205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BED-E7EB-E581-E703-F7CCF78C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96E23-2954-D17B-410F-53C9B4E6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AB63-3B63-4FFB-C8FA-16F5395C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51C-12A6-C784-48ED-7AE7B705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60C6-DBCE-7057-C941-C8696A423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411D7-24FE-095E-585C-9A5BF768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16F48-92CC-80C7-7C4C-88749D4A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2F4F-67F1-B86A-171C-97728016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52F0-D001-6EB5-9B21-5EB9B641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1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15DCD-A7F7-A295-843A-4C85BF13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1878-320D-C8F3-ECAB-89EA0D2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BE36-D32D-3CCB-64C7-865B30D5C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0EB9-D7E6-4847-9290-7707C29B4A4D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22DA-530D-1FB0-3DBB-030495E76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4DD3-B9A2-359F-9F88-C3EB4F553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8200-3A9F-44B8-B4D6-97F2094040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hajistore.com/?srsltid=AfmBOooF9G_yISDnyVUrwry5u2aa7bktaFSMMAjHFg0p8psejFq4Cgk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networkedlearning.se/blog/author/shushentha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jeevanstore.onrender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oresvela.com/la-importancia-de-integrar-online-y-offline-marketin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rdpress-background-web-design-581849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www-internet-seo-web-website-983053/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journal.org/wiki/%D0%9A%D0%B0%D0%BA_%D1%81%D0%BE%D0%B7%D0%B4%D0%B0%D1%82%D1%8C_%D1%81%D0%B0%D0%B9%D1%82_%D0%B2_FrontPage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business-graph-statistics-growth-163461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1"/><Relationship Id="rId2" Type="http://schemas.openxmlformats.org/officeDocument/2006/relationships/hyperlink" Target="https://creativecommons.org/licenses/by-nc-sa/3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search/proc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832A-AC8B-CCCB-78B0-C9F0BE892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310"/>
            <a:ext cx="8740877" cy="1337187"/>
          </a:xfrm>
        </p:spPr>
        <p:txBody>
          <a:bodyPr/>
          <a:lstStyle/>
          <a:p>
            <a:r>
              <a:rPr lang="en-US" u="sng" dirty="0">
                <a:solidFill>
                  <a:srgbClr val="002060"/>
                </a:solidFill>
                <a:latin typeface="Arial Black" panose="020B0A04020102020204" pitchFamily="34" charset="0"/>
              </a:rPr>
              <a:t>JEEVAN </a:t>
            </a:r>
            <a:r>
              <a:rPr lang="en-US" sz="5400" u="sng" dirty="0">
                <a:latin typeface="Arial Black" panose="020B0A04020102020204" pitchFamily="34" charset="0"/>
              </a:rPr>
              <a:t>STORE</a:t>
            </a:r>
            <a:endParaRPr lang="en-IN" sz="5400" u="sng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F5CD0-4272-E733-79BB-88AF7C5D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543" y="2212258"/>
            <a:ext cx="9645444" cy="217293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ALISHA PATRO(2401010281)</a:t>
            </a:r>
          </a:p>
          <a:p>
            <a:r>
              <a:rPr lang="en-US" sz="8000" dirty="0">
                <a:latin typeface="Arial Black" panose="020B0A04020102020204" pitchFamily="34" charset="0"/>
              </a:rPr>
              <a:t>AMAN CHAPADIYA(2501010267)</a:t>
            </a:r>
          </a:p>
          <a:p>
            <a:r>
              <a:rPr lang="en-US" sz="8000" dirty="0">
                <a:latin typeface="Arial Black" panose="020B0A04020102020204" pitchFamily="34" charset="0"/>
              </a:rPr>
              <a:t>MANVENDRA CHOUDHARY(2401010250)</a:t>
            </a:r>
          </a:p>
          <a:p>
            <a:r>
              <a:rPr lang="en-US" sz="8000" dirty="0">
                <a:latin typeface="Arial Black" panose="020B0A04020102020204" pitchFamily="34" charset="0"/>
              </a:rPr>
              <a:t>MANVENDRA SHARMA(2401010272)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6400" dirty="0">
                <a:latin typeface="Arial Black" panose="020B0A04020102020204" pitchFamily="34" charset="0"/>
              </a:rPr>
              <a:t>UNDER THE SUPERVISION OF</a:t>
            </a:r>
          </a:p>
          <a:p>
            <a:r>
              <a:rPr lang="en-US" sz="6400" dirty="0">
                <a:latin typeface="Arial Black" panose="020B0A04020102020204" pitchFamily="34" charset="0"/>
              </a:rPr>
              <a:t>INTERNAL: Dr. ARCHANA GOEL</a:t>
            </a:r>
          </a:p>
          <a:p>
            <a:endParaRPr lang="en-US" sz="6400" dirty="0">
              <a:latin typeface="Arial Black" panose="020B0A04020102020204" pitchFamily="34" charset="0"/>
            </a:endParaRPr>
          </a:p>
          <a:p>
            <a:r>
              <a:rPr lang="en-US" sz="9600" dirty="0">
                <a:latin typeface="Arial Black" panose="020B0A04020102020204" pitchFamily="34" charset="0"/>
              </a:rPr>
              <a:t>SCHOOL OF ENGINEERING AND TECHNOLOGY</a:t>
            </a:r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E87FD-7151-C3A7-5A3F-ACDBBE577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10" y="3409947"/>
            <a:ext cx="28579" cy="38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B4785-D86A-4060-BDC2-6B0FFB8C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2" y="5043949"/>
            <a:ext cx="11229667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7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5BDA-7EB1-C9E7-617F-30BE6623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A682-DB9A-4EDA-FCA5-1E2238139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16" y="1435510"/>
            <a:ext cx="11501284" cy="468246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Technical Skills and Knowledge: </a:t>
            </a:r>
            <a:r>
              <a:rPr lang="en-IN" dirty="0">
                <a:latin typeface="Arial Narrow" panose="020B0606020202030204" pitchFamily="34" charset="0"/>
              </a:rPr>
              <a:t>Building a website requires knowledge of HMTL, CSS, JavaScript and frameworks.</a:t>
            </a:r>
          </a:p>
          <a:p>
            <a:r>
              <a:rPr lang="en-IN" dirty="0">
                <a:latin typeface="Arial Black" panose="020B0A04020102020204" pitchFamily="34" charset="0"/>
              </a:rPr>
              <a:t>Design and user Experience: </a:t>
            </a:r>
            <a:r>
              <a:rPr lang="en-IN" dirty="0">
                <a:latin typeface="Arial Narrow" panose="020B0606020202030204" pitchFamily="34" charset="0"/>
              </a:rPr>
              <a:t>Designing website that is both visually appealing and easy to navigate can be difficult.</a:t>
            </a:r>
          </a:p>
          <a:p>
            <a:r>
              <a:rPr lang="en-IN" dirty="0">
                <a:latin typeface="Arial Black" panose="020B0A04020102020204" pitchFamily="34" charset="0"/>
              </a:rPr>
              <a:t>Mobile Responsiveness: </a:t>
            </a:r>
            <a:r>
              <a:rPr lang="en-IN" dirty="0">
                <a:latin typeface="Arial Narrow" panose="020B0606020202030204" pitchFamily="34" charset="0"/>
              </a:rPr>
              <a:t>Ensuring that website woks smoothly on a </a:t>
            </a:r>
            <a:r>
              <a:rPr lang="en-IN" dirty="0" err="1">
                <a:latin typeface="Arial Narrow" panose="020B0606020202030204" pitchFamily="34" charset="0"/>
              </a:rPr>
              <a:t>varirty</a:t>
            </a:r>
            <a:r>
              <a:rPr lang="en-IN" dirty="0">
                <a:latin typeface="Arial Narrow" panose="020B0606020202030204" pitchFamily="34" charset="0"/>
              </a:rPr>
              <a:t> of devices is challenging.</a:t>
            </a:r>
          </a:p>
          <a:p>
            <a:r>
              <a:rPr lang="en-IN" dirty="0">
                <a:latin typeface="Arial Black" panose="020B0A04020102020204" pitchFamily="34" charset="0"/>
              </a:rPr>
              <a:t>Performance and Speed: </a:t>
            </a:r>
            <a:r>
              <a:rPr lang="en-IN" dirty="0">
                <a:latin typeface="Arial Narrow" panose="020B0606020202030204" pitchFamily="34" charset="0"/>
              </a:rPr>
              <a:t>Websites needs to load quickly to ensure good user experience.</a:t>
            </a:r>
          </a:p>
          <a:p>
            <a:r>
              <a:rPr lang="en-IN" dirty="0">
                <a:latin typeface="Arial Black" panose="020B0A04020102020204" pitchFamily="34" charset="0"/>
              </a:rPr>
              <a:t>Security: </a:t>
            </a:r>
            <a:r>
              <a:rPr lang="en-IN" dirty="0">
                <a:latin typeface="Arial Narrow" panose="020B0606020202030204" pitchFamily="34" charset="0"/>
              </a:rPr>
              <a:t>Keeping website secure is a significant challenge. This requires implementing proper security measures, strong password, regular software updates.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9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7961-918D-1459-C0A9-60752AE9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9515-D4EF-8E4D-4559-339BF281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5" y="1471664"/>
            <a:ext cx="10515600" cy="4351338"/>
          </a:xfrm>
        </p:spPr>
        <p:txBody>
          <a:bodyPr/>
          <a:lstStyle/>
          <a:p>
            <a:r>
              <a:rPr lang="en-IN" dirty="0">
                <a:latin typeface="+mj-lt"/>
                <a:hlinkClick r:id="rId2"/>
              </a:rPr>
              <a:t>https://www.jhajistore.com/?srsltid=AfmBOooF9G_yISDnyVUrwry5u2aa7bktaFSMMAjHFg0p8psejFq4Cgke</a:t>
            </a:r>
            <a:endParaRPr lang="en-IN" dirty="0">
              <a:latin typeface="+mj-lt"/>
            </a:endParaRPr>
          </a:p>
          <a:p>
            <a:r>
              <a:rPr lang="en-IN" dirty="0">
                <a:latin typeface="Arial Narrow" panose="020B0606020202030204" pitchFamily="34" charset="0"/>
              </a:rPr>
              <a:t>This was the link given by our external(Mr. Hitesh Sharma) to give us a brief idea about the type of website he wants from us.</a:t>
            </a:r>
          </a:p>
          <a:p>
            <a:r>
              <a:rPr lang="en-IN" dirty="0">
                <a:latin typeface="Arial Narrow" panose="020B0606020202030204" pitchFamily="34" charset="0"/>
              </a:rPr>
              <a:t>We are taking this as a reference for our website.</a:t>
            </a:r>
          </a:p>
        </p:txBody>
      </p:sp>
    </p:spTree>
    <p:extLst>
      <p:ext uri="{BB962C8B-B14F-4D97-AF65-F5344CB8AC3E}">
        <p14:creationId xmlns:p14="http://schemas.microsoft.com/office/powerpoint/2010/main" val="147119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5A6-87F6-C8A0-EE7D-54630E1A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C319-C461-1F7A-F6A3-D6476C38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80" y="1442167"/>
            <a:ext cx="11422625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Creating a website involves development, user experience and maintenance. Each challenge like technical complexities and security concerns can be overcome with proper planning, right tools and continuous learning.</a:t>
            </a: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Continuous improvement through feedback and regular updates is key to excel in this digital world.</a:t>
            </a:r>
          </a:p>
          <a:p>
            <a:pPr marL="0" indent="0">
              <a:buNone/>
            </a:pPr>
            <a:endParaRPr lang="en-IN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 Narrow" panose="020B0606020202030204" pitchFamily="34" charset="0"/>
              </a:rPr>
              <a:t>Thank you for your attention, and we look forward to any questions you may have.</a:t>
            </a:r>
          </a:p>
          <a:p>
            <a:pPr marL="0" indent="0">
              <a:buNone/>
            </a:pPr>
            <a:endParaRPr lang="en-IN" dirty="0"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6F23D-DC66-B38F-940C-0A988C01A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24125" y="4788796"/>
            <a:ext cx="7143750" cy="2009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F895-4569-39CF-BBA9-920848E3C60A}"/>
              </a:ext>
            </a:extLst>
          </p:cNvPr>
          <p:cNvSpPr txBox="1"/>
          <p:nvPr/>
        </p:nvSpPr>
        <p:spPr>
          <a:xfrm>
            <a:off x="2524125" y="5429250"/>
            <a:ext cx="714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4" tooltip="https://creativecommons.org/licenses/by-nc/3.0/"/>
              </a:rPr>
              <a:t>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285306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EC63-39AE-AB4C-1CC3-B39FCF0F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12888"/>
          </a:xfrm>
        </p:spPr>
        <p:txBody>
          <a:bodyPr/>
          <a:lstStyle/>
          <a:p>
            <a:r>
              <a:rPr lang="en-IN" dirty="0"/>
              <a:t>                         </a:t>
            </a:r>
            <a:r>
              <a:rPr lang="en-IN" sz="4800" dirty="0">
                <a:latin typeface="Arial Rounded MT Bold" panose="020F0704030504030204" pitchFamily="34" charset="0"/>
              </a:rPr>
              <a:t>THANKYOU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60126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0288-88DC-1AD7-5AAC-68FFBFA99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71"/>
            <a:ext cx="9144000" cy="1504337"/>
          </a:xfrm>
        </p:spPr>
        <p:txBody>
          <a:bodyPr>
            <a:normAutofit/>
          </a:bodyPr>
          <a:lstStyle/>
          <a:p>
            <a:r>
              <a:rPr lang="en-IN" sz="4400" u="sng" dirty="0">
                <a:solidFill>
                  <a:srgbClr val="002060"/>
                </a:solidFill>
                <a:latin typeface="Arial Black" panose="020B0A04020102020204" pitchFamily="34" charset="0"/>
              </a:rPr>
              <a:t> Our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0CA37-4B5C-A2B9-4170-B6EEF1DF3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9071"/>
            <a:ext cx="9144000" cy="2340077"/>
          </a:xfrm>
        </p:spPr>
        <p:txBody>
          <a:bodyPr/>
          <a:lstStyle/>
          <a:p>
            <a:r>
              <a:rPr lang="en-IN" dirty="0">
                <a:hlinkClick r:id="rId2"/>
              </a:rPr>
              <a:t>http://jeevanstore.onrender.com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46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346E-CF4C-4D88-3028-036C1997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  <a:endParaRPr lang="en-IN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02BE5-6589-2332-D889-C3F6E953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580" y="1553496"/>
            <a:ext cx="5614219" cy="5304503"/>
          </a:xfrm>
        </p:spPr>
        <p:txBody>
          <a:bodyPr/>
          <a:lstStyle/>
          <a:p>
            <a:r>
              <a:rPr lang="en-US" dirty="0"/>
              <a:t>We are creating a website for our external (MR. HITESH SHARMA) whose business is a complete offline business.</a:t>
            </a:r>
          </a:p>
          <a:p>
            <a:r>
              <a:rPr lang="en-US" dirty="0"/>
              <a:t>Transitioning his offline business to an online platform offers numerous advantages that can significantly enhance his operations and market presence.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CE9AA-6D7A-E6A4-8F26-13C7E6D0C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496" y="1897166"/>
            <a:ext cx="5352083" cy="32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8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3186-F5F5-3EA6-6351-74990B97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</a:t>
            </a:r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SAMPLE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78C14-BEFE-EC1E-F3DC-FAF1B9D1E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2300749"/>
            <a:ext cx="3942735" cy="32544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3852F-D791-D786-EBE0-0746E0491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43" y="2379407"/>
            <a:ext cx="4100051" cy="3254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D0552-0F1A-2E96-0BDA-205A2C5F1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7" y="2300750"/>
            <a:ext cx="3797099" cy="32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BF81-DB8F-42A4-A697-EDC1839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Arial Black" panose="020B0A04020102020204" pitchFamily="34" charset="0"/>
              </a:rPr>
              <a:t>PROBLEM STATEMENT</a:t>
            </a:r>
            <a:endParaRPr lang="en-IN" u="sng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E99B-0925-3D04-7F6C-5E6CBBC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573161"/>
            <a:ext cx="11316929" cy="76986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/>
              <a:t> *</a:t>
            </a:r>
            <a:r>
              <a:rPr lang="en-US" sz="3000" dirty="0">
                <a:latin typeface="Arial Black" panose="020B0A04020102020204" pitchFamily="34" charset="0"/>
              </a:rPr>
              <a:t>Limited reach: </a:t>
            </a:r>
            <a:r>
              <a:rPr lang="en-US" sz="3000" dirty="0">
                <a:latin typeface="Arial Narrow" panose="020B0606020202030204" pitchFamily="34" charset="0"/>
              </a:rPr>
              <a:t>As it is a complete offline business, operating within a specific area restricts the customer base, potentially limiting the growth opportunities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 </a:t>
            </a:r>
            <a:r>
              <a:rPr lang="en-US" sz="3000" dirty="0">
                <a:latin typeface="Arial Black" panose="020B0A04020102020204" pitchFamily="34" charset="0"/>
              </a:rPr>
              <a:t>*Competition from Online Businesses</a:t>
            </a:r>
            <a:r>
              <a:rPr lang="en-US" sz="2400" dirty="0">
                <a:latin typeface="Arial Black" panose="020B0A04020102020204" pitchFamily="34" charset="0"/>
              </a:rPr>
              <a:t>: </a:t>
            </a:r>
            <a:r>
              <a:rPr lang="en-US" sz="3000" dirty="0">
                <a:latin typeface="Arial Narrow" panose="020B0606020202030204" pitchFamily="34" charset="0"/>
              </a:rPr>
              <a:t>The rise of e-commerce offers consumers convenience and often better pricing, posing a threat to traditional offline stores.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3000" dirty="0">
                <a:latin typeface="Arial Black" panose="020B0A04020102020204" pitchFamily="34" charset="0"/>
              </a:rPr>
              <a:t>*Slower Adaption to Market</a:t>
            </a:r>
            <a:r>
              <a:rPr lang="en-US" sz="2400" dirty="0">
                <a:latin typeface="Arial Black" panose="020B0A04020102020204" pitchFamily="34" charset="0"/>
              </a:rPr>
              <a:t>: </a:t>
            </a:r>
            <a:r>
              <a:rPr lang="en-US" sz="3000" dirty="0">
                <a:latin typeface="Arial Narrow" panose="020B0606020202030204" pitchFamily="34" charset="0"/>
              </a:rPr>
              <a:t>Updating marketing strategies requires time and resources, making it challenging to quickly respond to changing consumer preferences.</a:t>
            </a:r>
          </a:p>
          <a:p>
            <a:pPr marL="0" indent="0">
              <a:buNone/>
            </a:pP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3000" dirty="0">
                <a:latin typeface="Arial Black" panose="020B0A04020102020204" pitchFamily="34" charset="0"/>
              </a:rPr>
              <a:t>*High Operating Costs</a:t>
            </a:r>
            <a:r>
              <a:rPr lang="en-US" sz="2400" dirty="0">
                <a:latin typeface="Arial Black" panose="020B0A04020102020204" pitchFamily="34" charset="0"/>
              </a:rPr>
              <a:t>: </a:t>
            </a:r>
            <a:r>
              <a:rPr lang="en-US" sz="3300" dirty="0">
                <a:latin typeface="Arial Narrow" panose="020B0606020202030204" pitchFamily="34" charset="0"/>
              </a:rPr>
              <a:t>Expenses such as rent, utilities and maintenance for physical locations impact profitability. 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 </a:t>
            </a:r>
            <a:r>
              <a:rPr lang="en-US" sz="3000" dirty="0">
                <a:latin typeface="Arial Black" panose="020B0A04020102020204" pitchFamily="34" charset="0"/>
              </a:rPr>
              <a:t>*Customer Experience Limitations</a:t>
            </a:r>
            <a:r>
              <a:rPr lang="en-US" sz="3300" dirty="0">
                <a:latin typeface="Arial Black" panose="020B0A04020102020204" pitchFamily="34" charset="0"/>
              </a:rPr>
              <a:t>: </a:t>
            </a:r>
            <a:r>
              <a:rPr lang="en-US" sz="3300" dirty="0">
                <a:latin typeface="Arial Narrow" panose="020B0606020202030204" pitchFamily="34" charset="0"/>
              </a:rPr>
              <a:t>Providing personalized experiences can be more challenging without data insights.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 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</a:p>
          <a:p>
            <a:pPr marL="0" indent="0">
              <a:buNone/>
            </a:pPr>
            <a:endParaRPr lang="en-US" sz="2400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5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6173-3C2E-CBB9-F8A6-6F660216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BE4A-4A1F-0C69-7DC1-7BBD5306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942" y="1432334"/>
            <a:ext cx="8288592" cy="5425665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Expand Reach and Market: </a:t>
            </a:r>
            <a:r>
              <a:rPr lang="en-IN" dirty="0">
                <a:latin typeface="Arial Narrow" panose="020B0606020202030204" pitchFamily="34" charset="0"/>
              </a:rPr>
              <a:t>A website allows a business to reach customers beyond its local area, targeting a broader audience.</a:t>
            </a:r>
          </a:p>
          <a:p>
            <a:r>
              <a:rPr lang="en-IN" dirty="0">
                <a:latin typeface="Arial Black" panose="020B0A04020102020204" pitchFamily="34" charset="0"/>
              </a:rPr>
              <a:t>Customer Engagement: </a:t>
            </a:r>
            <a:r>
              <a:rPr lang="en-IN" dirty="0">
                <a:latin typeface="Arial Narrow" panose="020B0606020202030204" pitchFamily="34" charset="0"/>
              </a:rPr>
              <a:t>A website will provide information, such as product offering, services, prices, contact details. It helps reduce customer confusion.</a:t>
            </a:r>
          </a:p>
          <a:p>
            <a:r>
              <a:rPr lang="en-IN" dirty="0">
                <a:latin typeface="Arial Black" panose="020B0A04020102020204" pitchFamily="34" charset="0"/>
              </a:rPr>
              <a:t>Increasing Brand Visibility: </a:t>
            </a:r>
            <a:r>
              <a:rPr lang="en-IN" dirty="0">
                <a:latin typeface="Arial Narrow" panose="020B0606020202030204" pitchFamily="34" charset="0"/>
              </a:rPr>
              <a:t>An online presence increases brand recognition, making it easier for customers to find the business.</a:t>
            </a:r>
          </a:p>
          <a:p>
            <a:r>
              <a:rPr lang="en-IN" dirty="0">
                <a:latin typeface="Arial Black" panose="020B0A04020102020204" pitchFamily="34" charset="0"/>
              </a:rPr>
              <a:t>Analytics and Insights: </a:t>
            </a:r>
            <a:r>
              <a:rPr lang="en-IN" dirty="0">
                <a:latin typeface="Arial Narrow" panose="020B0606020202030204" pitchFamily="34" charset="0"/>
              </a:rPr>
              <a:t>Website can track visitor behaviour, sales data and customers preferences.</a:t>
            </a:r>
          </a:p>
          <a:p>
            <a:r>
              <a:rPr lang="en-IN" dirty="0">
                <a:latin typeface="Arial Black" panose="020B0A04020102020204" pitchFamily="34" charset="0"/>
              </a:rPr>
              <a:t>Cost Effective Marketing: </a:t>
            </a:r>
            <a:r>
              <a:rPr lang="en-IN" dirty="0">
                <a:latin typeface="Arial Narrow" panose="020B0606020202030204" pitchFamily="34" charset="0"/>
              </a:rPr>
              <a:t>Website can be used to advertise and attract customers compared to traditional methods.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99E61-51C7-4A59-364C-4408BB181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432334"/>
            <a:ext cx="3578942" cy="2353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B4D46-2794-4B5C-17EC-1BFDED74C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3785419"/>
            <a:ext cx="3578942" cy="277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091A-933B-5FC1-F85F-0A9E9C7D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1582533"/>
          </a:xfrm>
        </p:spPr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73C4-F21F-B5C9-3F4A-62CE1DF3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89" y="1356852"/>
            <a:ext cx="8652387" cy="559947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Planning and Research: </a:t>
            </a:r>
            <a:r>
              <a:rPr lang="en-IN" dirty="0">
                <a:latin typeface="Arial Narrow" panose="020B0606020202030204" pitchFamily="34" charset="0"/>
              </a:rPr>
              <a:t>To study similar website for inspiration and plan the type of content, structure and organisation.</a:t>
            </a:r>
          </a:p>
          <a:p>
            <a:r>
              <a:rPr lang="en-IN" dirty="0">
                <a:latin typeface="Arial Black" panose="020B0A04020102020204" pitchFamily="34" charset="0"/>
              </a:rPr>
              <a:t>Design: </a:t>
            </a:r>
            <a:r>
              <a:rPr lang="en-IN" dirty="0">
                <a:latin typeface="Arial Narrow" panose="020B0606020202030204" pitchFamily="34" charset="0"/>
              </a:rPr>
              <a:t>Focusing on user interface(UI) design, ensuring the website is appealing and user-friendly.</a:t>
            </a:r>
          </a:p>
          <a:p>
            <a:r>
              <a:rPr lang="en-IN" dirty="0">
                <a:latin typeface="Arial Black" panose="020B0A04020102020204" pitchFamily="34" charset="0"/>
              </a:rPr>
              <a:t>Development: Backend: </a:t>
            </a:r>
            <a:r>
              <a:rPr lang="en-IN" dirty="0">
                <a:latin typeface="Arial Narrow" panose="020B0606020202030204" pitchFamily="34" charset="0"/>
              </a:rPr>
              <a:t>Express.js with middleware like </a:t>
            </a:r>
            <a:r>
              <a:rPr lang="en-IN" dirty="0" err="1">
                <a:latin typeface="Arial Narrow" panose="020B0606020202030204" pitchFamily="34" charset="0"/>
              </a:rPr>
              <a:t>cors</a:t>
            </a:r>
            <a:r>
              <a:rPr lang="en-IN" dirty="0">
                <a:latin typeface="Arial Narrow" panose="020B0606020202030204" pitchFamily="34" charset="0"/>
              </a:rPr>
              <a:t>, cookie-parser, and </a:t>
            </a:r>
            <a:r>
              <a:rPr lang="en-IN" dirty="0" err="1">
                <a:latin typeface="Arial Narrow" panose="020B0606020202030204" pitchFamily="34" charset="0"/>
              </a:rPr>
              <a:t>dotenv</a:t>
            </a:r>
            <a:r>
              <a:rPr lang="en-IN" dirty="0">
                <a:latin typeface="Arial Narrow" panose="020B0606020202030204" pitchFamily="34" charset="0"/>
              </a:rPr>
              <a:t>; MongoDB via mongoose; authentication using </a:t>
            </a:r>
            <a:r>
              <a:rPr lang="en-IN" dirty="0" err="1">
                <a:latin typeface="Arial Narrow" panose="020B0606020202030204" pitchFamily="34" charset="0"/>
              </a:rPr>
              <a:t>bcryptjs</a:t>
            </a:r>
            <a:r>
              <a:rPr lang="en-IN" dirty="0">
                <a:latin typeface="Arial Narrow" panose="020B0606020202030204" pitchFamily="34" charset="0"/>
              </a:rPr>
              <a:t> and </a:t>
            </a:r>
            <a:r>
              <a:rPr lang="en-IN" dirty="0" err="1">
                <a:latin typeface="Arial Narrow" panose="020B0606020202030204" pitchFamily="34" charset="0"/>
              </a:rPr>
              <a:t>jsonwebtoken</a:t>
            </a:r>
            <a:r>
              <a:rPr lang="en-IN" dirty="0">
                <a:latin typeface="Arial Narrow" panose="020B0606020202030204" pitchFamily="34" charset="0"/>
              </a:rPr>
              <a:t>; file uploads with </a:t>
            </a:r>
            <a:r>
              <a:rPr lang="en-IN" dirty="0" err="1">
                <a:latin typeface="Arial Narrow" panose="020B0606020202030204" pitchFamily="34" charset="0"/>
              </a:rPr>
              <a:t>multer</a:t>
            </a:r>
            <a:r>
              <a:rPr lang="en-IN" dirty="0">
                <a:latin typeface="Arial Narrow" panose="020B0606020202030204" pitchFamily="34" charset="0"/>
              </a:rPr>
              <a:t>; image handling via </a:t>
            </a:r>
            <a:r>
              <a:rPr lang="en-IN" dirty="0" err="1">
                <a:latin typeface="Arial Narrow" panose="020B0606020202030204" pitchFamily="34" charset="0"/>
              </a:rPr>
              <a:t>cloudinary</a:t>
            </a:r>
            <a:r>
              <a:rPr lang="en-IN" dirty="0">
                <a:latin typeface="Arial Narrow" panose="020B0606020202030204" pitchFamily="34" charset="0"/>
              </a:rPr>
              <a:t>; optional payment via </a:t>
            </a:r>
            <a:r>
              <a:rPr lang="en-IN" dirty="0" err="1">
                <a:latin typeface="Arial Narrow" panose="020B0606020202030204" pitchFamily="34" charset="0"/>
              </a:rPr>
              <a:t>paypal</a:t>
            </a:r>
            <a:r>
              <a:rPr lang="en-IN" dirty="0">
                <a:latin typeface="Arial Narrow" panose="020B0606020202030204" pitchFamily="34" charset="0"/>
              </a:rPr>
              <a:t>-rest-</a:t>
            </a:r>
            <a:r>
              <a:rPr lang="en-IN" dirty="0" err="1">
                <a:latin typeface="Arial Narrow" panose="020B0606020202030204" pitchFamily="34" charset="0"/>
              </a:rPr>
              <a:t>sdk</a:t>
            </a:r>
            <a:r>
              <a:rPr lang="en-IN" dirty="0">
                <a:latin typeface="Arial Narrow" panose="020B0606020202030204" pitchFamily="34" charset="0"/>
              </a:rPr>
              <a:t>.</a:t>
            </a:r>
          </a:p>
          <a:p>
            <a:r>
              <a:rPr lang="en-IN" dirty="0">
                <a:latin typeface="Arial Black" panose="020B0A04020102020204" pitchFamily="34" charset="0"/>
              </a:rPr>
              <a:t>Frontend:</a:t>
            </a:r>
            <a:r>
              <a:rPr lang="en-IN" dirty="0">
                <a:latin typeface="Arial Narrow" panose="020B0606020202030204" pitchFamily="34" charset="0"/>
              </a:rPr>
              <a:t> React 18 with react-router-</a:t>
            </a:r>
            <a:r>
              <a:rPr lang="en-IN" dirty="0" err="1">
                <a:latin typeface="Arial Narrow" panose="020B0606020202030204" pitchFamily="34" charset="0"/>
              </a:rPr>
              <a:t>dom</a:t>
            </a:r>
            <a:r>
              <a:rPr lang="en-IN" dirty="0">
                <a:latin typeface="Arial Narrow" panose="020B0606020202030204" pitchFamily="34" charset="0"/>
              </a:rPr>
              <a:t>, redux (@reduxjs/toolkit, react-redux), and UI built using Tailwind CSS with Radix UI components and </a:t>
            </a:r>
            <a:r>
              <a:rPr lang="en-IN" dirty="0" err="1">
                <a:latin typeface="Arial Narrow" panose="020B0606020202030204" pitchFamily="34" charset="0"/>
              </a:rPr>
              <a:t>lucide</a:t>
            </a:r>
            <a:r>
              <a:rPr lang="en-IN" dirty="0">
                <a:latin typeface="Arial Narrow" panose="020B0606020202030204" pitchFamily="34" charset="0"/>
              </a:rPr>
              <a:t>-react icons.</a:t>
            </a:r>
          </a:p>
          <a:p>
            <a:r>
              <a:rPr lang="en-IN" dirty="0">
                <a:latin typeface="Arial Black" panose="020B0A04020102020204" pitchFamily="34" charset="0"/>
              </a:rPr>
              <a:t>Utilities</a:t>
            </a:r>
            <a:r>
              <a:rPr lang="en-IN" dirty="0">
                <a:latin typeface="Arial Narrow" panose="020B0606020202030204" pitchFamily="34" charset="0"/>
              </a:rPr>
              <a:t>: Axios for API calls, </a:t>
            </a:r>
            <a:r>
              <a:rPr lang="en-IN" dirty="0" err="1">
                <a:latin typeface="Arial Narrow" panose="020B0606020202030204" pitchFamily="34" charset="0"/>
              </a:rPr>
              <a:t>clsx</a:t>
            </a:r>
            <a:r>
              <a:rPr lang="en-IN" dirty="0">
                <a:latin typeface="Arial Narrow" panose="020B0606020202030204" pitchFamily="34" charset="0"/>
              </a:rPr>
              <a:t> and class-variance-authority for conditional class handling, and </a:t>
            </a:r>
            <a:r>
              <a:rPr lang="en-IN" dirty="0" err="1">
                <a:latin typeface="Arial Narrow" panose="020B0606020202030204" pitchFamily="34" charset="0"/>
              </a:rPr>
              <a:t>tailwindcss</a:t>
            </a:r>
            <a:r>
              <a:rPr lang="en-IN" dirty="0">
                <a:latin typeface="Arial Narrow" panose="020B0606020202030204" pitchFamily="34" charset="0"/>
              </a:rPr>
              <a:t>-animate for smooth animations.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6E10A-8F22-F734-53A2-E6F26B4B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6813" y="2480784"/>
            <a:ext cx="3254476" cy="27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2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E38A-C6FF-F303-1E97-28C9D0A4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6C96-D7E3-CF0B-F18D-1B0ABAFE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703" y="1451998"/>
            <a:ext cx="7669161" cy="5406001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latin typeface="Arial Black" panose="020B0A04020102020204" pitchFamily="34" charset="0"/>
              </a:rPr>
              <a:t>Increased Visibility and Brand Awareness: </a:t>
            </a:r>
            <a:r>
              <a:rPr lang="en-IN" dirty="0">
                <a:latin typeface="Arial Narrow" panose="020B0606020202030204" pitchFamily="34" charset="0"/>
              </a:rPr>
              <a:t>It will make the business accessible to a global audience, more people will learn about our products.</a:t>
            </a:r>
          </a:p>
          <a:p>
            <a:r>
              <a:rPr lang="en-IN" dirty="0">
                <a:latin typeface="Arial Black" panose="020B0A04020102020204" pitchFamily="34" charset="0"/>
              </a:rPr>
              <a:t>Higher Sales and Revenue: </a:t>
            </a:r>
            <a:r>
              <a:rPr lang="en-IN" dirty="0">
                <a:latin typeface="Arial Narrow" panose="020B0606020202030204" pitchFamily="34" charset="0"/>
              </a:rPr>
              <a:t>It will increase sales by offering a platform for online transactions.</a:t>
            </a:r>
          </a:p>
          <a:p>
            <a:r>
              <a:rPr lang="en-IN" dirty="0">
                <a:latin typeface="Arial Black" panose="020B0A04020102020204" pitchFamily="34" charset="0"/>
              </a:rPr>
              <a:t>Improved Customer Relationship: </a:t>
            </a:r>
            <a:r>
              <a:rPr lang="en-IN" dirty="0">
                <a:latin typeface="Arial Narrow" panose="020B0606020202030204" pitchFamily="34" charset="0"/>
              </a:rPr>
              <a:t>It will provide a platform for ongoing engagement through product reviews and feedback forms.</a:t>
            </a:r>
          </a:p>
          <a:p>
            <a:r>
              <a:rPr lang="en-IN" dirty="0">
                <a:latin typeface="Arial Black" panose="020B0A04020102020204" pitchFamily="34" charset="0"/>
              </a:rPr>
              <a:t>Data Collection: </a:t>
            </a:r>
            <a:r>
              <a:rPr lang="en-IN" dirty="0">
                <a:latin typeface="Arial Narrow" panose="020B0606020202030204" pitchFamily="34" charset="0"/>
              </a:rPr>
              <a:t>It will allow to gather valuable data on user behaviour, such as which pages are visited more.</a:t>
            </a:r>
          </a:p>
          <a:p>
            <a:r>
              <a:rPr lang="en-IN" dirty="0">
                <a:latin typeface="Arial Black" panose="020B0A04020102020204" pitchFamily="34" charset="0"/>
              </a:rPr>
              <a:t>Competitive Advantage: </a:t>
            </a:r>
            <a:r>
              <a:rPr lang="en-IN" dirty="0">
                <a:latin typeface="Arial Narrow" panose="020B0606020202030204" pitchFamily="34" charset="0"/>
              </a:rPr>
              <a:t>Website will help to stay ahead by adapting digital trends, or offering unique services.</a:t>
            </a:r>
          </a:p>
          <a:p>
            <a:r>
              <a:rPr lang="en-IN" dirty="0">
                <a:latin typeface="Arial Black" panose="020B0A04020102020204" pitchFamily="34" charset="0"/>
              </a:rPr>
              <a:t>Enhanced Communication: </a:t>
            </a:r>
            <a:r>
              <a:rPr lang="en-IN" dirty="0">
                <a:latin typeface="Arial Narrow" panose="020B0606020202030204" pitchFamily="34" charset="0"/>
              </a:rPr>
              <a:t>Website will make easy for customers to contact via emails or forms. Customers can interact anytime, thus increasing accessibility.</a:t>
            </a:r>
          </a:p>
          <a:p>
            <a:endParaRPr lang="en-IN" dirty="0">
              <a:latin typeface="Arial Black" panose="020B0A04020102020204" pitchFamily="34" charset="0"/>
            </a:endParaRP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3AC01-D4B8-D12F-2640-C70C560A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163096"/>
            <a:ext cx="4070555" cy="34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8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691A-59D9-4F97-B1E7-26701AF0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rgbClr val="002060"/>
                </a:solidFill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72710-EC40-E5EF-7A69-8E2121D6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4" y="1530657"/>
            <a:ext cx="7639664" cy="4351338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Online Stores: </a:t>
            </a:r>
            <a:r>
              <a:rPr lang="en-IN" dirty="0">
                <a:latin typeface="Arial Narrow" panose="020B0606020202030204" pitchFamily="34" charset="0"/>
              </a:rPr>
              <a:t>It can use to sell products and services globally, reaching customers 24/7.</a:t>
            </a:r>
          </a:p>
          <a:p>
            <a:r>
              <a:rPr lang="en-IN" dirty="0">
                <a:latin typeface="Arial Black" panose="020B0A04020102020204" pitchFamily="34" charset="0"/>
              </a:rPr>
              <a:t>Branding and Marketing: </a:t>
            </a:r>
            <a:r>
              <a:rPr lang="en-IN" dirty="0">
                <a:latin typeface="Arial Narrow" panose="020B0606020202030204" pitchFamily="34" charset="0"/>
              </a:rPr>
              <a:t>Websites serve as the central hub for brand identity to showcase products, share company values and attract new clients.</a:t>
            </a:r>
            <a:r>
              <a:rPr lang="en-IN" dirty="0">
                <a:latin typeface="Arial Black" panose="020B0A04020102020204" pitchFamily="34" charset="0"/>
              </a:rPr>
              <a:t> </a:t>
            </a:r>
          </a:p>
          <a:p>
            <a:r>
              <a:rPr lang="en-IN" dirty="0">
                <a:latin typeface="Arial Black" panose="020B0A04020102020204" pitchFamily="34" charset="0"/>
              </a:rPr>
              <a:t>Customer interaction: </a:t>
            </a:r>
            <a:r>
              <a:rPr lang="en-IN" dirty="0">
                <a:latin typeface="Arial Narrow" panose="020B0606020202030204" pitchFamily="34" charset="0"/>
              </a:rPr>
              <a:t>Features like contact forms, live chats and FAQs improve customers service and engagement.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4DC63D-0431-845E-6408-95DE52CA4E2E}"/>
              </a:ext>
            </a:extLst>
          </p:cNvPr>
          <p:cNvSpPr txBox="1"/>
          <p:nvPr/>
        </p:nvSpPr>
        <p:spPr>
          <a:xfrm>
            <a:off x="1484671" y="6482091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2" tooltip="https://creativecommons.org/licenses/by-nc-sa/3.0/"/>
              </a:rPr>
              <a:t>C</a:t>
            </a:r>
            <a:endParaRPr lang="en-IN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16B1EA-8E41-FA8E-B39F-D39C4E4B4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4298" y="1690688"/>
            <a:ext cx="37362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869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Narrow</vt:lpstr>
      <vt:lpstr>Arial Rounded MT Bold</vt:lpstr>
      <vt:lpstr>Calibri</vt:lpstr>
      <vt:lpstr>Calibri Light</vt:lpstr>
      <vt:lpstr>Office Theme</vt:lpstr>
      <vt:lpstr>JEEVAN STORE</vt:lpstr>
      <vt:lpstr> Our Website </vt:lpstr>
      <vt:lpstr>INTRODUCTION</vt:lpstr>
      <vt:lpstr>           SAMPLE PRODUCTS</vt:lpstr>
      <vt:lpstr>PROBLEM STATEMENT</vt:lpstr>
      <vt:lpstr>OBJECTIVE</vt:lpstr>
      <vt:lpstr>METHODOLOGY</vt:lpstr>
      <vt:lpstr>EXPECTED OUTCOMES</vt:lpstr>
      <vt:lpstr>APPLICATIONS</vt:lpstr>
      <vt:lpstr>CHALLENGES AND LIMITATIONS</vt:lpstr>
      <vt:lpstr>REFERENCES</vt:lpstr>
      <vt:lpstr>CONCLUSION</vt:lpstr>
      <vt:lpstr>                         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Kumari Patro</dc:creator>
  <cp:lastModifiedBy>Alisha Kumari Patro</cp:lastModifiedBy>
  <cp:revision>10</cp:revision>
  <dcterms:created xsi:type="dcterms:W3CDTF">2025-02-08T05:30:23Z</dcterms:created>
  <dcterms:modified xsi:type="dcterms:W3CDTF">2025-05-07T14:17:32Z</dcterms:modified>
</cp:coreProperties>
</file>