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59" r:id="rId6"/>
    <p:sldId id="260" r:id="rId7"/>
    <p:sldId id="265" r:id="rId8"/>
    <p:sldId id="261" r:id="rId9"/>
    <p:sldId id="269" r:id="rId10"/>
    <p:sldId id="271" r:id="rId11"/>
    <p:sldId id="263" r:id="rId12"/>
    <p:sldId id="264"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1A29E-37BF-4156-9C6F-7763D0D4C84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514B34-1CDC-42B4-8264-F1AADC6625A9}">
      <dgm:prSet/>
      <dgm:spPr/>
      <dgm:t>
        <a:bodyPr/>
        <a:lstStyle/>
        <a:p>
          <a:pPr>
            <a:lnSpc>
              <a:spcPct val="100000"/>
            </a:lnSpc>
          </a:pPr>
          <a:r>
            <a:rPr lang="en-IN" b="0"/>
            <a:t>Sentiment analysis examines people’s feelings in written language. It’s used in many</a:t>
          </a:r>
          <a:r>
            <a:rPr lang="en-US" b="0"/>
            <a:t> </a:t>
          </a:r>
          <a:r>
            <a:rPr lang="en-IN" b="0"/>
            <a:t>areas because people’s comments and reviews reflect their emotions toward products</a:t>
          </a:r>
          <a:r>
            <a:rPr lang="en-US" b="0"/>
            <a:t> </a:t>
          </a:r>
          <a:r>
            <a:rPr lang="en-IN" b="0"/>
            <a:t>and services. Methods like Natural Language Processing (NLP) help computers understand human language. Machine Learning (ML) includes various techniques forlearning from data quickly.</a:t>
          </a:r>
          <a:endParaRPr lang="en-US"/>
        </a:p>
      </dgm:t>
    </dgm:pt>
    <dgm:pt modelId="{E6128F02-4111-401C-93B7-01E79B61E7A3}" type="parTrans" cxnId="{66484389-5C18-4F64-A1DD-D0087EC31497}">
      <dgm:prSet/>
      <dgm:spPr/>
      <dgm:t>
        <a:bodyPr/>
        <a:lstStyle/>
        <a:p>
          <a:endParaRPr lang="en-US"/>
        </a:p>
      </dgm:t>
    </dgm:pt>
    <dgm:pt modelId="{EBFDF343-060A-410E-B02D-BBDDD39D9334}" type="sibTrans" cxnId="{66484389-5C18-4F64-A1DD-D0087EC31497}">
      <dgm:prSet/>
      <dgm:spPr/>
      <dgm:t>
        <a:bodyPr/>
        <a:lstStyle/>
        <a:p>
          <a:pPr>
            <a:lnSpc>
              <a:spcPct val="100000"/>
            </a:lnSpc>
          </a:pPr>
          <a:endParaRPr lang="en-US"/>
        </a:p>
      </dgm:t>
    </dgm:pt>
    <dgm:pt modelId="{ABE37391-9BE4-464C-B293-32CAC6F6063F}">
      <dgm:prSet/>
      <dgm:spPr/>
      <dgm:t>
        <a:bodyPr/>
        <a:lstStyle/>
        <a:p>
          <a:pPr>
            <a:lnSpc>
              <a:spcPct val="100000"/>
            </a:lnSpc>
          </a:pPr>
          <a:r>
            <a:rPr lang="en-IN" b="0"/>
            <a:t>Machine learning algorithms like Naive Bayes and Logistic Regression are commonly</a:t>
          </a:r>
          <a:r>
            <a:rPr lang="en-US" b="0"/>
            <a:t> </a:t>
          </a:r>
          <a:r>
            <a:rPr lang="en-IN" b="0"/>
            <a:t>used for classification tasks. Data collection is growing rapidly, with data doubling every two years. Data mining helps find patterns in large datasets, like those from Twitter.</a:t>
          </a:r>
          <a:endParaRPr lang="en-US"/>
        </a:p>
      </dgm:t>
    </dgm:pt>
    <dgm:pt modelId="{24FA362D-0667-430B-B3E8-D65205CB59EC}" type="parTrans" cxnId="{6083FEAE-E422-4315-9C45-FDEE998CEC17}">
      <dgm:prSet/>
      <dgm:spPr/>
      <dgm:t>
        <a:bodyPr/>
        <a:lstStyle/>
        <a:p>
          <a:endParaRPr lang="en-US"/>
        </a:p>
      </dgm:t>
    </dgm:pt>
    <dgm:pt modelId="{C6F8C71C-D6EF-4AD6-8DE8-582430C9F449}" type="sibTrans" cxnId="{6083FEAE-E422-4315-9C45-FDEE998CEC17}">
      <dgm:prSet/>
      <dgm:spPr/>
      <dgm:t>
        <a:bodyPr/>
        <a:lstStyle/>
        <a:p>
          <a:pPr>
            <a:lnSpc>
              <a:spcPct val="100000"/>
            </a:lnSpc>
          </a:pPr>
          <a:endParaRPr lang="en-US"/>
        </a:p>
      </dgm:t>
    </dgm:pt>
    <dgm:pt modelId="{693E609E-CCEE-40A8-BFE8-33A22295DB61}">
      <dgm:prSet/>
      <dgm:spPr/>
      <dgm:t>
        <a:bodyPr/>
        <a:lstStyle/>
        <a:p>
          <a:pPr>
            <a:lnSpc>
              <a:spcPct val="100000"/>
            </a:lnSpc>
          </a:pPr>
          <a:r>
            <a:rPr lang="en-IN" b="0" dirty="0"/>
            <a:t>This study focuses on classifying sentiment in tweets using NLP and ML </a:t>
          </a:r>
          <a:r>
            <a:rPr lang="en-IN" b="0" dirty="0" err="1"/>
            <a:t>algorithms.Different</a:t>
          </a:r>
          <a:r>
            <a:rPr lang="en-IN" b="0" dirty="0"/>
            <a:t> models will be compared based on their performance metrics. Finding the best</a:t>
          </a:r>
          <a:r>
            <a:rPr lang="en-US" b="0" dirty="0"/>
            <a:t> </a:t>
          </a:r>
          <a:r>
            <a:rPr lang="en-IN" b="0" dirty="0"/>
            <a:t>classifier is important for accurately assessing people’s emotions. Sentiment analysis</a:t>
          </a:r>
          <a:r>
            <a:rPr lang="en-US" b="0" dirty="0"/>
            <a:t> </a:t>
          </a:r>
          <a:r>
            <a:rPr lang="en-IN" b="0" dirty="0"/>
            <a:t>plays a crucial role in various fields, including marketing and understanding people’s</a:t>
          </a:r>
          <a:r>
            <a:rPr lang="en-US" b="0" dirty="0"/>
            <a:t> </a:t>
          </a:r>
          <a:r>
            <a:rPr lang="en-IN" b="0" dirty="0"/>
            <a:t>changing needs. It requires a quality training set and semantic analysis for accurate</a:t>
          </a:r>
          <a:r>
            <a:rPr lang="en-US" b="0" dirty="0"/>
            <a:t> </a:t>
          </a:r>
          <a:r>
            <a:rPr lang="en-IN" b="0" dirty="0"/>
            <a:t>results.</a:t>
          </a:r>
          <a:endParaRPr lang="en-US" dirty="0"/>
        </a:p>
      </dgm:t>
    </dgm:pt>
    <dgm:pt modelId="{FE7471D0-CCAC-4C4A-9E29-FA5D83918BFA}" type="parTrans" cxnId="{C2DBA033-8648-458A-9AE5-08BE8A4A7297}">
      <dgm:prSet/>
      <dgm:spPr/>
      <dgm:t>
        <a:bodyPr/>
        <a:lstStyle/>
        <a:p>
          <a:endParaRPr lang="en-US"/>
        </a:p>
      </dgm:t>
    </dgm:pt>
    <dgm:pt modelId="{EE1315FD-D491-4FCC-A6A3-E29E8D8B377C}" type="sibTrans" cxnId="{C2DBA033-8648-458A-9AE5-08BE8A4A7297}">
      <dgm:prSet/>
      <dgm:spPr/>
      <dgm:t>
        <a:bodyPr/>
        <a:lstStyle/>
        <a:p>
          <a:endParaRPr lang="en-US"/>
        </a:p>
      </dgm:t>
    </dgm:pt>
    <dgm:pt modelId="{7BDD1928-27BE-44F4-9752-AD0EFA6625A8}" type="pres">
      <dgm:prSet presAssocID="{B581A29E-37BF-4156-9C6F-7763D0D4C842}" presName="root" presStyleCnt="0">
        <dgm:presLayoutVars>
          <dgm:dir/>
          <dgm:resizeHandles val="exact"/>
        </dgm:presLayoutVars>
      </dgm:prSet>
      <dgm:spPr/>
    </dgm:pt>
    <dgm:pt modelId="{0C6C779A-87AC-4464-B038-A2E408EA74BF}" type="pres">
      <dgm:prSet presAssocID="{B581A29E-37BF-4156-9C6F-7763D0D4C842}" presName="container" presStyleCnt="0">
        <dgm:presLayoutVars>
          <dgm:dir/>
          <dgm:resizeHandles val="exact"/>
        </dgm:presLayoutVars>
      </dgm:prSet>
      <dgm:spPr/>
    </dgm:pt>
    <dgm:pt modelId="{599C7328-05E2-485B-8972-65CFE06F2E97}" type="pres">
      <dgm:prSet presAssocID="{AC514B34-1CDC-42B4-8264-F1AADC6625A9}" presName="compNode" presStyleCnt="0"/>
      <dgm:spPr/>
    </dgm:pt>
    <dgm:pt modelId="{0F64C4DE-491D-42DD-B835-66348B0F3924}" type="pres">
      <dgm:prSet presAssocID="{AC514B34-1CDC-42B4-8264-F1AADC6625A9}" presName="iconBgRect" presStyleLbl="bgShp" presStyleIdx="0" presStyleCnt="3"/>
      <dgm:spPr/>
    </dgm:pt>
    <dgm:pt modelId="{6AF3D60F-BC82-451E-8F2F-6A68A81C8D8C}" type="pres">
      <dgm:prSet presAssocID="{AC514B34-1CDC-42B4-8264-F1AADC6625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ngue Face with Solid Fill"/>
        </a:ext>
      </dgm:extLst>
    </dgm:pt>
    <dgm:pt modelId="{D8C24FC2-50CF-4AF9-85B5-760EF651D85F}" type="pres">
      <dgm:prSet presAssocID="{AC514B34-1CDC-42B4-8264-F1AADC6625A9}" presName="spaceRect" presStyleCnt="0"/>
      <dgm:spPr/>
    </dgm:pt>
    <dgm:pt modelId="{B9F6BB22-0A7E-43EA-B2D7-BE9F3FCC8BA1}" type="pres">
      <dgm:prSet presAssocID="{AC514B34-1CDC-42B4-8264-F1AADC6625A9}" presName="textRect" presStyleLbl="revTx" presStyleIdx="0" presStyleCnt="3">
        <dgm:presLayoutVars>
          <dgm:chMax val="1"/>
          <dgm:chPref val="1"/>
        </dgm:presLayoutVars>
      </dgm:prSet>
      <dgm:spPr/>
    </dgm:pt>
    <dgm:pt modelId="{B26D4FF3-1868-4396-8836-CCF4149D2ECC}" type="pres">
      <dgm:prSet presAssocID="{EBFDF343-060A-410E-B02D-BBDDD39D9334}" presName="sibTrans" presStyleLbl="sibTrans2D1" presStyleIdx="0" presStyleCnt="0"/>
      <dgm:spPr/>
    </dgm:pt>
    <dgm:pt modelId="{8E546F17-423B-4219-9199-9D2166F435A9}" type="pres">
      <dgm:prSet presAssocID="{ABE37391-9BE4-464C-B293-32CAC6F6063F}" presName="compNode" presStyleCnt="0"/>
      <dgm:spPr/>
    </dgm:pt>
    <dgm:pt modelId="{3398C128-2BE5-4E1B-A698-2E7EAC218C56}" type="pres">
      <dgm:prSet presAssocID="{ABE37391-9BE4-464C-B293-32CAC6F6063F}" presName="iconBgRect" presStyleLbl="bgShp" presStyleIdx="1" presStyleCnt="3"/>
      <dgm:spPr/>
    </dgm:pt>
    <dgm:pt modelId="{8A73988E-3315-4E1E-8E0C-E2C862FC1215}" type="pres">
      <dgm:prSet presAssocID="{ABE37391-9BE4-464C-B293-32CAC6F606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D4630124-45B0-4834-B4D7-FE542558CF44}" type="pres">
      <dgm:prSet presAssocID="{ABE37391-9BE4-464C-B293-32CAC6F6063F}" presName="spaceRect" presStyleCnt="0"/>
      <dgm:spPr/>
    </dgm:pt>
    <dgm:pt modelId="{2BFFC66C-6CFE-4361-AD9F-86C7F1DACF07}" type="pres">
      <dgm:prSet presAssocID="{ABE37391-9BE4-464C-B293-32CAC6F6063F}" presName="textRect" presStyleLbl="revTx" presStyleIdx="1" presStyleCnt="3">
        <dgm:presLayoutVars>
          <dgm:chMax val="1"/>
          <dgm:chPref val="1"/>
        </dgm:presLayoutVars>
      </dgm:prSet>
      <dgm:spPr/>
    </dgm:pt>
    <dgm:pt modelId="{B06AAEB2-87F8-43B1-86E4-AE499FC5F4D3}" type="pres">
      <dgm:prSet presAssocID="{C6F8C71C-D6EF-4AD6-8DE8-582430C9F449}" presName="sibTrans" presStyleLbl="sibTrans2D1" presStyleIdx="0" presStyleCnt="0"/>
      <dgm:spPr/>
    </dgm:pt>
    <dgm:pt modelId="{E8286548-2BD0-4B32-A9BC-56EF20B83D6F}" type="pres">
      <dgm:prSet presAssocID="{693E609E-CCEE-40A8-BFE8-33A22295DB61}" presName="compNode" presStyleCnt="0"/>
      <dgm:spPr/>
    </dgm:pt>
    <dgm:pt modelId="{6FA79E15-49A7-41BF-B82E-76958252E348}" type="pres">
      <dgm:prSet presAssocID="{693E609E-CCEE-40A8-BFE8-33A22295DB61}" presName="iconBgRect" presStyleLbl="bgShp" presStyleIdx="2" presStyleCnt="3"/>
      <dgm:spPr/>
    </dgm:pt>
    <dgm:pt modelId="{EE7BD430-9761-4777-9B61-FFC4C419BBA5}" type="pres">
      <dgm:prSet presAssocID="{693E609E-CCEE-40A8-BFE8-33A22295DB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D1EE5533-1314-4656-A521-DB41F26B5197}" type="pres">
      <dgm:prSet presAssocID="{693E609E-CCEE-40A8-BFE8-33A22295DB61}" presName="spaceRect" presStyleCnt="0"/>
      <dgm:spPr/>
    </dgm:pt>
    <dgm:pt modelId="{E1FAA591-88E4-4358-8044-7F549AE3FECD}" type="pres">
      <dgm:prSet presAssocID="{693E609E-CCEE-40A8-BFE8-33A22295DB61}" presName="textRect" presStyleLbl="revTx" presStyleIdx="2" presStyleCnt="3">
        <dgm:presLayoutVars>
          <dgm:chMax val="1"/>
          <dgm:chPref val="1"/>
        </dgm:presLayoutVars>
      </dgm:prSet>
      <dgm:spPr/>
    </dgm:pt>
  </dgm:ptLst>
  <dgm:cxnLst>
    <dgm:cxn modelId="{C2DBA033-8648-458A-9AE5-08BE8A4A7297}" srcId="{B581A29E-37BF-4156-9C6F-7763D0D4C842}" destId="{693E609E-CCEE-40A8-BFE8-33A22295DB61}" srcOrd="2" destOrd="0" parTransId="{FE7471D0-CCAC-4C4A-9E29-FA5D83918BFA}" sibTransId="{EE1315FD-D491-4FCC-A6A3-E29E8D8B377C}"/>
    <dgm:cxn modelId="{09C6B864-EF4C-4FE9-8061-98A8B419C377}" type="presOf" srcId="{C6F8C71C-D6EF-4AD6-8DE8-582430C9F449}" destId="{B06AAEB2-87F8-43B1-86E4-AE499FC5F4D3}" srcOrd="0" destOrd="0" presId="urn:microsoft.com/office/officeart/2018/2/layout/IconCircleList"/>
    <dgm:cxn modelId="{472A4C56-A68E-4BBF-ACF9-BC533BF0E792}" type="presOf" srcId="{AC514B34-1CDC-42B4-8264-F1AADC6625A9}" destId="{B9F6BB22-0A7E-43EA-B2D7-BE9F3FCC8BA1}" srcOrd="0" destOrd="0" presId="urn:microsoft.com/office/officeart/2018/2/layout/IconCircleList"/>
    <dgm:cxn modelId="{66484389-5C18-4F64-A1DD-D0087EC31497}" srcId="{B581A29E-37BF-4156-9C6F-7763D0D4C842}" destId="{AC514B34-1CDC-42B4-8264-F1AADC6625A9}" srcOrd="0" destOrd="0" parTransId="{E6128F02-4111-401C-93B7-01E79B61E7A3}" sibTransId="{EBFDF343-060A-410E-B02D-BBDDD39D9334}"/>
    <dgm:cxn modelId="{B9C55089-EB8D-468F-81D1-F07C545DB86D}" type="presOf" srcId="{EBFDF343-060A-410E-B02D-BBDDD39D9334}" destId="{B26D4FF3-1868-4396-8836-CCF4149D2ECC}" srcOrd="0" destOrd="0" presId="urn:microsoft.com/office/officeart/2018/2/layout/IconCircleList"/>
    <dgm:cxn modelId="{685C788B-4758-4BB2-AE3B-4A0FF4335A12}" type="presOf" srcId="{ABE37391-9BE4-464C-B293-32CAC6F6063F}" destId="{2BFFC66C-6CFE-4361-AD9F-86C7F1DACF07}" srcOrd="0" destOrd="0" presId="urn:microsoft.com/office/officeart/2018/2/layout/IconCircleList"/>
    <dgm:cxn modelId="{6083FEAE-E422-4315-9C45-FDEE998CEC17}" srcId="{B581A29E-37BF-4156-9C6F-7763D0D4C842}" destId="{ABE37391-9BE4-464C-B293-32CAC6F6063F}" srcOrd="1" destOrd="0" parTransId="{24FA362D-0667-430B-B3E8-D65205CB59EC}" sibTransId="{C6F8C71C-D6EF-4AD6-8DE8-582430C9F449}"/>
    <dgm:cxn modelId="{B16CABB4-135C-45C5-8B1E-02A54A24C8F4}" type="presOf" srcId="{B581A29E-37BF-4156-9C6F-7763D0D4C842}" destId="{7BDD1928-27BE-44F4-9752-AD0EFA6625A8}" srcOrd="0" destOrd="0" presId="urn:microsoft.com/office/officeart/2018/2/layout/IconCircleList"/>
    <dgm:cxn modelId="{9CF946F3-CC8D-4F74-85FB-A258EE6CA90C}" type="presOf" srcId="{693E609E-CCEE-40A8-BFE8-33A22295DB61}" destId="{E1FAA591-88E4-4358-8044-7F549AE3FECD}" srcOrd="0" destOrd="0" presId="urn:microsoft.com/office/officeart/2018/2/layout/IconCircleList"/>
    <dgm:cxn modelId="{421CA0F8-A3F0-4AA8-B8B8-B563F108D9B5}" type="presParOf" srcId="{7BDD1928-27BE-44F4-9752-AD0EFA6625A8}" destId="{0C6C779A-87AC-4464-B038-A2E408EA74BF}" srcOrd="0" destOrd="0" presId="urn:microsoft.com/office/officeart/2018/2/layout/IconCircleList"/>
    <dgm:cxn modelId="{264EF739-F898-4A9B-B5C8-1F18A1C202E3}" type="presParOf" srcId="{0C6C779A-87AC-4464-B038-A2E408EA74BF}" destId="{599C7328-05E2-485B-8972-65CFE06F2E97}" srcOrd="0" destOrd="0" presId="urn:microsoft.com/office/officeart/2018/2/layout/IconCircleList"/>
    <dgm:cxn modelId="{4FFAA62B-D7FF-4088-8322-7F46E7FBCCCB}" type="presParOf" srcId="{599C7328-05E2-485B-8972-65CFE06F2E97}" destId="{0F64C4DE-491D-42DD-B835-66348B0F3924}" srcOrd="0" destOrd="0" presId="urn:microsoft.com/office/officeart/2018/2/layout/IconCircleList"/>
    <dgm:cxn modelId="{C025FB24-1EE6-436D-9D2B-6E798B924882}" type="presParOf" srcId="{599C7328-05E2-485B-8972-65CFE06F2E97}" destId="{6AF3D60F-BC82-451E-8F2F-6A68A81C8D8C}" srcOrd="1" destOrd="0" presId="urn:microsoft.com/office/officeart/2018/2/layout/IconCircleList"/>
    <dgm:cxn modelId="{991C2595-7BC0-4379-93A8-BBBF90CEB91D}" type="presParOf" srcId="{599C7328-05E2-485B-8972-65CFE06F2E97}" destId="{D8C24FC2-50CF-4AF9-85B5-760EF651D85F}" srcOrd="2" destOrd="0" presId="urn:microsoft.com/office/officeart/2018/2/layout/IconCircleList"/>
    <dgm:cxn modelId="{FAE2950A-DED1-40A3-91AB-5DA5BC444713}" type="presParOf" srcId="{599C7328-05E2-485B-8972-65CFE06F2E97}" destId="{B9F6BB22-0A7E-43EA-B2D7-BE9F3FCC8BA1}" srcOrd="3" destOrd="0" presId="urn:microsoft.com/office/officeart/2018/2/layout/IconCircleList"/>
    <dgm:cxn modelId="{59AA5BFD-67AF-408C-B6FC-FF677A91A4B9}" type="presParOf" srcId="{0C6C779A-87AC-4464-B038-A2E408EA74BF}" destId="{B26D4FF3-1868-4396-8836-CCF4149D2ECC}" srcOrd="1" destOrd="0" presId="urn:microsoft.com/office/officeart/2018/2/layout/IconCircleList"/>
    <dgm:cxn modelId="{441F0595-3555-4491-85BB-718C308C5924}" type="presParOf" srcId="{0C6C779A-87AC-4464-B038-A2E408EA74BF}" destId="{8E546F17-423B-4219-9199-9D2166F435A9}" srcOrd="2" destOrd="0" presId="urn:microsoft.com/office/officeart/2018/2/layout/IconCircleList"/>
    <dgm:cxn modelId="{4821EE5B-572F-447E-9811-005285DE700C}" type="presParOf" srcId="{8E546F17-423B-4219-9199-9D2166F435A9}" destId="{3398C128-2BE5-4E1B-A698-2E7EAC218C56}" srcOrd="0" destOrd="0" presId="urn:microsoft.com/office/officeart/2018/2/layout/IconCircleList"/>
    <dgm:cxn modelId="{F2F2B4EB-F4C8-4D26-9A95-49DF05A33E97}" type="presParOf" srcId="{8E546F17-423B-4219-9199-9D2166F435A9}" destId="{8A73988E-3315-4E1E-8E0C-E2C862FC1215}" srcOrd="1" destOrd="0" presId="urn:microsoft.com/office/officeart/2018/2/layout/IconCircleList"/>
    <dgm:cxn modelId="{4AFA09B5-97F3-4553-A1F6-2EAC65CBAC41}" type="presParOf" srcId="{8E546F17-423B-4219-9199-9D2166F435A9}" destId="{D4630124-45B0-4834-B4D7-FE542558CF44}" srcOrd="2" destOrd="0" presId="urn:microsoft.com/office/officeart/2018/2/layout/IconCircleList"/>
    <dgm:cxn modelId="{B808EA06-F995-4AEB-8836-46FD8300E5D4}" type="presParOf" srcId="{8E546F17-423B-4219-9199-9D2166F435A9}" destId="{2BFFC66C-6CFE-4361-AD9F-86C7F1DACF07}" srcOrd="3" destOrd="0" presId="urn:microsoft.com/office/officeart/2018/2/layout/IconCircleList"/>
    <dgm:cxn modelId="{F2051E92-E5D7-4CBA-9E92-C6FB9CD1DEE0}" type="presParOf" srcId="{0C6C779A-87AC-4464-B038-A2E408EA74BF}" destId="{B06AAEB2-87F8-43B1-86E4-AE499FC5F4D3}" srcOrd="3" destOrd="0" presId="urn:microsoft.com/office/officeart/2018/2/layout/IconCircleList"/>
    <dgm:cxn modelId="{7E74F031-F352-401C-A7BF-6C2BB891EB63}" type="presParOf" srcId="{0C6C779A-87AC-4464-B038-A2E408EA74BF}" destId="{E8286548-2BD0-4B32-A9BC-56EF20B83D6F}" srcOrd="4" destOrd="0" presId="urn:microsoft.com/office/officeart/2018/2/layout/IconCircleList"/>
    <dgm:cxn modelId="{C23C171C-5AAD-4AA7-B2AB-C555E3575602}" type="presParOf" srcId="{E8286548-2BD0-4B32-A9BC-56EF20B83D6F}" destId="{6FA79E15-49A7-41BF-B82E-76958252E348}" srcOrd="0" destOrd="0" presId="urn:microsoft.com/office/officeart/2018/2/layout/IconCircleList"/>
    <dgm:cxn modelId="{13B9638A-2C1D-46B0-8279-6E3EDA157964}" type="presParOf" srcId="{E8286548-2BD0-4B32-A9BC-56EF20B83D6F}" destId="{EE7BD430-9761-4777-9B61-FFC4C419BBA5}" srcOrd="1" destOrd="0" presId="urn:microsoft.com/office/officeart/2018/2/layout/IconCircleList"/>
    <dgm:cxn modelId="{354A92AE-B880-403C-9648-CD72B2F08B89}" type="presParOf" srcId="{E8286548-2BD0-4B32-A9BC-56EF20B83D6F}" destId="{D1EE5533-1314-4656-A521-DB41F26B5197}" srcOrd="2" destOrd="0" presId="urn:microsoft.com/office/officeart/2018/2/layout/IconCircleList"/>
    <dgm:cxn modelId="{CCA2BB2A-2087-4F3A-855E-0A964911B728}" type="presParOf" srcId="{E8286548-2BD0-4B32-A9BC-56EF20B83D6F}" destId="{E1FAA591-88E4-4358-8044-7F549AE3FEC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4C4DE-491D-42DD-B835-66348B0F3924}">
      <dsp:nvSpPr>
        <dsp:cNvPr id="0" name=""/>
        <dsp:cNvSpPr/>
      </dsp:nvSpPr>
      <dsp:spPr>
        <a:xfrm>
          <a:off x="76087" y="2376207"/>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3D60F-BC82-451E-8F2F-6A68A81C8D8C}">
      <dsp:nvSpPr>
        <dsp:cNvPr id="0" name=""/>
        <dsp:cNvSpPr/>
      </dsp:nvSpPr>
      <dsp:spPr>
        <a:xfrm>
          <a:off x="295264" y="2595384"/>
          <a:ext cx="605346" cy="6053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9F6BB22-0A7E-43EA-B2D7-BE9F3FCC8BA1}">
      <dsp:nvSpPr>
        <dsp:cNvPr id="0" name=""/>
        <dsp:cNvSpPr/>
      </dsp:nvSpPr>
      <dsp:spPr>
        <a:xfrm>
          <a:off x="1343437" y="2376207"/>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kern="1200"/>
            <a:t>Sentiment analysis examines people’s feelings in written language. It’s used in many</a:t>
          </a:r>
          <a:r>
            <a:rPr lang="en-US" sz="1100" b="0" kern="1200"/>
            <a:t> </a:t>
          </a:r>
          <a:r>
            <a:rPr lang="en-IN" sz="1100" b="0" kern="1200"/>
            <a:t>areas because people’s comments and reviews reflect their emotions toward products</a:t>
          </a:r>
          <a:r>
            <a:rPr lang="en-US" sz="1100" b="0" kern="1200"/>
            <a:t> </a:t>
          </a:r>
          <a:r>
            <a:rPr lang="en-IN" sz="1100" b="0" kern="1200"/>
            <a:t>and services. Methods like Natural Language Processing (NLP) help computers understand human language. Machine Learning (ML) includes various techniques forlearning from data quickly.</a:t>
          </a:r>
          <a:endParaRPr lang="en-US" sz="1100" kern="1200"/>
        </a:p>
      </dsp:txBody>
      <dsp:txXfrm>
        <a:off x="1343437" y="2376207"/>
        <a:ext cx="2460150" cy="1043700"/>
      </dsp:txXfrm>
    </dsp:sp>
    <dsp:sp modelId="{3398C128-2BE5-4E1B-A698-2E7EAC218C56}">
      <dsp:nvSpPr>
        <dsp:cNvPr id="0" name=""/>
        <dsp:cNvSpPr/>
      </dsp:nvSpPr>
      <dsp:spPr>
        <a:xfrm>
          <a:off x="4232249" y="2376207"/>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3988E-3315-4E1E-8E0C-E2C862FC1215}">
      <dsp:nvSpPr>
        <dsp:cNvPr id="0" name=""/>
        <dsp:cNvSpPr/>
      </dsp:nvSpPr>
      <dsp:spPr>
        <a:xfrm>
          <a:off x="4451426" y="2595384"/>
          <a:ext cx="605346" cy="6053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BFFC66C-6CFE-4361-AD9F-86C7F1DACF07}">
      <dsp:nvSpPr>
        <dsp:cNvPr id="0" name=""/>
        <dsp:cNvSpPr/>
      </dsp:nvSpPr>
      <dsp:spPr>
        <a:xfrm>
          <a:off x="5499600" y="2376207"/>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kern="1200"/>
            <a:t>Machine learning algorithms like Naive Bayes and Logistic Regression are commonly</a:t>
          </a:r>
          <a:r>
            <a:rPr lang="en-US" sz="1100" b="0" kern="1200"/>
            <a:t> </a:t>
          </a:r>
          <a:r>
            <a:rPr lang="en-IN" sz="1100" b="0" kern="1200"/>
            <a:t>used for classification tasks. Data collection is growing rapidly, with data doubling every two years. Data mining helps find patterns in large datasets, like those from Twitter.</a:t>
          </a:r>
          <a:endParaRPr lang="en-US" sz="1100" kern="1200"/>
        </a:p>
      </dsp:txBody>
      <dsp:txXfrm>
        <a:off x="5499600" y="2376207"/>
        <a:ext cx="2460150" cy="1043700"/>
      </dsp:txXfrm>
    </dsp:sp>
    <dsp:sp modelId="{6FA79E15-49A7-41BF-B82E-76958252E348}">
      <dsp:nvSpPr>
        <dsp:cNvPr id="0" name=""/>
        <dsp:cNvSpPr/>
      </dsp:nvSpPr>
      <dsp:spPr>
        <a:xfrm>
          <a:off x="8388412" y="2376207"/>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BD430-9761-4777-9B61-FFC4C419BBA5}">
      <dsp:nvSpPr>
        <dsp:cNvPr id="0" name=""/>
        <dsp:cNvSpPr/>
      </dsp:nvSpPr>
      <dsp:spPr>
        <a:xfrm>
          <a:off x="8607589" y="2595384"/>
          <a:ext cx="605346" cy="6053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E1FAA591-88E4-4358-8044-7F549AE3FECD}">
      <dsp:nvSpPr>
        <dsp:cNvPr id="0" name=""/>
        <dsp:cNvSpPr/>
      </dsp:nvSpPr>
      <dsp:spPr>
        <a:xfrm>
          <a:off x="9655762" y="2376207"/>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kern="1200" dirty="0"/>
            <a:t>This study focuses on classifying sentiment in tweets using NLP and ML </a:t>
          </a:r>
          <a:r>
            <a:rPr lang="en-IN" sz="1100" b="0" kern="1200" dirty="0" err="1"/>
            <a:t>algorithms.Different</a:t>
          </a:r>
          <a:r>
            <a:rPr lang="en-IN" sz="1100" b="0" kern="1200" dirty="0"/>
            <a:t> models will be compared based on their performance metrics. Finding the best</a:t>
          </a:r>
          <a:r>
            <a:rPr lang="en-US" sz="1100" b="0" kern="1200" dirty="0"/>
            <a:t> </a:t>
          </a:r>
          <a:r>
            <a:rPr lang="en-IN" sz="1100" b="0" kern="1200" dirty="0"/>
            <a:t>classifier is important for accurately assessing people’s emotions. Sentiment analysis</a:t>
          </a:r>
          <a:r>
            <a:rPr lang="en-US" sz="1100" b="0" kern="1200" dirty="0"/>
            <a:t> </a:t>
          </a:r>
          <a:r>
            <a:rPr lang="en-IN" sz="1100" b="0" kern="1200" dirty="0"/>
            <a:t>plays a crucial role in various fields, including marketing and understanding people’s</a:t>
          </a:r>
          <a:r>
            <a:rPr lang="en-US" sz="1100" b="0" kern="1200" dirty="0"/>
            <a:t> </a:t>
          </a:r>
          <a:r>
            <a:rPr lang="en-IN" sz="1100" b="0" kern="1200" dirty="0"/>
            <a:t>changing needs. It requires a quality training set and semantic analysis for accurate</a:t>
          </a:r>
          <a:r>
            <a:rPr lang="en-US" sz="1100" b="0" kern="1200" dirty="0"/>
            <a:t> </a:t>
          </a:r>
          <a:r>
            <a:rPr lang="en-IN" sz="1100" b="0" kern="1200" dirty="0"/>
            <a:t>results.</a:t>
          </a:r>
          <a:endParaRPr lang="en-US" sz="1100" kern="1200" dirty="0"/>
        </a:p>
      </dsp:txBody>
      <dsp:txXfrm>
        <a:off x="9655762" y="2376207"/>
        <a:ext cx="2460150" cy="10437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rPr/>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r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rPr/>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rPr/>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rPr/>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r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r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r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r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r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r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r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fill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panose="02020603050405020304"/>
              </a:defRPr>
            </a:lvl1pPr>
          </a:lstStyle>
          <a:p>
            <a:pPr indent="0" algn="ctr">
              <a:lnSpc>
                <a:spcPct val="100000"/>
              </a:lnSpc>
              <a:buNone/>
              <a:tabLst>
                <a:tab pos="0" algn="l"/>
              </a:tabLst>
            </a:pPr>
            <a:r>
              <a:rPr lang="en-IN" sz="1400" b="0" strike="noStrike" spc="-1">
                <a:solidFill>
                  <a:srgbClr val="000000"/>
                </a:solidFill>
                <a:latin typeface="Times New Roman" panose="02020603050405020304"/>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panose="02020603050405020304"/>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panose="02020603050405020304"/>
              </a:defRPr>
            </a:lvl1pPr>
          </a:lstStyle>
          <a:p>
            <a:pPr indent="0">
              <a:buNone/>
            </a:pPr>
            <a:r>
              <a:rPr lang="en-IN" sz="1400" b="0" strike="noStrike" spc="-1">
                <a:solidFill>
                  <a:srgbClr val="000000"/>
                </a:solidFill>
                <a:latin typeface="Times New Roman" panose="02020603050405020304"/>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fontScale="85000" lnSpcReduction="20000"/>
          </a:bodyPr>
          <a:lstStyle/>
          <a:p>
            <a:pPr marL="247015" indent="0" algn="ctr">
              <a:lnSpc>
                <a:spcPct val="200000"/>
              </a:lnSpc>
              <a:spcBef>
                <a:spcPts val="1000"/>
              </a:spcBef>
              <a:buNone/>
              <a:tabLst>
                <a:tab pos="0" algn="l"/>
              </a:tabLst>
            </a:pPr>
            <a:endParaRPr lang="en-IN" sz="1800" b="0" strike="noStrike" spc="-1" dirty="0">
              <a:solidFill>
                <a:srgbClr val="000000"/>
              </a:solidFill>
              <a:latin typeface="Arial" panose="020B0604020202020204"/>
            </a:endParaRPr>
          </a:p>
          <a:p>
            <a:pPr marL="247015" indent="0" algn="ctr">
              <a:lnSpc>
                <a:spcPct val="120000"/>
              </a:lnSpc>
              <a:spcBef>
                <a:spcPts val="1000"/>
              </a:spcBef>
              <a:buNone/>
              <a:tabLst>
                <a:tab pos="0" algn="l"/>
              </a:tabLst>
            </a:pPr>
            <a:r>
              <a:rPr lang="en-US" sz="1800" spc="-1" dirty="0" err="1">
                <a:solidFill>
                  <a:srgbClr val="333333"/>
                </a:solidFill>
                <a:latin typeface="Times New Roman" panose="02020603050405020304"/>
              </a:rPr>
              <a:t>Navadeep</a:t>
            </a:r>
            <a:r>
              <a:rPr lang="en-US" sz="1800" spc="-1" dirty="0">
                <a:solidFill>
                  <a:srgbClr val="333333"/>
                </a:solidFill>
                <a:latin typeface="Times New Roman" panose="02020603050405020304"/>
              </a:rPr>
              <a:t> Reddy</a:t>
            </a:r>
            <a:r>
              <a:rPr lang="en-US" sz="1800" b="0" strike="noStrike" spc="-1" dirty="0">
                <a:solidFill>
                  <a:srgbClr val="333333"/>
                </a:solidFill>
                <a:latin typeface="Times New Roman" panose="02020603050405020304"/>
              </a:rPr>
              <a:t> </a:t>
            </a:r>
            <a:r>
              <a:rPr lang="en-US" sz="1800" spc="-1" dirty="0">
                <a:solidFill>
                  <a:srgbClr val="333333"/>
                </a:solidFill>
                <a:latin typeface="Times New Roman" panose="02020603050405020304"/>
              </a:rPr>
              <a:t> 2010030313</a:t>
            </a:r>
          </a:p>
          <a:p>
            <a:pPr marL="247015" indent="0" algn="ctr">
              <a:lnSpc>
                <a:spcPct val="120000"/>
              </a:lnSpc>
              <a:spcBef>
                <a:spcPts val="1000"/>
              </a:spcBef>
              <a:buNone/>
              <a:tabLst>
                <a:tab pos="0" algn="l"/>
              </a:tabLst>
            </a:pPr>
            <a:r>
              <a:rPr lang="en-US" sz="1800" spc="-1" dirty="0" err="1">
                <a:solidFill>
                  <a:srgbClr val="333333"/>
                </a:solidFill>
                <a:latin typeface="Times New Roman" panose="02020603050405020304"/>
              </a:rPr>
              <a:t>Shashikanth</a:t>
            </a:r>
            <a:r>
              <a:rPr lang="en-US" sz="1800" b="0" strike="noStrike" spc="-1" dirty="0">
                <a:solidFill>
                  <a:srgbClr val="333333"/>
                </a:solidFill>
                <a:latin typeface="Times New Roman" panose="02020603050405020304"/>
              </a:rPr>
              <a:t> 2010030494</a:t>
            </a:r>
          </a:p>
          <a:p>
            <a:pPr marL="247015" indent="0" algn="ctr">
              <a:lnSpc>
                <a:spcPct val="120000"/>
              </a:lnSpc>
              <a:spcBef>
                <a:spcPts val="1000"/>
              </a:spcBef>
              <a:buNone/>
              <a:tabLst>
                <a:tab pos="0" algn="l"/>
              </a:tabLst>
            </a:pPr>
            <a:r>
              <a:rPr lang="en-US" sz="1800" spc="-1" dirty="0">
                <a:solidFill>
                  <a:srgbClr val="333333"/>
                </a:solidFill>
                <a:latin typeface="Times New Roman" panose="02020603050405020304"/>
              </a:rPr>
              <a:t>Manoj </a:t>
            </a:r>
            <a:r>
              <a:rPr lang="en-US" sz="1800" b="0" strike="noStrike" spc="-1" dirty="0">
                <a:solidFill>
                  <a:srgbClr val="333333"/>
                </a:solidFill>
                <a:latin typeface="Times New Roman" panose="02020603050405020304"/>
              </a:rPr>
              <a:t> 2010030503</a:t>
            </a:r>
          </a:p>
          <a:p>
            <a:pPr marL="247015" indent="0" algn="ctr">
              <a:lnSpc>
                <a:spcPct val="120000"/>
              </a:lnSpc>
              <a:spcBef>
                <a:spcPts val="1000"/>
              </a:spcBef>
              <a:buNone/>
              <a:tabLst>
                <a:tab pos="0" algn="l"/>
              </a:tabLst>
            </a:pPr>
            <a:r>
              <a:rPr lang="en-US" sz="1800" spc="-1" dirty="0">
                <a:solidFill>
                  <a:srgbClr val="333333"/>
                </a:solidFill>
                <a:latin typeface="Times New Roman" panose="02020603050405020304"/>
              </a:rPr>
              <a:t>Rohit 2010030439</a:t>
            </a:r>
            <a:endParaRPr lang="en-US" sz="1800" b="0" strike="noStrike" spc="-1" dirty="0">
              <a:solidFill>
                <a:srgbClr val="333333"/>
              </a:solidFill>
              <a:latin typeface="Times New Roman" panose="02020603050405020304"/>
            </a:endParaRPr>
          </a:p>
          <a:p>
            <a:pPr marL="247015" indent="0" algn="ctr">
              <a:lnSpc>
                <a:spcPct val="200000"/>
              </a:lnSpc>
              <a:spcBef>
                <a:spcPts val="1000"/>
              </a:spcBef>
              <a:buNone/>
              <a:tabLst>
                <a:tab pos="0" algn="l"/>
              </a:tabLst>
            </a:pPr>
            <a:r>
              <a:rPr lang="en-US" sz="1800" b="0" strike="noStrike" spc="-1" dirty="0">
                <a:solidFill>
                  <a:srgbClr val="333333"/>
                </a:solidFill>
                <a:latin typeface="Times New Roman" panose="02020603050405020304"/>
              </a:rPr>
              <a:t> </a:t>
            </a:r>
            <a:endParaRPr lang="en-IN" sz="1800" b="0" strike="noStrike" spc="-1" dirty="0">
              <a:solidFill>
                <a:srgbClr val="000000"/>
              </a:solidFill>
              <a:latin typeface="Arial" panose="020B0604020202020204"/>
            </a:endParaRPr>
          </a:p>
          <a:p>
            <a:pPr marL="247015" indent="0" algn="just">
              <a:lnSpc>
                <a:spcPct val="200000"/>
              </a:lnSpc>
              <a:spcBef>
                <a:spcPts val="1000"/>
              </a:spcBef>
              <a:buNone/>
              <a:tabLst>
                <a:tab pos="0" algn="l"/>
              </a:tabLst>
            </a:pPr>
            <a:endParaRPr lang="en-IN" sz="1800" b="0" strike="noStrike" spc="-1" dirty="0">
              <a:solidFill>
                <a:srgbClr val="000000"/>
              </a:solidFill>
              <a:latin typeface="Arial" panose="020B0604020202020204"/>
            </a:endParaRPr>
          </a:p>
          <a:p>
            <a:pPr marL="247015" indent="0" algn="ctr">
              <a:lnSpc>
                <a:spcPct val="100000"/>
              </a:lnSpc>
              <a:spcBef>
                <a:spcPts val="1000"/>
              </a:spcBef>
              <a:buNone/>
              <a:tabLst>
                <a:tab pos="0" algn="l"/>
              </a:tabLst>
            </a:pPr>
            <a:r>
              <a:rPr lang="en-US" sz="1800" b="0" strike="noStrike" spc="-1" dirty="0">
                <a:solidFill>
                  <a:srgbClr val="333333"/>
                </a:solidFill>
                <a:latin typeface="Times New Roman" panose="02020603050405020304"/>
              </a:rPr>
              <a:t>Under the Guidance of</a:t>
            </a:r>
            <a:endParaRPr lang="en-IN" sz="1800" b="0" strike="noStrike" spc="-1" dirty="0">
              <a:solidFill>
                <a:srgbClr val="000000"/>
              </a:solidFill>
              <a:latin typeface="Arial" panose="020B0604020202020204"/>
            </a:endParaRPr>
          </a:p>
          <a:p>
            <a:pPr marL="247015" indent="0" algn="ctr">
              <a:lnSpc>
                <a:spcPct val="100000"/>
              </a:lnSpc>
              <a:buNone/>
              <a:tabLst>
                <a:tab pos="0" algn="l"/>
              </a:tabLst>
            </a:pPr>
            <a:r>
              <a:rPr lang="en-US" sz="1800" spc="-1" dirty="0" err="1">
                <a:solidFill>
                  <a:srgbClr val="333333"/>
                </a:solidFill>
                <a:latin typeface="Times New Roman" panose="02020603050405020304"/>
              </a:rPr>
              <a:t>Subhranginee</a:t>
            </a:r>
            <a:r>
              <a:rPr lang="en-US" sz="1800" spc="-1" dirty="0">
                <a:solidFill>
                  <a:srgbClr val="333333"/>
                </a:solidFill>
                <a:latin typeface="Times New Roman" panose="02020603050405020304"/>
              </a:rPr>
              <a:t> Das</a:t>
            </a:r>
          </a:p>
          <a:p>
            <a:pPr marL="247015" indent="0" algn="ctr">
              <a:lnSpc>
                <a:spcPct val="100000"/>
              </a:lnSpc>
              <a:buNone/>
              <a:tabLst>
                <a:tab pos="0" algn="l"/>
              </a:tabLst>
            </a:pPr>
            <a:r>
              <a:rPr lang="en-US" sz="1800" spc="-1" dirty="0">
                <a:solidFill>
                  <a:srgbClr val="333333"/>
                </a:solidFill>
                <a:latin typeface="Times New Roman" panose="02020603050405020304"/>
              </a:rPr>
              <a:t>Associate Professor</a:t>
            </a:r>
            <a:endParaRPr lang="en-IN" sz="1800" b="0" strike="noStrike" spc="-1" dirty="0">
              <a:solidFill>
                <a:srgbClr val="000000"/>
              </a:solidFill>
              <a:latin typeface="Arial" panose="020B0604020202020204"/>
            </a:endParaRPr>
          </a:p>
          <a:p>
            <a:pPr marL="247015" indent="0" algn="ctr">
              <a:lnSpc>
                <a:spcPct val="100000"/>
              </a:lnSpc>
              <a:spcBef>
                <a:spcPts val="1000"/>
              </a:spcBef>
              <a:buNone/>
              <a:tabLst>
                <a:tab pos="0" algn="l"/>
              </a:tabLst>
            </a:pPr>
            <a:endParaRPr lang="en-IN" sz="1800" b="0" strike="noStrike" spc="-1" dirty="0">
              <a:solidFill>
                <a:srgbClr val="000000"/>
              </a:solidFill>
              <a:latin typeface="Arial" panose="020B0604020202020204"/>
            </a:endParaRPr>
          </a:p>
          <a:p>
            <a:pPr marL="247015" indent="0" algn="ctr">
              <a:lnSpc>
                <a:spcPct val="90000"/>
              </a:lnSpc>
              <a:spcBef>
                <a:spcPts val="1000"/>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panose="020B0604020202020204"/>
            </a:endParaRPr>
          </a:p>
          <a:p>
            <a:pPr marL="247015" indent="0" algn="ctr">
              <a:lnSpc>
                <a:spcPct val="90000"/>
              </a:lnSpc>
              <a:spcBef>
                <a:spcPts val="1000"/>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panose="020B0604020202020204"/>
            </a:endParaRPr>
          </a:p>
          <a:p>
            <a:pPr marL="247015" indent="0">
              <a:lnSpc>
                <a:spcPct val="90000"/>
              </a:lnSpc>
              <a:spcBef>
                <a:spcPts val="1000"/>
              </a:spcBef>
              <a:buNone/>
              <a:tabLst>
                <a:tab pos="0" algn="l"/>
              </a:tabLst>
            </a:pPr>
            <a:endParaRPr lang="en-IN" sz="2800" b="0" strike="noStrike" spc="-1" dirty="0">
              <a:solidFill>
                <a:srgbClr val="000000"/>
              </a:solidFill>
              <a:latin typeface="Arial" panose="020B0604020202020204"/>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Calibri Light"/>
              </a:rPr>
              <a:t>Review on</a:t>
            </a:r>
            <a:br>
              <a:rPr lang="en-US" sz="4000" dirty="0"/>
            </a:br>
            <a:r>
              <a:rPr lang="en-US" sz="4000" spc="-1" dirty="0">
                <a:solidFill>
                  <a:srgbClr val="000000"/>
                </a:solidFill>
                <a:latin typeface="Calibri Light"/>
              </a:rPr>
              <a:t>Sentiment Analysis</a:t>
            </a:r>
            <a:endParaRPr lang="en-US" sz="4000" b="0" strike="noStrike" spc="-1" dirty="0">
              <a:solidFill>
                <a:srgbClr val="000000"/>
              </a:solid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7" end="7"/>
                                            </p:txEl>
                                          </p:spTgt>
                                        </p:tgtEl>
                                        <p:attrNameLst>
                                          <p:attrName>style.visibility</p:attrName>
                                        </p:attrNameLst>
                                      </p:cBhvr>
                                      <p:to>
                                        <p:strVal val="visible"/>
                                      </p:to>
                                    </p:set>
                                    <p:anim calcmode="lin" valueType="num">
                                      <p:cBhvr additive="repl">
                                        <p:cTn id="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8" end="8"/>
                                            </p:txEl>
                                          </p:spTgt>
                                        </p:tgtEl>
                                        <p:attrNameLst>
                                          <p:attrName>style.visibility</p:attrName>
                                        </p:attrNameLst>
                                      </p:cBhvr>
                                      <p:to>
                                        <p:strVal val="visible"/>
                                      </p:to>
                                    </p:set>
                                    <p:anim calcmode="lin" valueType="num">
                                      <p:cBhvr additive="repl">
                                        <p:cTn id="13"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9" end="9"/>
                                            </p:txEl>
                                          </p:spTgt>
                                        </p:tgtEl>
                                        <p:attrNameLst>
                                          <p:attrName>style.visibility</p:attrName>
                                        </p:attrNameLst>
                                      </p:cBhvr>
                                      <p:to>
                                        <p:strVal val="visible"/>
                                      </p:to>
                                    </p:set>
                                    <p:anim calcmode="lin" valueType="num">
                                      <p:cBhvr additive="repl">
                                        <p:cTn id="19" dur="500" fill="hold"/>
                                        <p:tgtEl>
                                          <p:spTgt spid="42">
                                            <p:txEl>
                                              <p:pRg st="9" end="9"/>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141712"/>
            <a:ext cx="7848600" cy="1171692"/>
          </a:xfrm>
        </p:spPr>
        <p:txBody>
          <a:bodyPr vert="horz" lIns="91440" tIns="45720" rIns="91440" bIns="45720" rtlCol="0" anchor="t">
            <a:normAutofit/>
          </a:bodyPr>
          <a:lstStyle/>
          <a:p>
            <a:r>
              <a:rPr lang="en-US" sz="4000" b="1"/>
              <a:t>Results</a:t>
            </a:r>
          </a:p>
        </p:txBody>
      </p:sp>
      <p:cxnSp>
        <p:nvCxnSpPr>
          <p:cNvPr id="14" name="Straight Connector 13">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9B71A51-5B6F-8452-9D70-61E00E7685CB}"/>
              </a:ext>
            </a:extLst>
          </p:cNvPr>
          <p:cNvPicPr>
            <a:picLocks noChangeAspect="1"/>
          </p:cNvPicPr>
          <p:nvPr/>
        </p:nvPicPr>
        <p:blipFill>
          <a:blip r:embed="rId2"/>
          <a:stretch>
            <a:fillRect/>
          </a:stretch>
        </p:blipFill>
        <p:spPr>
          <a:xfrm>
            <a:off x="432521" y="2313404"/>
            <a:ext cx="5151443" cy="2918175"/>
          </a:xfrm>
          <a:prstGeom prst="rect">
            <a:avLst/>
          </a:prstGeom>
        </p:spPr>
      </p:pic>
      <p:pic>
        <p:nvPicPr>
          <p:cNvPr id="9" name="Picture 8">
            <a:extLst>
              <a:ext uri="{FF2B5EF4-FFF2-40B4-BE49-F238E27FC236}">
                <a16:creationId xmlns:a16="http://schemas.microsoft.com/office/drawing/2014/main" id="{7F25DD9C-794D-D099-F571-6CF9A386F4CF}"/>
              </a:ext>
            </a:extLst>
          </p:cNvPr>
          <p:cNvPicPr>
            <a:picLocks noChangeAspect="1"/>
          </p:cNvPicPr>
          <p:nvPr/>
        </p:nvPicPr>
        <p:blipFill>
          <a:blip r:embed="rId3"/>
          <a:stretch>
            <a:fillRect/>
          </a:stretch>
        </p:blipFill>
        <p:spPr>
          <a:xfrm>
            <a:off x="6845787" y="2313404"/>
            <a:ext cx="5149258" cy="2918175"/>
          </a:xfrm>
          <a:prstGeom prst="rect">
            <a:avLst/>
          </a:prstGeom>
        </p:spPr>
      </p:pic>
      <p:cxnSp>
        <p:nvCxnSpPr>
          <p:cNvPr id="16" name="Straight Connector 15">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73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62001" y="1138265"/>
            <a:ext cx="9390528" cy="1401183"/>
          </a:xfrm>
          <a:prstGeom prst="rect">
            <a:avLst/>
          </a:prstGeom>
        </p:spPr>
        <p:txBody>
          <a:bodyPr vert="horz" lIns="91440" tIns="45720" rIns="91440" bIns="45720" rtlCol="0" anchor="t">
            <a:normAutofit/>
          </a:bodyPr>
          <a:lstStyle/>
          <a:p>
            <a:pPr indent="0">
              <a:tabLst>
                <a:tab pos="0" algn="l"/>
              </a:tabLst>
            </a:pPr>
            <a:r>
              <a:rPr lang="en-US" sz="3200" b="0" strike="noStrike" kern="1200" spc="-1" dirty="0">
                <a:solidFill>
                  <a:schemeClr val="tx1"/>
                </a:solidFill>
                <a:latin typeface="+mj-lt"/>
                <a:ea typeface="+mj-ea"/>
                <a:cs typeface="+mj-cs"/>
              </a:rPr>
              <a:t>References</a:t>
            </a:r>
          </a:p>
        </p:txBody>
      </p:sp>
      <p:cxnSp>
        <p:nvCxnSpPr>
          <p:cNvPr id="64" name="Straight Connector 63">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7" name="PlaceHolder 2"/>
          <p:cNvSpPr>
            <a:spLocks noGrp="1"/>
          </p:cNvSpPr>
          <p:nvPr>
            <p:ph/>
          </p:nvPr>
        </p:nvSpPr>
        <p:spPr>
          <a:xfrm>
            <a:off x="762001" y="2551176"/>
            <a:ext cx="10069605" cy="3602935"/>
          </a:xfrm>
          <a:prstGeom prst="rect">
            <a:avLst/>
          </a:prstGeom>
        </p:spPr>
        <p:txBody>
          <a:bodyPr vert="horz" lIns="91440" tIns="45720" rIns="91440" bIns="45720" rtlCol="0">
            <a:normAutofit/>
          </a:bodyPr>
          <a:lstStyle/>
          <a:p>
            <a:pPr marL="571500">
              <a:spcBef>
                <a:spcPts val="1000"/>
              </a:spcBef>
              <a:tabLst>
                <a:tab pos="0" algn="l"/>
              </a:tabLst>
            </a:pPr>
            <a:r>
              <a:rPr lang="en-US" sz="1900" dirty="0"/>
              <a:t>Varsha </a:t>
            </a:r>
            <a:r>
              <a:rPr lang="en-US" sz="1900" dirty="0" err="1"/>
              <a:t>Sahayak</a:t>
            </a:r>
            <a:r>
              <a:rPr lang="en-US" sz="1900" dirty="0"/>
              <a:t>, Vijaya </a:t>
            </a:r>
            <a:r>
              <a:rPr lang="en-US" sz="1900" dirty="0" err="1"/>
              <a:t>Shete</a:t>
            </a:r>
            <a:r>
              <a:rPr lang="en-US" sz="1900" dirty="0"/>
              <a:t> and </a:t>
            </a:r>
            <a:r>
              <a:rPr lang="en-US" sz="1900" dirty="0" err="1"/>
              <a:t>Apashabi</a:t>
            </a:r>
            <a:r>
              <a:rPr lang="en-US" sz="1900" dirty="0"/>
              <a:t> Pathan, “Sentiment Analysis on Twitter Data”, (IJIRAE) ISSN: 2349-2163, January 2015.</a:t>
            </a:r>
          </a:p>
          <a:p>
            <a:pPr marL="571500">
              <a:spcBef>
                <a:spcPts val="1000"/>
              </a:spcBef>
              <a:tabLst>
                <a:tab pos="0" algn="l"/>
              </a:tabLst>
            </a:pPr>
            <a:r>
              <a:rPr lang="en-US" sz="1900" dirty="0" err="1"/>
              <a:t>Peiman</a:t>
            </a:r>
            <a:r>
              <a:rPr lang="en-US" sz="1900" dirty="0"/>
              <a:t> </a:t>
            </a:r>
            <a:r>
              <a:rPr lang="en-US" sz="1900" dirty="0" err="1"/>
              <a:t>Barnaghi</a:t>
            </a:r>
            <a:r>
              <a:rPr lang="en-US" sz="1900" dirty="0"/>
              <a:t>, John G. Breslin and </a:t>
            </a:r>
            <a:r>
              <a:rPr lang="en-US" sz="1900" dirty="0" err="1"/>
              <a:t>Parsa</a:t>
            </a:r>
            <a:r>
              <a:rPr lang="en-US" sz="1900" dirty="0"/>
              <a:t> </a:t>
            </a:r>
            <a:r>
              <a:rPr lang="en-US" sz="1900" dirty="0" err="1"/>
              <a:t>Ghaffari</a:t>
            </a:r>
            <a:r>
              <a:rPr lang="en-US" sz="1900" dirty="0"/>
              <a:t>, “Opinion Mining and Sentiment Polarity on Twitter and Correlation between Events and Sentiment”, 2016 IEEE Second International Conference on Big Data Computing Service and Applications. </a:t>
            </a:r>
          </a:p>
          <a:p>
            <a:pPr marL="571500">
              <a:spcBef>
                <a:spcPts val="1000"/>
              </a:spcBef>
              <a:tabLst>
                <a:tab pos="0" algn="l"/>
              </a:tabLst>
            </a:pPr>
            <a:r>
              <a:rPr lang="en-US" sz="1900" dirty="0" err="1"/>
              <a:t>Mondher</a:t>
            </a:r>
            <a:r>
              <a:rPr lang="en-US" sz="1900" dirty="0"/>
              <a:t> Bouazizi and </a:t>
            </a:r>
            <a:r>
              <a:rPr lang="en-US" sz="1900" dirty="0" err="1"/>
              <a:t>Tomoaki</a:t>
            </a:r>
            <a:r>
              <a:rPr lang="en-US" sz="1900" dirty="0"/>
              <a:t> </a:t>
            </a:r>
            <a:r>
              <a:rPr lang="en-US" sz="1900" dirty="0" err="1"/>
              <a:t>Ohtsuki</a:t>
            </a:r>
            <a:r>
              <a:rPr lang="en-US" sz="1900" dirty="0"/>
              <a:t>, “Sentiment Analysis: from Binary to Multi-Class Classification”, IEEE ICC 2016 SAC Social Networking, ISBN 978-1- 4799-6664-6.</a:t>
            </a:r>
          </a:p>
          <a:p>
            <a:pPr marL="571500">
              <a:spcBef>
                <a:spcPts val="1000"/>
              </a:spcBef>
              <a:tabLst>
                <a:tab pos="0" algn="l"/>
              </a:tabLst>
            </a:pPr>
            <a:r>
              <a:rPr lang="en-US" sz="1900" dirty="0"/>
              <a:t>Nehal </a:t>
            </a:r>
            <a:r>
              <a:rPr lang="en-US" sz="1900" dirty="0" err="1"/>
              <a:t>Mamgain</a:t>
            </a:r>
            <a:r>
              <a:rPr lang="en-US" sz="1900" dirty="0"/>
              <a:t>, Ekta Mehta, Ankush Mittal and Gaurav Bhatt, “Sentiment Analysis of Top Colleges in India Using Twitter Data”, (IEEE) ISBN -978-1-5090-0082-1, 2016.</a:t>
            </a:r>
            <a:endParaRPr lang="en-US" sz="1900" b="0" strike="noStrike" spc="-1" dirty="0"/>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0"/>
              </a:spcBef>
              <a:buNone/>
              <a:tabLst>
                <a:tab pos="0" algn="l"/>
              </a:tabLst>
            </a:pPr>
            <a:endParaRPr lang="en-IN" sz="6000" b="0" strike="noStrike" spc="-1">
              <a:solidFill>
                <a:srgbClr val="000000"/>
              </a:solidFill>
              <a:latin typeface="Arial" panose="020B0604020202020204"/>
            </a:endParaRPr>
          </a:p>
          <a:p>
            <a:pPr indent="0" algn="ctr">
              <a:lnSpc>
                <a:spcPct val="90000"/>
              </a:lnSpc>
              <a:spcBef>
                <a:spcPts val="1000"/>
              </a:spcBef>
              <a:buNone/>
              <a:tabLst>
                <a:tab pos="0" algn="l"/>
              </a:tabLst>
            </a:pPr>
            <a:endParaRPr lang="en-IN" sz="6000" b="0" strike="noStrike" spc="-1">
              <a:solidFill>
                <a:srgbClr val="000000"/>
              </a:solidFill>
              <a:latin typeface="Arial" panose="020B0604020202020204"/>
            </a:endParaRPr>
          </a:p>
          <a:p>
            <a:pPr indent="0" algn="ctr">
              <a:lnSpc>
                <a:spcPct val="90000"/>
              </a:lnSpc>
              <a:spcBef>
                <a:spcPts val="1000"/>
              </a:spcBef>
              <a:buNone/>
              <a:tabLst>
                <a:tab pos="0" algn="l"/>
              </a:tabLst>
            </a:pPr>
            <a:r>
              <a:rPr lang="en-US" sz="6000" b="0" strike="noStrike" spc="-1">
                <a:solidFill>
                  <a:srgbClr val="000000"/>
                </a:solidFill>
                <a:latin typeface="Times New Roman" panose="02020603050405020304"/>
              </a:rPr>
              <a:t>Thank you and Any Queries</a:t>
            </a:r>
            <a:endParaRPr lang="en-IN" sz="6000" b="0" strike="noStrike" spc="-1">
              <a:solidFill>
                <a:srgbClr val="000000"/>
              </a:solidFill>
              <a:latin typeface="Arial" panose="020B0604020202020204"/>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762001" y="1138265"/>
            <a:ext cx="3056625" cy="2909296"/>
          </a:xfrm>
          <a:prstGeom prst="rect">
            <a:avLst/>
          </a:prstGeom>
        </p:spPr>
        <p:txBody>
          <a:bodyPr vert="horz" lIns="91440" tIns="45720" rIns="91440" bIns="45720" rtlCol="0" anchor="t">
            <a:normAutofit/>
          </a:bodyPr>
          <a:lstStyle/>
          <a:p>
            <a:pPr indent="0">
              <a:tabLst>
                <a:tab pos="0" algn="l"/>
              </a:tabLst>
            </a:pPr>
            <a:r>
              <a:rPr lang="en-US" sz="3200" b="1" strike="noStrike" kern="1200" spc="-1">
                <a:solidFill>
                  <a:schemeClr val="tx1"/>
                </a:solidFill>
                <a:latin typeface="+mj-lt"/>
                <a:ea typeface="+mj-ea"/>
                <a:cs typeface="+mj-cs"/>
              </a:rPr>
              <a:t>Overview</a:t>
            </a:r>
          </a:p>
        </p:txBody>
      </p:sp>
      <p:cxnSp>
        <p:nvCxnSpPr>
          <p:cNvPr id="50" name="Straight Connector 49">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PlaceHolder 2"/>
          <p:cNvSpPr>
            <a:spLocks noGrp="1"/>
          </p:cNvSpPr>
          <p:nvPr>
            <p:ph/>
          </p:nvPr>
        </p:nvSpPr>
        <p:spPr>
          <a:xfrm>
            <a:off x="1602079" y="2153265"/>
            <a:ext cx="9659705" cy="4034748"/>
          </a:xfrm>
          <a:prstGeom prst="rect">
            <a:avLst/>
          </a:prstGeom>
        </p:spPr>
        <p:txBody>
          <a:bodyPr vert="horz" lIns="91440" tIns="45720" rIns="91440" bIns="45720" rtlCol="0">
            <a:normAutofit/>
          </a:bodyPr>
          <a:lstStyle/>
          <a:p>
            <a:pPr marL="228600">
              <a:spcBef>
                <a:spcPts val="1000"/>
              </a:spcBef>
              <a:buClr>
                <a:srgbClr val="000000"/>
              </a:buClr>
            </a:pPr>
            <a:r>
              <a:rPr lang="en-US" sz="2000" b="0" strike="noStrike" spc="-1" dirty="0"/>
              <a:t>Abstract</a:t>
            </a:r>
          </a:p>
          <a:p>
            <a:pPr marL="228600">
              <a:spcBef>
                <a:spcPts val="1000"/>
              </a:spcBef>
              <a:buClr>
                <a:srgbClr val="000000"/>
              </a:buClr>
            </a:pPr>
            <a:r>
              <a:rPr lang="en-US" sz="2000" b="0" strike="noStrike" spc="-1" dirty="0"/>
              <a:t>Introduction</a:t>
            </a:r>
          </a:p>
          <a:p>
            <a:pPr marL="228600">
              <a:spcBef>
                <a:spcPts val="1000"/>
              </a:spcBef>
              <a:buClr>
                <a:srgbClr val="000000"/>
              </a:buClr>
            </a:pPr>
            <a:r>
              <a:rPr lang="en-US" sz="2000" b="0" strike="noStrike" spc="-1" dirty="0"/>
              <a:t>Literature Review</a:t>
            </a:r>
          </a:p>
          <a:p>
            <a:pPr marL="228600">
              <a:spcBef>
                <a:spcPts val="1000"/>
              </a:spcBef>
              <a:buClr>
                <a:srgbClr val="000000"/>
              </a:buClr>
            </a:pPr>
            <a:r>
              <a:rPr lang="en-US" sz="2000" b="0" strike="noStrike" spc="-1" dirty="0"/>
              <a:t>Problem Statement</a:t>
            </a:r>
          </a:p>
          <a:p>
            <a:pPr marL="228600">
              <a:spcBef>
                <a:spcPts val="1000"/>
              </a:spcBef>
              <a:buClr>
                <a:srgbClr val="000000"/>
              </a:buClr>
            </a:pPr>
            <a:r>
              <a:rPr lang="en-US" sz="2000" b="0" strike="noStrike" spc="-1" dirty="0"/>
              <a:t>Objectives of the Project</a:t>
            </a:r>
          </a:p>
          <a:p>
            <a:pPr marL="228600">
              <a:spcBef>
                <a:spcPts val="1000"/>
              </a:spcBef>
              <a:buClr>
                <a:srgbClr val="000000"/>
              </a:buClr>
            </a:pPr>
            <a:r>
              <a:rPr lang="en-US" sz="2000" b="0" strike="noStrike" spc="-1" dirty="0"/>
              <a:t>Proposed Methodology</a:t>
            </a:r>
          </a:p>
          <a:p>
            <a:pPr marL="228600">
              <a:spcBef>
                <a:spcPts val="1000"/>
              </a:spcBef>
              <a:buClr>
                <a:srgbClr val="000000"/>
              </a:buClr>
            </a:pPr>
            <a:r>
              <a:rPr lang="en-US" sz="2000" spc="-1" dirty="0"/>
              <a:t>Implementation</a:t>
            </a:r>
          </a:p>
          <a:p>
            <a:pPr marL="228600">
              <a:spcBef>
                <a:spcPts val="1000"/>
              </a:spcBef>
              <a:buClr>
                <a:srgbClr val="000000"/>
              </a:buClr>
            </a:pPr>
            <a:r>
              <a:rPr lang="en-US" sz="2000" b="0" strike="noStrike" spc="-1" dirty="0"/>
              <a:t>Results</a:t>
            </a:r>
          </a:p>
          <a:p>
            <a:pPr marL="228600">
              <a:spcBef>
                <a:spcPts val="1000"/>
              </a:spcBef>
              <a:buClr>
                <a:srgbClr val="000000"/>
              </a:buClr>
            </a:pPr>
            <a:r>
              <a:rPr lang="en-US" sz="2000" b="0" strike="noStrike" spc="-1"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62001" y="1138265"/>
            <a:ext cx="9390528" cy="1401183"/>
          </a:xfrm>
          <a:prstGeom prst="rect">
            <a:avLst/>
          </a:prstGeom>
        </p:spPr>
        <p:txBody>
          <a:bodyPr vert="horz" lIns="91440" tIns="45720" rIns="91440" bIns="45720" rtlCol="0" anchor="t">
            <a:normAutofit/>
          </a:bodyPr>
          <a:lstStyle/>
          <a:p>
            <a:pPr>
              <a:tabLst>
                <a:tab pos="0" algn="l"/>
              </a:tabLst>
            </a:pPr>
            <a:r>
              <a:rPr lang="en-US" sz="3200" b="1" strike="noStrike" kern="1200" spc="-1">
                <a:solidFill>
                  <a:schemeClr val="tx1"/>
                </a:solidFill>
                <a:latin typeface="+mj-lt"/>
                <a:ea typeface="+mj-ea"/>
                <a:cs typeface="+mj-cs"/>
              </a:rPr>
              <a:t>Abstract</a:t>
            </a:r>
            <a:br>
              <a:rPr lang="en-US" sz="3200" b="0" strike="noStrike" kern="1200" spc="-1">
                <a:solidFill>
                  <a:schemeClr val="tx1"/>
                </a:solidFill>
                <a:latin typeface="+mj-lt"/>
                <a:ea typeface="+mj-ea"/>
                <a:cs typeface="+mj-cs"/>
              </a:rPr>
            </a:br>
            <a:endParaRPr lang="en-US" sz="3200" b="0" strike="noStrike" kern="1200" spc="-1">
              <a:solidFill>
                <a:schemeClr val="tx1"/>
              </a:solidFill>
              <a:latin typeface="+mj-lt"/>
              <a:ea typeface="+mj-ea"/>
              <a:cs typeface="+mj-cs"/>
            </a:endParaRPr>
          </a:p>
        </p:txBody>
      </p:sp>
      <p:cxnSp>
        <p:nvCxnSpPr>
          <p:cNvPr id="52" name="Straight Connector 51">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PlaceHolder 2"/>
          <p:cNvSpPr>
            <a:spLocks noGrp="1"/>
          </p:cNvSpPr>
          <p:nvPr>
            <p:ph/>
          </p:nvPr>
        </p:nvSpPr>
        <p:spPr>
          <a:xfrm>
            <a:off x="762001" y="2084440"/>
            <a:ext cx="10069605" cy="3635295"/>
          </a:xfrm>
          <a:prstGeom prst="rect">
            <a:avLst/>
          </a:prstGeom>
        </p:spPr>
        <p:txBody>
          <a:bodyPr vert="horz" lIns="91440" tIns="45720" rIns="91440" bIns="45720" rtlCol="0">
            <a:normAutofit/>
          </a:bodyPr>
          <a:lstStyle/>
          <a:p>
            <a:pPr marL="0"/>
            <a:r>
              <a:rPr lang="en-US" sz="1600" b="0" i="0" dirty="0">
                <a:effectLst/>
              </a:rPr>
              <a:t>The proliferation of user-generated content on the World Wide Web, particularly on social media platforms, has led to an abundance of unstructured data. This data, rich in users’ views, emotions, and opinions on a wide array of topics, presents a unique opportunity for sentiment analysis. This project focuses on the application of sentiment analysis on Twitter data, aiming to organize and understand the sentiments expressed in tweets.</a:t>
            </a:r>
          </a:p>
          <a:p>
            <a:pPr marL="0"/>
            <a:r>
              <a:rPr lang="en-US" sz="1600" b="0" i="0" dirty="0">
                <a:effectLst/>
              </a:rPr>
              <a:t>A comparative study was conducted to identify the most efficient machine learning model for sentiment analysis in English. The models tested included Naïve Bayes, Logistic Regression, Stochastic Gradient Descent (SGD), and Support Vector Machine (SVM). Data for the study was collected using Twitter’s API and was subsequently preprocessed and analyzed using Natural Language Processing techniques.</a:t>
            </a:r>
          </a:p>
          <a:p>
            <a:pPr marL="0"/>
            <a:r>
              <a:rPr lang="en-US" sz="1600" b="0" i="0" dirty="0">
                <a:effectLst/>
              </a:rPr>
              <a:t>The trained model was then employed to analyze the sentiment of the provided sentences, thereby demonstrating its practical application in understanding and interpreting the sentiment of tweets. This study contributes to the growing field of sentiment analysis, providing valuable insights into the effective analysis of user-generated content on social media platforms.</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216310"/>
            <a:ext cx="12191400" cy="110849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panose="02020603050405020304"/>
              </a:rPr>
              <a:t>Introduction</a:t>
            </a:r>
            <a:endParaRPr lang="en-IN" sz="4000" b="0" strike="noStrike" spc="-1" dirty="0">
              <a:solidFill>
                <a:srgbClr val="000000"/>
              </a:solidFill>
              <a:latin typeface="Arial" panose="020B0604020202020204"/>
            </a:endParaRPr>
          </a:p>
        </p:txBody>
      </p:sp>
      <p:graphicFrame>
        <p:nvGraphicFramePr>
          <p:cNvPr id="49" name="PlaceHolder 2">
            <a:extLst>
              <a:ext uri="{FF2B5EF4-FFF2-40B4-BE49-F238E27FC236}">
                <a16:creationId xmlns:a16="http://schemas.microsoft.com/office/drawing/2014/main" id="{A93C0B6C-80F4-B424-D6FF-330C90B6FFE4}"/>
              </a:ext>
            </a:extLst>
          </p:cNvPr>
          <p:cNvGraphicFramePr>
            <a:graphicFrameLocks noGrp="1"/>
          </p:cNvGraphicFramePr>
          <p:nvPr>
            <p:ph/>
            <p:extLst>
              <p:ext uri="{D42A27DB-BD31-4B8C-83A1-F6EECF244321}">
                <p14:modId xmlns:p14="http://schemas.microsoft.com/office/powerpoint/2010/main" val="2924719103"/>
              </p:ext>
            </p:extLst>
          </p:nvPr>
        </p:nvGraphicFramePr>
        <p:xfrm>
          <a:off x="0" y="1061884"/>
          <a:ext cx="12192000" cy="5796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482137"/>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laceHolder 1"/>
          <p:cNvSpPr>
            <a:spLocks noGrp="1"/>
          </p:cNvSpPr>
          <p:nvPr>
            <p:ph type="title"/>
          </p:nvPr>
        </p:nvSpPr>
        <p:spPr>
          <a:xfrm>
            <a:off x="1028700" y="1967266"/>
            <a:ext cx="2628900" cy="2547257"/>
          </a:xfrm>
          <a:prstGeom prst="rect">
            <a:avLst/>
          </a:prstGeom>
          <a:noFill/>
        </p:spPr>
        <p:txBody>
          <a:bodyPr vert="horz" lIns="91440" tIns="45720" rIns="91440" bIns="45720" rtlCol="0" anchor="ctr">
            <a:normAutofit/>
          </a:bodyPr>
          <a:lstStyle/>
          <a:p>
            <a:pPr indent="0" algn="ctr">
              <a:tabLst>
                <a:tab pos="0" algn="l"/>
              </a:tabLst>
            </a:pPr>
            <a:r>
              <a:rPr lang="en-US" sz="3600" b="1" strike="noStrike" kern="1200" spc="-1" dirty="0">
                <a:solidFill>
                  <a:srgbClr val="FFFFFF"/>
                </a:solidFill>
                <a:latin typeface="+mj-lt"/>
                <a:ea typeface="+mj-ea"/>
                <a:cs typeface="+mj-cs"/>
              </a:rPr>
              <a:t>Literature Review</a:t>
            </a:r>
          </a:p>
        </p:txBody>
      </p:sp>
      <p:pic>
        <p:nvPicPr>
          <p:cNvPr id="4" name="Picture 3">
            <a:extLst>
              <a:ext uri="{FF2B5EF4-FFF2-40B4-BE49-F238E27FC236}">
                <a16:creationId xmlns:a16="http://schemas.microsoft.com/office/drawing/2014/main" id="{395ED868-914F-65CF-1D96-31C741CFB593}"/>
              </a:ext>
            </a:extLst>
          </p:cNvPr>
          <p:cNvPicPr>
            <a:picLocks noChangeAspect="1"/>
          </p:cNvPicPr>
          <p:nvPr/>
        </p:nvPicPr>
        <p:blipFill>
          <a:blip r:embed="rId2"/>
          <a:stretch>
            <a:fillRect/>
          </a:stretch>
        </p:blipFill>
        <p:spPr>
          <a:xfrm>
            <a:off x="4693878" y="1376516"/>
            <a:ext cx="6780700" cy="43833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762001" y="1138265"/>
            <a:ext cx="3056625" cy="2909296"/>
          </a:xfrm>
          <a:prstGeom prst="rect">
            <a:avLst/>
          </a:prstGeom>
        </p:spPr>
        <p:txBody>
          <a:bodyPr vert="horz" lIns="91440" tIns="45720" rIns="91440" bIns="45720" rtlCol="0" anchor="t">
            <a:normAutofit/>
          </a:bodyPr>
          <a:lstStyle/>
          <a:p>
            <a:pPr indent="0">
              <a:tabLst>
                <a:tab pos="0" algn="l"/>
              </a:tabLst>
            </a:pPr>
            <a:r>
              <a:rPr lang="en-US" sz="3200" b="1" strike="noStrike" kern="1200" spc="-1">
                <a:solidFill>
                  <a:schemeClr val="tx1"/>
                </a:solidFill>
                <a:latin typeface="+mj-lt"/>
                <a:ea typeface="+mj-ea"/>
                <a:cs typeface="+mj-cs"/>
              </a:rPr>
              <a:t>Problem Statement</a:t>
            </a:r>
          </a:p>
        </p:txBody>
      </p:sp>
      <p:cxnSp>
        <p:nvCxnSpPr>
          <p:cNvPr id="56" name="Straight Connector 55">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PlaceHolder 2"/>
          <p:cNvSpPr>
            <a:spLocks noGrp="1"/>
          </p:cNvSpPr>
          <p:nvPr>
            <p:ph/>
          </p:nvPr>
        </p:nvSpPr>
        <p:spPr>
          <a:xfrm>
            <a:off x="4600755" y="1347019"/>
            <a:ext cx="6661029" cy="4840994"/>
          </a:xfrm>
          <a:prstGeom prst="rect">
            <a:avLst/>
          </a:prstGeom>
        </p:spPr>
        <p:txBody>
          <a:bodyPr vert="horz" lIns="91440" tIns="45720" rIns="91440" bIns="45720" rtlCol="0">
            <a:normAutofit lnSpcReduction="10000"/>
          </a:bodyPr>
          <a:lstStyle/>
          <a:p>
            <a:pPr marL="0"/>
            <a:r>
              <a:rPr lang="en-US" sz="2000" b="0" i="0" dirty="0">
                <a:effectLst/>
              </a:rPr>
              <a:t>With the exponential growth of social media platforms, a vast amount of unstructured data is generated daily. The objective of this project is to identify the most efficient machine learning model for sentiment analysis of tweets in English. The models under consideration include Naïve Bayes, Logistic Regression, Stochastic Gradient Descent (SGD), and Support Vector Machine (SVM). The data for the study will be collected using Twitter’s API, preprocessed, and analyzed using Natural Language Processing techniques.</a:t>
            </a:r>
          </a:p>
          <a:p>
            <a:pPr marL="0"/>
            <a:endParaRPr lang="en-US" sz="2000" b="0" i="0" dirty="0">
              <a:effectLst/>
            </a:endParaRPr>
          </a:p>
          <a:p>
            <a:pPr marL="0"/>
            <a:r>
              <a:rPr lang="en-US" sz="2000" b="0" i="0" dirty="0">
                <a:effectLst/>
              </a:rPr>
              <a:t>The ultimate goal is to train a model that can accurately analyze the sentiment of a given sentence, thereby providing valuable insights into public opinion on various topics. This project aims to contribute significantly to the field of sentiment analysis, particularly in the context of social media data.</a:t>
            </a:r>
          </a:p>
          <a:p>
            <a:pPr marL="571500">
              <a:spcBef>
                <a:spcPts val="1000"/>
              </a:spcBef>
              <a:tabLst>
                <a:tab pos="0" algn="l"/>
              </a:tabLst>
            </a:pPr>
            <a:endParaRPr lang="en-US" sz="2000" b="0" strike="noStrike" spc="-1" dirty="0"/>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762001" y="1138265"/>
            <a:ext cx="9390528" cy="1401183"/>
          </a:xfrm>
          <a:prstGeom prst="rect">
            <a:avLst/>
          </a:prstGeom>
        </p:spPr>
        <p:txBody>
          <a:bodyPr vert="horz" lIns="91440" tIns="45720" rIns="91440" bIns="45720" rtlCol="0" anchor="t">
            <a:normAutofit/>
          </a:bodyPr>
          <a:lstStyle/>
          <a:p>
            <a:pPr indent="0">
              <a:tabLst>
                <a:tab pos="0" algn="l"/>
              </a:tabLst>
            </a:pPr>
            <a:r>
              <a:rPr lang="en-US" sz="3200" b="1" strike="noStrike" kern="1200" spc="-1">
                <a:solidFill>
                  <a:schemeClr val="tx1"/>
                </a:solidFill>
                <a:latin typeface="+mj-lt"/>
                <a:ea typeface="+mj-ea"/>
                <a:cs typeface="+mj-cs"/>
              </a:rPr>
              <a:t>Objectives of the Project</a:t>
            </a:r>
          </a:p>
        </p:txBody>
      </p:sp>
      <p:cxnSp>
        <p:nvCxnSpPr>
          <p:cNvPr id="56" name="Straight Connector 55">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PlaceHolder 2"/>
          <p:cNvSpPr>
            <a:spLocks noGrp="1"/>
          </p:cNvSpPr>
          <p:nvPr>
            <p:ph/>
          </p:nvPr>
        </p:nvSpPr>
        <p:spPr>
          <a:xfrm>
            <a:off x="762001" y="2551176"/>
            <a:ext cx="10069605" cy="3602935"/>
          </a:xfrm>
          <a:prstGeom prst="rect">
            <a:avLst/>
          </a:prstGeom>
        </p:spPr>
        <p:txBody>
          <a:bodyPr vert="horz" lIns="91440" tIns="45720" rIns="91440" bIns="45720" rtlCol="0">
            <a:normAutofit/>
          </a:bodyPr>
          <a:lstStyle/>
          <a:p>
            <a:r>
              <a:rPr lang="en-US" sz="1700" b="1" i="0">
                <a:effectLst/>
              </a:rPr>
              <a:t>Data Collection:</a:t>
            </a:r>
            <a:r>
              <a:rPr lang="en-US" sz="1700" b="0" i="0">
                <a:effectLst/>
              </a:rPr>
              <a:t> Utilize Twitter’s API to gather a substantial dataset of tweets in English for sentiment analysis.</a:t>
            </a:r>
          </a:p>
          <a:p>
            <a:r>
              <a:rPr lang="en-US" sz="1700" b="1" i="0">
                <a:effectLst/>
              </a:rPr>
              <a:t>Data Preprocessing:</a:t>
            </a:r>
            <a:r>
              <a:rPr lang="en-US" sz="1700" b="0" i="0">
                <a:effectLst/>
              </a:rPr>
              <a:t> Implement Natural Language Processing techniques to preprocess the collected data, making it suitable for analysis.</a:t>
            </a:r>
          </a:p>
          <a:p>
            <a:r>
              <a:rPr lang="en-US" sz="1700" b="1" i="0">
                <a:effectLst/>
              </a:rPr>
              <a:t>Model Comparison:</a:t>
            </a:r>
            <a:r>
              <a:rPr lang="en-US" sz="1700" b="0" i="0">
                <a:effectLst/>
              </a:rPr>
              <a:t> Conduct a comparative study of various machine learning models, including Naïve Bayes, Logistic Regression, Stochastic Gradient Descent (SGD), and Support Vector Machine (SVM), to identify the most efficient model for sentiment analysis of tweets.</a:t>
            </a:r>
            <a:endParaRPr lang="en-US" sz="1700"/>
          </a:p>
          <a:p>
            <a:r>
              <a:rPr lang="en-US" sz="1700" b="1" i="0">
                <a:effectLst/>
              </a:rPr>
              <a:t>Model Training:</a:t>
            </a:r>
            <a:r>
              <a:rPr lang="en-US" sz="1700" b="0" i="0">
                <a:effectLst/>
              </a:rPr>
              <a:t> Train the identified model using the preprocessed data, tuning it to accurately analyze the sentiment of tweets.</a:t>
            </a:r>
          </a:p>
          <a:p>
            <a:r>
              <a:rPr lang="en-US" sz="1700" b="1" i="0">
                <a:effectLst/>
              </a:rPr>
              <a:t>Sentiment Analysis:</a:t>
            </a:r>
            <a:r>
              <a:rPr lang="en-US" sz="1700" b="0" i="0">
                <a:effectLst/>
              </a:rPr>
              <a:t> Apply the trained model to new data to analyze the sentiment of tweets, thereby gaining insights into public opinion on various topics.</a:t>
            </a:r>
          </a:p>
          <a:p>
            <a:endParaRPr lang="en-US" sz="1700" b="0" i="0">
              <a:effectLst/>
              <a:highlight>
                <a:srgbClr val="F3F3F3"/>
              </a:highlight>
            </a:endParaRPr>
          </a:p>
          <a:p>
            <a:endParaRPr lang="en-US" sz="1700" b="0" i="0">
              <a:effectLst/>
              <a:highlight>
                <a:srgbClr val="F3F3F3"/>
              </a:highlight>
            </a:endParaRPr>
          </a:p>
          <a:p>
            <a:endParaRPr lang="en-US" sz="1700" b="0" i="0">
              <a:effectLst/>
              <a:highlight>
                <a:srgbClr val="F3F3F3"/>
              </a:highlight>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761999" y="1141712"/>
            <a:ext cx="7923815" cy="1129537"/>
          </a:xfrm>
          <a:prstGeom prst="rect">
            <a:avLst/>
          </a:prstGeom>
        </p:spPr>
        <p:txBody>
          <a:bodyPr vert="horz" lIns="91440" tIns="45720" rIns="91440" bIns="45720" rtlCol="0" anchor="t">
            <a:normAutofit/>
          </a:bodyPr>
          <a:lstStyle/>
          <a:p>
            <a:pPr indent="0">
              <a:tabLst>
                <a:tab pos="0" algn="l"/>
              </a:tabLst>
            </a:pPr>
            <a:r>
              <a:rPr lang="en-US" sz="4000" b="1" strike="noStrike" kern="1200" spc="-1">
                <a:solidFill>
                  <a:schemeClr val="tx1"/>
                </a:solidFill>
                <a:latin typeface="+mj-lt"/>
                <a:ea typeface="+mj-ea"/>
                <a:cs typeface="+mj-cs"/>
              </a:rPr>
              <a:t>Proposed Methodology</a:t>
            </a:r>
          </a:p>
        </p:txBody>
      </p:sp>
      <p:cxnSp>
        <p:nvCxnSpPr>
          <p:cNvPr id="57" name="Straight Connector 56">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865139" y="3102522"/>
            <a:ext cx="10478721" cy="1676594"/>
          </a:xfrm>
          <a:prstGeom prst="rect">
            <a:avLst/>
          </a:prstGeom>
        </p:spPr>
      </p:pic>
      <p:cxnSp>
        <p:nvCxnSpPr>
          <p:cNvPr id="59" name="Straight Connector 58">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6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2700" b="1" kern="1200">
                <a:solidFill>
                  <a:srgbClr val="FFFFFF"/>
                </a:solidFill>
                <a:latin typeface="+mj-lt"/>
                <a:ea typeface="+mj-ea"/>
                <a:cs typeface="+mj-cs"/>
              </a:rPr>
              <a:t>Implementation</a:t>
            </a:r>
          </a:p>
        </p:txBody>
      </p:sp>
      <p:pic>
        <p:nvPicPr>
          <p:cNvPr id="7" name="Picture 6">
            <a:extLst>
              <a:ext uri="{FF2B5EF4-FFF2-40B4-BE49-F238E27FC236}">
                <a16:creationId xmlns:a16="http://schemas.microsoft.com/office/drawing/2014/main" id="{F9E1B978-CA7F-4D58-A6F1-ACAF4E3EFA22}"/>
              </a:ext>
            </a:extLst>
          </p:cNvPr>
          <p:cNvPicPr>
            <a:picLocks noChangeAspect="1"/>
          </p:cNvPicPr>
          <p:nvPr/>
        </p:nvPicPr>
        <p:blipFill>
          <a:blip r:embed="rId2"/>
          <a:stretch>
            <a:fillRect/>
          </a:stretch>
        </p:blipFill>
        <p:spPr>
          <a:xfrm>
            <a:off x="6096000" y="1356736"/>
            <a:ext cx="5825394" cy="3048115"/>
          </a:xfrm>
          <a:prstGeom prst="rect">
            <a:avLst/>
          </a:prstGeom>
        </p:spPr>
      </p:pic>
      <p:pic>
        <p:nvPicPr>
          <p:cNvPr id="9" name="Picture 8">
            <a:extLst>
              <a:ext uri="{FF2B5EF4-FFF2-40B4-BE49-F238E27FC236}">
                <a16:creationId xmlns:a16="http://schemas.microsoft.com/office/drawing/2014/main" id="{D58C3191-E3CA-4C2F-C9F6-F4E1DF8F9781}"/>
              </a:ext>
            </a:extLst>
          </p:cNvPr>
          <p:cNvPicPr>
            <a:picLocks noChangeAspect="1"/>
          </p:cNvPicPr>
          <p:nvPr/>
        </p:nvPicPr>
        <p:blipFill>
          <a:blip r:embed="rId3"/>
          <a:stretch>
            <a:fillRect/>
          </a:stretch>
        </p:blipFill>
        <p:spPr>
          <a:xfrm>
            <a:off x="1337187" y="3791225"/>
            <a:ext cx="4175931" cy="2657846"/>
          </a:xfrm>
          <a:prstGeom prst="rect">
            <a:avLst/>
          </a:prstGeom>
        </p:spPr>
      </p:pic>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832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inter-regular</vt:lpstr>
      <vt:lpstr>Symbol</vt:lpstr>
      <vt:lpstr>Times New Roman</vt:lpstr>
      <vt:lpstr>Wingdings</vt:lpstr>
      <vt:lpstr>Office Theme</vt:lpstr>
      <vt:lpstr>Review on Sentiment Analysis</vt:lpstr>
      <vt:lpstr>Overview</vt:lpstr>
      <vt:lpstr>Abstract </vt:lpstr>
      <vt:lpstr>Introduction</vt:lpstr>
      <vt:lpstr>Literature Review</vt:lpstr>
      <vt:lpstr>Problem Statement</vt:lpstr>
      <vt:lpstr>Objectives of the Project</vt:lpstr>
      <vt:lpstr>Proposed Methodology</vt:lpstr>
      <vt:lpstr>Implementation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creator>Chiranjeevi Lect</dc:creator>
  <cp:lastModifiedBy>Manoj Peravali</cp:lastModifiedBy>
  <cp:revision>14</cp:revision>
  <dcterms:created xsi:type="dcterms:W3CDTF">2024-04-20T18:16:25Z</dcterms:created>
  <dcterms:modified xsi:type="dcterms:W3CDTF">2024-04-20T19:02:24Z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y fmtid="{D5CDD505-2E9C-101B-9397-08002B2CF9AE}" pid="4" name="KSOProductBuildVer">
    <vt:lpwstr>1033-5.7.1.8092</vt:lpwstr>
  </property>
</Properties>
</file>