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72" r:id="rId8"/>
    <p:sldId id="262" r:id="rId9"/>
    <p:sldId id="265" r:id="rId10"/>
    <p:sldId id="271"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8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7B8F-6C5A-41D6-8F0B-C20FCA857B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B512CF-5A39-4EF4-A152-432474509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E7152B-3AFD-469A-B60D-115427ED033C}"/>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5" name="Footer Placeholder 4">
            <a:extLst>
              <a:ext uri="{FF2B5EF4-FFF2-40B4-BE49-F238E27FC236}">
                <a16:creationId xmlns:a16="http://schemas.microsoft.com/office/drawing/2014/main" id="{02381259-2DE5-4FC9-AAA4-C74861735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CA01A9-9839-44B4-841D-72EFA58CE553}"/>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137510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4EB2-006C-4395-8A6F-C13C6C2929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8A6A18-FFFD-4BC6-9706-1F0BC8BD4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85257-9256-4455-80FB-4C76AFB1CE5B}"/>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5" name="Footer Placeholder 4">
            <a:extLst>
              <a:ext uri="{FF2B5EF4-FFF2-40B4-BE49-F238E27FC236}">
                <a16:creationId xmlns:a16="http://schemas.microsoft.com/office/drawing/2014/main" id="{68CEEC55-9726-492E-A2FD-9C610DAF6E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CD77EA-B769-4FF9-B061-056CAF8B0F17}"/>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196750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9D6EB8-CA9F-4E01-AB65-F1E39D1A2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FB130A-0726-4783-AEDE-60851CBD16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D10A3-58C2-451F-B5A4-A60DDA6173C4}"/>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5" name="Footer Placeholder 4">
            <a:extLst>
              <a:ext uri="{FF2B5EF4-FFF2-40B4-BE49-F238E27FC236}">
                <a16:creationId xmlns:a16="http://schemas.microsoft.com/office/drawing/2014/main" id="{C505AFCE-131A-4063-A333-1CFB190A5D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60490-3507-4FAA-9C5D-EBFFE1ECD029}"/>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8855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A35-C2B5-4929-A7A2-C1987F1191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C07653-BB74-4858-9685-BA6B28D78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01D13-ED04-4904-9E93-77D1F0D7152C}"/>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5" name="Footer Placeholder 4">
            <a:extLst>
              <a:ext uri="{FF2B5EF4-FFF2-40B4-BE49-F238E27FC236}">
                <a16:creationId xmlns:a16="http://schemas.microsoft.com/office/drawing/2014/main" id="{6AE0B361-A40D-46E0-8AA0-3747E30DBE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C631F6-AA74-4419-B01C-D6E374DCAA95}"/>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77628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6603-EB2C-493D-88EE-CEE569A76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DCDB3D-4B27-4697-B64D-ECAFEE347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5FFDDF-C427-443B-95D7-C016836BB222}"/>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5" name="Footer Placeholder 4">
            <a:extLst>
              <a:ext uri="{FF2B5EF4-FFF2-40B4-BE49-F238E27FC236}">
                <a16:creationId xmlns:a16="http://schemas.microsoft.com/office/drawing/2014/main" id="{F30D2C21-5F2D-4F43-88FB-A1C6E6180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89165-CE78-4E59-AA77-24D052422DC0}"/>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307965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89B3-DDA8-4A4F-9027-D763BD2730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30D-9C8C-4897-B428-C5E43590AE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B50E94-EB67-452E-A44A-486606B1EC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32B5F3-D197-4447-B896-1226F45E27BD}"/>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6" name="Footer Placeholder 5">
            <a:extLst>
              <a:ext uri="{FF2B5EF4-FFF2-40B4-BE49-F238E27FC236}">
                <a16:creationId xmlns:a16="http://schemas.microsoft.com/office/drawing/2014/main" id="{C7C71BF1-D6BD-4B9A-ACB4-FB51556899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C02DB0-072A-49F0-B616-65EC65CE1CBC}"/>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124829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7425-4498-403A-928F-B53490DDBF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604002-B64B-41CB-A71B-CF2BDC4D4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CEF0B3-8510-4F31-8982-9A1C2A7FC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6B776C-5C44-4665-84FD-FB3CA8DF7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E4BE8-2F3A-4398-A691-C156A574AE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94AE3A-0926-4617-96C9-24C034AE0E11}"/>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8" name="Footer Placeholder 7">
            <a:extLst>
              <a:ext uri="{FF2B5EF4-FFF2-40B4-BE49-F238E27FC236}">
                <a16:creationId xmlns:a16="http://schemas.microsoft.com/office/drawing/2014/main" id="{ABF8B16C-60F2-440E-BEF5-5DAD76DC68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8055FA-0090-46FC-B705-60F791919584}"/>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417936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455A-5A94-4CA5-9CD3-887A42783B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70C22B-DA2C-408A-AD7F-306D76E4B744}"/>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4" name="Footer Placeholder 3">
            <a:extLst>
              <a:ext uri="{FF2B5EF4-FFF2-40B4-BE49-F238E27FC236}">
                <a16:creationId xmlns:a16="http://schemas.microsoft.com/office/drawing/2014/main" id="{2259B6F5-C0FB-4F87-AE14-16F4DF931F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094825-DF80-4A05-A1F1-7702C8559C76}"/>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386599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79429-9274-46D3-98AB-B6A764A460CF}"/>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3" name="Footer Placeholder 2">
            <a:extLst>
              <a:ext uri="{FF2B5EF4-FFF2-40B4-BE49-F238E27FC236}">
                <a16:creationId xmlns:a16="http://schemas.microsoft.com/office/drawing/2014/main" id="{C92CAAC0-7C9B-4835-BC55-0323674B99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715996-6349-4B06-8CCE-71AFE2749741}"/>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93290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356D-A023-4402-BFB9-08A251756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F752D6-B7D0-411B-B541-29E5059BC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1907F6-A718-4777-A8BE-BEDFF24F3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91DD9-C2D5-4BD0-AA9B-196FF42035E0}"/>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6" name="Footer Placeholder 5">
            <a:extLst>
              <a:ext uri="{FF2B5EF4-FFF2-40B4-BE49-F238E27FC236}">
                <a16:creationId xmlns:a16="http://schemas.microsoft.com/office/drawing/2014/main" id="{F6449D62-43C8-4686-BD1E-9CF9AB048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16768C-ED64-45EA-96D3-F8951286AB3F}"/>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108637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BBCE-9C03-4004-8889-D4DA1D6F6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6AA503-1331-40AA-BEA3-9FEC648B2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FC588F-0550-4D21-BB21-8513E694C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DD64E-FA01-42F3-BCB3-BD99EE06833D}"/>
              </a:ext>
            </a:extLst>
          </p:cNvPr>
          <p:cNvSpPr>
            <a:spLocks noGrp="1"/>
          </p:cNvSpPr>
          <p:nvPr>
            <p:ph type="dt" sz="half" idx="10"/>
          </p:nvPr>
        </p:nvSpPr>
        <p:spPr/>
        <p:txBody>
          <a:bodyPr/>
          <a:lstStyle/>
          <a:p>
            <a:fld id="{B439E90A-702F-42E1-854C-0DE8F8802FEB}" type="datetimeFigureOut">
              <a:rPr lang="en-IN" smtClean="0"/>
              <a:t>02-05-2022</a:t>
            </a:fld>
            <a:endParaRPr lang="en-IN"/>
          </a:p>
        </p:txBody>
      </p:sp>
      <p:sp>
        <p:nvSpPr>
          <p:cNvPr id="6" name="Footer Placeholder 5">
            <a:extLst>
              <a:ext uri="{FF2B5EF4-FFF2-40B4-BE49-F238E27FC236}">
                <a16:creationId xmlns:a16="http://schemas.microsoft.com/office/drawing/2014/main" id="{83FB2155-452B-4797-9727-7DFB4739C3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74EA3F-C707-4AAD-8DB5-980B01620358}"/>
              </a:ext>
            </a:extLst>
          </p:cNvPr>
          <p:cNvSpPr>
            <a:spLocks noGrp="1"/>
          </p:cNvSpPr>
          <p:nvPr>
            <p:ph type="sldNum" sz="quarter" idx="12"/>
          </p:nvPr>
        </p:nvSpPr>
        <p:spPr/>
        <p:txBody>
          <a:bodyPr/>
          <a:lstStyle/>
          <a:p>
            <a:fld id="{FDFA4201-A1DF-4340-994C-B2A21FF8F9E9}" type="slidenum">
              <a:rPr lang="en-IN" smtClean="0"/>
              <a:t>‹#›</a:t>
            </a:fld>
            <a:endParaRPr lang="en-IN"/>
          </a:p>
        </p:txBody>
      </p:sp>
    </p:spTree>
    <p:extLst>
      <p:ext uri="{BB962C8B-B14F-4D97-AF65-F5344CB8AC3E}">
        <p14:creationId xmlns:p14="http://schemas.microsoft.com/office/powerpoint/2010/main" val="36782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5BE2F-00FD-462A-891A-90CAEB6A7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7D12EB-B3F7-4B93-B925-9D2896B4A0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24141-FFBB-4EFD-805E-00E82657D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9E90A-702F-42E1-854C-0DE8F8802FEB}" type="datetimeFigureOut">
              <a:rPr lang="en-IN" smtClean="0"/>
              <a:t>02-05-2022</a:t>
            </a:fld>
            <a:endParaRPr lang="en-IN"/>
          </a:p>
        </p:txBody>
      </p:sp>
      <p:sp>
        <p:nvSpPr>
          <p:cNvPr id="5" name="Footer Placeholder 4">
            <a:extLst>
              <a:ext uri="{FF2B5EF4-FFF2-40B4-BE49-F238E27FC236}">
                <a16:creationId xmlns:a16="http://schemas.microsoft.com/office/drawing/2014/main" id="{E4EF3556-B95E-417B-91BF-9BAD359FA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A7626F-151F-493F-B9F2-9FB0FD8E4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A4201-A1DF-4340-994C-B2A21FF8F9E9}" type="slidenum">
              <a:rPr lang="en-IN" smtClean="0"/>
              <a:t>‹#›</a:t>
            </a:fld>
            <a:endParaRPr lang="en-IN"/>
          </a:p>
        </p:txBody>
      </p:sp>
    </p:spTree>
    <p:extLst>
      <p:ext uri="{BB962C8B-B14F-4D97-AF65-F5344CB8AC3E}">
        <p14:creationId xmlns:p14="http://schemas.microsoft.com/office/powerpoint/2010/main" val="2553873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9131-D2A0-4017-AAD0-58BD7D71ABB6}"/>
              </a:ext>
            </a:extLst>
          </p:cNvPr>
          <p:cNvSpPr>
            <a:spLocks noGrp="1"/>
          </p:cNvSpPr>
          <p:nvPr>
            <p:ph type="ctrTitle"/>
          </p:nvPr>
        </p:nvSpPr>
        <p:spPr>
          <a:xfrm>
            <a:off x="1524000" y="1122363"/>
            <a:ext cx="9006348" cy="2133599"/>
          </a:xfrm>
        </p:spPr>
        <p:txBody>
          <a:bodyPr>
            <a:normAutofit/>
          </a:bodyPr>
          <a:lstStyle/>
          <a:p>
            <a:r>
              <a:rPr lang="en-IN" sz="2800" b="1" i="0" dirty="0">
                <a:solidFill>
                  <a:srgbClr val="FF0000"/>
                </a:solidFill>
                <a:effectLst/>
                <a:latin typeface="Arial" panose="020B0604020202020204" pitchFamily="34" charset="0"/>
                <a:cs typeface="Arial" panose="020B0604020202020204" pitchFamily="34" charset="0"/>
              </a:rPr>
              <a:t>Network Address Translation (NAT)</a:t>
            </a:r>
            <a:r>
              <a:rPr lang="en-US" sz="2800" b="1" dirty="0">
                <a:solidFill>
                  <a:srgbClr val="FF0000"/>
                </a:solidFill>
                <a:effectLst/>
                <a:latin typeface="Arial" panose="020B0604020202020204" pitchFamily="34" charset="0"/>
                <a:ea typeface="Arial" panose="020B0604020202020204" pitchFamily="34" charset="0"/>
                <a:cs typeface="Arial" panose="020B0604020202020204" pitchFamily="34" charset="0"/>
              </a:rPr>
              <a:t> </a:t>
            </a:r>
            <a:r>
              <a:rPr lang="en-US" sz="2400" b="1" dirty="0">
                <a:solidFill>
                  <a:srgbClr val="FF0000"/>
                </a:solidFill>
                <a:effectLst/>
                <a:latin typeface="Arial" panose="020B0604020202020204" pitchFamily="34" charset="0"/>
                <a:ea typeface="Arial" panose="020B0604020202020204" pitchFamily="34" charset="0"/>
              </a:rPr>
              <a:t>USING CISCO PACKET TRACER</a:t>
            </a:r>
            <a:br>
              <a:rPr lang="en-IN" sz="2400" b="1" dirty="0">
                <a:effectLst/>
                <a:latin typeface="Arial" panose="020B0604020202020204" pitchFamily="34" charset="0"/>
                <a:ea typeface="Arial" panose="020B0604020202020204" pitchFamily="34" charset="0"/>
              </a:rPr>
            </a:br>
            <a:endParaRPr lang="en-IN" sz="7200" dirty="0"/>
          </a:p>
        </p:txBody>
      </p:sp>
      <p:sp>
        <p:nvSpPr>
          <p:cNvPr id="3" name="Subtitle 2">
            <a:extLst>
              <a:ext uri="{FF2B5EF4-FFF2-40B4-BE49-F238E27FC236}">
                <a16:creationId xmlns:a16="http://schemas.microsoft.com/office/drawing/2014/main" id="{20A5468B-48BD-4B27-AB69-EC8791ABB0D2}"/>
              </a:ext>
            </a:extLst>
          </p:cNvPr>
          <p:cNvSpPr>
            <a:spLocks noGrp="1"/>
          </p:cNvSpPr>
          <p:nvPr>
            <p:ph type="subTitle" idx="1"/>
          </p:nvPr>
        </p:nvSpPr>
        <p:spPr>
          <a:xfrm>
            <a:off x="2551470" y="3410820"/>
            <a:ext cx="10294116" cy="1742768"/>
          </a:xfrm>
        </p:spPr>
        <p:txBody>
          <a:bodyPr>
            <a:normAutofit fontScale="70000" lnSpcReduction="20000"/>
          </a:bodyPr>
          <a:lstStyle/>
          <a:p>
            <a:pPr algn="l"/>
            <a:r>
              <a:rPr lang="en-US" b="1" dirty="0"/>
              <a:t>Batch Members</a:t>
            </a:r>
            <a:r>
              <a:rPr lang="en-US" dirty="0"/>
              <a:t>					</a:t>
            </a:r>
            <a:r>
              <a:rPr lang="en-US" b="1" dirty="0"/>
              <a:t>Supervisor </a:t>
            </a:r>
          </a:p>
          <a:p>
            <a:pPr algn="l"/>
            <a:r>
              <a:rPr lang="en-US" dirty="0" err="1"/>
              <a:t>Navadeep</a:t>
            </a:r>
            <a:r>
              <a:rPr lang="en-US" dirty="0"/>
              <a:t> Reddy(2010030313)				Dr. P Lalitha Surya Kumari</a:t>
            </a:r>
          </a:p>
          <a:p>
            <a:pPr algn="l"/>
            <a:r>
              <a:rPr lang="en-US" dirty="0"/>
              <a:t>Siddharth(2010030475)				Professor</a:t>
            </a:r>
          </a:p>
          <a:p>
            <a:pPr algn="l"/>
            <a:r>
              <a:rPr lang="en-US" dirty="0"/>
              <a:t>Vipul Reddy(2010030502)</a:t>
            </a:r>
          </a:p>
          <a:p>
            <a:pPr algn="l"/>
            <a:r>
              <a:rPr lang="en-US" dirty="0"/>
              <a:t>Manoj Peravali(2010030503)</a:t>
            </a:r>
            <a:br>
              <a:rPr lang="en-US" dirty="0"/>
            </a:br>
            <a:endParaRPr lang="en-IN" dirty="0"/>
          </a:p>
        </p:txBody>
      </p:sp>
      <p:pic>
        <p:nvPicPr>
          <p:cNvPr id="4" name="Picture 3">
            <a:extLst>
              <a:ext uri="{FF2B5EF4-FFF2-40B4-BE49-F238E27FC236}">
                <a16:creationId xmlns:a16="http://schemas.microsoft.com/office/drawing/2014/main" id="{99F46AD1-CFAE-44A8-9D8E-BFACE7211776}"/>
              </a:ext>
            </a:extLst>
          </p:cNvPr>
          <p:cNvPicPr>
            <a:picLocks noChangeAspect="1"/>
          </p:cNvPicPr>
          <p:nvPr/>
        </p:nvPicPr>
        <p:blipFill>
          <a:blip r:embed="rId2"/>
          <a:stretch>
            <a:fillRect/>
          </a:stretch>
        </p:blipFill>
        <p:spPr bwMode="auto">
          <a:xfrm>
            <a:off x="9980612" y="583883"/>
            <a:ext cx="1374775" cy="446405"/>
          </a:xfrm>
          <a:prstGeom prst="rect">
            <a:avLst/>
          </a:prstGeom>
        </p:spPr>
      </p:pic>
    </p:spTree>
    <p:extLst>
      <p:ext uri="{BB962C8B-B14F-4D97-AF65-F5344CB8AC3E}">
        <p14:creationId xmlns:p14="http://schemas.microsoft.com/office/powerpoint/2010/main" val="388840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737E-D146-4A20-AA5D-FB617CDA8B6C}"/>
              </a:ext>
            </a:extLst>
          </p:cNvPr>
          <p:cNvSpPr>
            <a:spLocks noGrp="1"/>
          </p:cNvSpPr>
          <p:nvPr>
            <p:ph type="title"/>
          </p:nvPr>
        </p:nvSpPr>
        <p:spPr/>
        <p:txBody>
          <a:bodyPr/>
          <a:lstStyle/>
          <a:p>
            <a:r>
              <a:rPr lang="en-US" sz="4400" dirty="0">
                <a:solidFill>
                  <a:srgbClr val="FF0000"/>
                </a:solidFill>
                <a:latin typeface="Times New Roman" panose="02020603050405020304" pitchFamily="18" charset="0"/>
                <a:cs typeface="Times New Roman" panose="02020603050405020304" pitchFamily="18" charset="0"/>
              </a:rPr>
              <a:t>Results</a:t>
            </a:r>
            <a:endParaRPr lang="en-IN" dirty="0"/>
          </a:p>
        </p:txBody>
      </p:sp>
      <p:pic>
        <p:nvPicPr>
          <p:cNvPr id="6" name="Picture 5">
            <a:extLst>
              <a:ext uri="{FF2B5EF4-FFF2-40B4-BE49-F238E27FC236}">
                <a16:creationId xmlns:a16="http://schemas.microsoft.com/office/drawing/2014/main" id="{4BFD729C-4695-4F4B-8839-FCFE8868B0C0}"/>
              </a:ext>
            </a:extLst>
          </p:cNvPr>
          <p:cNvPicPr>
            <a:picLocks noChangeAspect="1"/>
          </p:cNvPicPr>
          <p:nvPr/>
        </p:nvPicPr>
        <p:blipFill>
          <a:blip r:embed="rId2"/>
          <a:stretch>
            <a:fillRect/>
          </a:stretch>
        </p:blipFill>
        <p:spPr bwMode="auto">
          <a:xfrm>
            <a:off x="10206754" y="365125"/>
            <a:ext cx="1374775" cy="446405"/>
          </a:xfrm>
          <a:prstGeom prst="rect">
            <a:avLst/>
          </a:prstGeom>
        </p:spPr>
      </p:pic>
      <p:sp>
        <p:nvSpPr>
          <p:cNvPr id="4" name="Content Placeholder 3">
            <a:extLst>
              <a:ext uri="{FF2B5EF4-FFF2-40B4-BE49-F238E27FC236}">
                <a16:creationId xmlns:a16="http://schemas.microsoft.com/office/drawing/2014/main" id="{E216B379-7EE8-9E90-6ECC-8340906A8208}"/>
              </a:ext>
            </a:extLst>
          </p:cNvPr>
          <p:cNvSpPr>
            <a:spLocks noGrp="1"/>
          </p:cNvSpPr>
          <p:nvPr>
            <p:ph idx="1"/>
          </p:nvPr>
        </p:nvSpPr>
        <p:spPr>
          <a:xfrm>
            <a:off x="952065" y="1674331"/>
            <a:ext cx="10515600" cy="4351338"/>
          </a:xfrm>
        </p:spPr>
        <p:txBody>
          <a:bodyPr/>
          <a:lstStyle/>
          <a:p>
            <a:pPr marL="0" indent="0">
              <a:buNone/>
            </a:pPr>
            <a:r>
              <a:rPr lang="en-US" dirty="0"/>
              <a:t>OUTPUT SCREEN:</a:t>
            </a:r>
          </a:p>
          <a:p>
            <a:pPr marL="0" indent="0">
              <a:buNone/>
            </a:pPr>
            <a:endParaRPr lang="en-US" dirty="0"/>
          </a:p>
        </p:txBody>
      </p:sp>
      <p:pic>
        <p:nvPicPr>
          <p:cNvPr id="10" name="Picture 9">
            <a:extLst>
              <a:ext uri="{FF2B5EF4-FFF2-40B4-BE49-F238E27FC236}">
                <a16:creationId xmlns:a16="http://schemas.microsoft.com/office/drawing/2014/main" id="{F68EE3EC-6B68-7765-7ECB-3D0AADB2A0B0}"/>
              </a:ext>
            </a:extLst>
          </p:cNvPr>
          <p:cNvPicPr>
            <a:picLocks noChangeAspect="1"/>
          </p:cNvPicPr>
          <p:nvPr/>
        </p:nvPicPr>
        <p:blipFill>
          <a:blip r:embed="rId3"/>
          <a:stretch>
            <a:fillRect/>
          </a:stretch>
        </p:blipFill>
        <p:spPr>
          <a:xfrm>
            <a:off x="2501439" y="2268220"/>
            <a:ext cx="8392702" cy="4372139"/>
          </a:xfrm>
          <a:prstGeom prst="rect">
            <a:avLst/>
          </a:prstGeom>
        </p:spPr>
      </p:pic>
    </p:spTree>
    <p:extLst>
      <p:ext uri="{BB962C8B-B14F-4D97-AF65-F5344CB8AC3E}">
        <p14:creationId xmlns:p14="http://schemas.microsoft.com/office/powerpoint/2010/main" val="194164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9E11-26A6-4E5E-A4E1-F9642ADD6069}"/>
              </a:ext>
            </a:extLst>
          </p:cNvPr>
          <p:cNvSpPr>
            <a:spLocks noGrp="1"/>
          </p:cNvSpPr>
          <p:nvPr>
            <p:ph type="title"/>
          </p:nvPr>
        </p:nvSpPr>
        <p:spPr/>
        <p:txBody>
          <a:bodyPr/>
          <a:lstStyle/>
          <a:p>
            <a:r>
              <a:rPr lang="en-US" sz="4400" dirty="0" err="1">
                <a:solidFill>
                  <a:srgbClr val="FF0000"/>
                </a:solidFill>
                <a:latin typeface="Times New Roman" panose="02020603050405020304" pitchFamily="18" charset="0"/>
                <a:cs typeface="Times New Roman" panose="02020603050405020304" pitchFamily="18" charset="0"/>
              </a:rPr>
              <a:t>Github</a:t>
            </a:r>
            <a:r>
              <a:rPr lang="en-US" sz="4400" dirty="0">
                <a:solidFill>
                  <a:srgbClr val="FF0000"/>
                </a:solidFill>
                <a:latin typeface="Times New Roman" panose="02020603050405020304" pitchFamily="18" charset="0"/>
                <a:cs typeface="Times New Roman" panose="02020603050405020304" pitchFamily="18" charset="0"/>
              </a:rPr>
              <a:t> Setup</a:t>
            </a:r>
            <a:endParaRPr lang="en-IN" dirty="0"/>
          </a:p>
        </p:txBody>
      </p:sp>
      <p:pic>
        <p:nvPicPr>
          <p:cNvPr id="4" name="Picture 3">
            <a:extLst>
              <a:ext uri="{FF2B5EF4-FFF2-40B4-BE49-F238E27FC236}">
                <a16:creationId xmlns:a16="http://schemas.microsoft.com/office/drawing/2014/main" id="{9030E6FD-1CDC-46EC-B52F-948BD5393A81}"/>
              </a:ext>
            </a:extLst>
          </p:cNvPr>
          <p:cNvPicPr>
            <a:picLocks noChangeAspect="1"/>
          </p:cNvPicPr>
          <p:nvPr/>
        </p:nvPicPr>
        <p:blipFill>
          <a:blip r:embed="rId2"/>
          <a:stretch>
            <a:fillRect/>
          </a:stretch>
        </p:blipFill>
        <p:spPr bwMode="auto">
          <a:xfrm>
            <a:off x="10206754" y="365125"/>
            <a:ext cx="1374775" cy="446405"/>
          </a:xfrm>
          <a:prstGeom prst="rect">
            <a:avLst/>
          </a:prstGeom>
        </p:spPr>
      </p:pic>
      <p:sp>
        <p:nvSpPr>
          <p:cNvPr id="7" name="Content Placeholder 6">
            <a:extLst>
              <a:ext uri="{FF2B5EF4-FFF2-40B4-BE49-F238E27FC236}">
                <a16:creationId xmlns:a16="http://schemas.microsoft.com/office/drawing/2014/main" id="{9E54670F-649D-D05C-7497-69577DDE1E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915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9D63-9287-4763-B491-C90CF56E3D05}"/>
              </a:ext>
            </a:extLst>
          </p:cNvPr>
          <p:cNvSpPr>
            <a:spLocks noGrp="1"/>
          </p:cNvSpPr>
          <p:nvPr>
            <p:ph type="title"/>
          </p:nvPr>
        </p:nvSpPr>
        <p:spPr/>
        <p:txBody>
          <a:bodyPr/>
          <a:lstStyle/>
          <a:p>
            <a:r>
              <a:rPr lang="en-US" sz="4400" dirty="0">
                <a:solidFill>
                  <a:srgbClr val="FF0000"/>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4DEF1602-ABAB-44BC-A777-502C0A2DF70A}"/>
              </a:ext>
            </a:extLst>
          </p:cNvPr>
          <p:cNvSpPr>
            <a:spLocks noGrp="1"/>
          </p:cNvSpPr>
          <p:nvPr>
            <p:ph idx="1"/>
          </p:nvPr>
        </p:nvSpPr>
        <p:spPr/>
        <p:txBody>
          <a:bodyPr>
            <a:normAutofit/>
          </a:bodyPr>
          <a:lstStyle/>
          <a:p>
            <a:pPr marL="0" marR="0" indent="0">
              <a:spcBef>
                <a:spcPts val="0"/>
              </a:spcBef>
              <a:spcAft>
                <a:spcPts val="0"/>
              </a:spcAft>
              <a:buNone/>
            </a:pPr>
            <a:r>
              <a:rPr lang="en-US" sz="2400" dirty="0">
                <a:effectLst/>
                <a:latin typeface="Arial" panose="020B0604020202020204" pitchFamily="34" charset="0"/>
                <a:ea typeface="Arial" panose="020B0604020202020204" pitchFamily="34" charset="0"/>
              </a:rPr>
              <a:t>Network address translation, when used appropriately, is a valuable resource to managed service providers. It can be used to direct traffic as needed and helps to conserve IP addresses in the public space. While there are different types of network address translation based on need, there are tools to use and security considerations to be made for each case.</a:t>
            </a:r>
            <a:br>
              <a:rPr lang="en-US" sz="2400" dirty="0">
                <a:effectLst/>
                <a:latin typeface="Arial" panose="020B0604020202020204" pitchFamily="34" charset="0"/>
                <a:ea typeface="Arial" panose="020B0604020202020204" pitchFamily="34" charset="0"/>
              </a:rPr>
            </a:br>
            <a:r>
              <a:rPr lang="en-US" sz="2400" dirty="0">
                <a:effectLst/>
                <a:latin typeface="Arial" panose="020B0604020202020204" pitchFamily="34" charset="0"/>
                <a:ea typeface="Arial" panose="020B0604020202020204" pitchFamily="34" charset="0"/>
              </a:rPr>
              <a:t>Now that we’ve made network address translation easier to understand, this is a great time to do a little research to see how it can be better used to help your managed service provider and its clients today.</a:t>
            </a:r>
            <a:br>
              <a:rPr lang="en-IN" sz="1800" dirty="0">
                <a:effectLst/>
                <a:latin typeface="Arial" panose="020B0604020202020204" pitchFamily="34" charset="0"/>
                <a:ea typeface="Arial" panose="020B0604020202020204" pitchFamily="34" charset="0"/>
              </a:rPr>
            </a:br>
            <a:endParaRPr lang="en-IN" dirty="0"/>
          </a:p>
        </p:txBody>
      </p:sp>
      <p:pic>
        <p:nvPicPr>
          <p:cNvPr id="4" name="Picture 3">
            <a:extLst>
              <a:ext uri="{FF2B5EF4-FFF2-40B4-BE49-F238E27FC236}">
                <a16:creationId xmlns:a16="http://schemas.microsoft.com/office/drawing/2014/main" id="{5F859CA7-84B8-4F5A-BB60-303ADB766231}"/>
              </a:ext>
            </a:extLst>
          </p:cNvPr>
          <p:cNvPicPr>
            <a:picLocks noChangeAspect="1"/>
          </p:cNvPicPr>
          <p:nvPr/>
        </p:nvPicPr>
        <p:blipFill>
          <a:blip r:embed="rId2"/>
          <a:stretch>
            <a:fillRect/>
          </a:stretch>
        </p:blipFill>
        <p:spPr bwMode="auto">
          <a:xfrm>
            <a:off x="10206754" y="365125"/>
            <a:ext cx="1374775" cy="446405"/>
          </a:xfrm>
          <a:prstGeom prst="rect">
            <a:avLst/>
          </a:prstGeom>
        </p:spPr>
      </p:pic>
    </p:spTree>
    <p:extLst>
      <p:ext uri="{BB962C8B-B14F-4D97-AF65-F5344CB8AC3E}">
        <p14:creationId xmlns:p14="http://schemas.microsoft.com/office/powerpoint/2010/main" val="270613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4D6F-C6B6-41F9-B97C-D42C1C2F1790}"/>
              </a:ext>
            </a:extLst>
          </p:cNvPr>
          <p:cNvSpPr>
            <a:spLocks noGrp="1"/>
          </p:cNvSpPr>
          <p:nvPr>
            <p:ph type="title"/>
          </p:nvPr>
        </p:nvSpPr>
        <p:spPr/>
        <p:txBody>
          <a:bodyPr/>
          <a:lstStyle/>
          <a:p>
            <a:r>
              <a:rPr lang="en-US" sz="4400" dirty="0">
                <a:solidFill>
                  <a:srgbClr val="FF0000"/>
                </a:solidFill>
                <a:latin typeface="Times New Roman" panose="02020603050405020304" pitchFamily="18" charset="0"/>
                <a:cs typeface="Times New Roman" panose="02020603050405020304" pitchFamily="18" charset="0"/>
              </a:rPr>
              <a:t>Future Scope</a:t>
            </a:r>
            <a:endParaRPr lang="en-IN" dirty="0"/>
          </a:p>
        </p:txBody>
      </p:sp>
      <p:sp>
        <p:nvSpPr>
          <p:cNvPr id="3" name="Content Placeholder 2">
            <a:extLst>
              <a:ext uri="{FF2B5EF4-FFF2-40B4-BE49-F238E27FC236}">
                <a16:creationId xmlns:a16="http://schemas.microsoft.com/office/drawing/2014/main" id="{CDC4F980-13BC-4AA2-B692-C9A9BCA2D843}"/>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Network plays a major role in communication between the various devices, we tried to develop a basic network which is easy to understand and can be applied to any kind of usage.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following are major changes we are trying to bring in our project:</a:t>
            </a:r>
          </a:p>
          <a:p>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 Expanded Network capabilities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 Associated GUI for easier accessibility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 Addition of additional features to enhance the communication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 Increase security. </a:t>
            </a:r>
          </a:p>
          <a:p>
            <a:endParaRPr lang="en-IN" dirty="0"/>
          </a:p>
        </p:txBody>
      </p:sp>
      <p:pic>
        <p:nvPicPr>
          <p:cNvPr id="4" name="Picture 3">
            <a:extLst>
              <a:ext uri="{FF2B5EF4-FFF2-40B4-BE49-F238E27FC236}">
                <a16:creationId xmlns:a16="http://schemas.microsoft.com/office/drawing/2014/main" id="{22EB0148-CCEF-41F7-8CA1-48A074EE55CB}"/>
              </a:ext>
            </a:extLst>
          </p:cNvPr>
          <p:cNvPicPr>
            <a:picLocks noChangeAspect="1"/>
          </p:cNvPicPr>
          <p:nvPr/>
        </p:nvPicPr>
        <p:blipFill>
          <a:blip r:embed="rId2"/>
          <a:stretch>
            <a:fillRect/>
          </a:stretch>
        </p:blipFill>
        <p:spPr bwMode="auto">
          <a:xfrm>
            <a:off x="10206754" y="365125"/>
            <a:ext cx="1374775" cy="446405"/>
          </a:xfrm>
          <a:prstGeom prst="rect">
            <a:avLst/>
          </a:prstGeom>
        </p:spPr>
      </p:pic>
    </p:spTree>
    <p:extLst>
      <p:ext uri="{BB962C8B-B14F-4D97-AF65-F5344CB8AC3E}">
        <p14:creationId xmlns:p14="http://schemas.microsoft.com/office/powerpoint/2010/main" val="7243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9301-5C36-4583-AC1A-F7EE979ECEC1}"/>
              </a:ext>
            </a:extLst>
          </p:cNvPr>
          <p:cNvSpPr>
            <a:spLocks noGrp="1"/>
          </p:cNvSpPr>
          <p:nvPr>
            <p:ph type="title"/>
          </p:nvPr>
        </p:nvSpPr>
        <p:spPr/>
        <p:txBody>
          <a:bodyPr/>
          <a:lstStyle/>
          <a:p>
            <a:r>
              <a:rPr lang="en-US" sz="4400" dirty="0">
                <a:solidFill>
                  <a:srgbClr val="FF0000"/>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4FD7B7FE-984D-4559-B24D-481BB71AC5F8}"/>
              </a:ext>
            </a:extLst>
          </p:cNvPr>
          <p:cNvSpPr>
            <a:spLocks noGrp="1"/>
          </p:cNvSpPr>
          <p:nvPr>
            <p:ph idx="1"/>
          </p:nvPr>
        </p:nvSpPr>
        <p:spPr>
          <a:xfrm>
            <a:off x="507590" y="1534242"/>
            <a:ext cx="11176819" cy="4958633"/>
          </a:xfrm>
        </p:spPr>
        <p:txBody>
          <a:bodyPr>
            <a:normAutofit fontScale="55000" lnSpcReduction="20000"/>
          </a:bodyPr>
          <a:lstStyle/>
          <a:p>
            <a:r>
              <a:rPr lang="en-IN" sz="3800" dirty="0">
                <a:latin typeface="Times New Roman" panose="02020603050405020304" pitchFamily="18" charset="0"/>
                <a:cs typeface="Times New Roman" panose="02020603050405020304" pitchFamily="18" charset="0"/>
              </a:rPr>
              <a:t>Xu, L.; Wang, X.; Shen, J. Strategy and simulation of trust cluster based key management protocol for </a:t>
            </a:r>
            <a:r>
              <a:rPr lang="en-IN" sz="3800" dirty="0" err="1">
                <a:latin typeface="Times New Roman" panose="02020603050405020304" pitchFamily="18" charset="0"/>
                <a:cs typeface="Times New Roman" panose="02020603050405020304" pitchFamily="18" charset="0"/>
              </a:rPr>
              <a:t>adhoc</a:t>
            </a:r>
            <a:r>
              <a:rPr lang="en-IN" sz="3800" dirty="0">
                <a:latin typeface="Times New Roman" panose="02020603050405020304" pitchFamily="18" charset="0"/>
                <a:cs typeface="Times New Roman" panose="02020603050405020304" pitchFamily="18" charset="0"/>
              </a:rPr>
              <a:t> networks. In Proceedings of the 2009 4th International Conference on Computer Science &amp; </a:t>
            </a:r>
            <a:r>
              <a:rPr lang="en-IN" sz="3800" dirty="0" err="1">
                <a:latin typeface="Times New Roman" panose="02020603050405020304" pitchFamily="18" charset="0"/>
                <a:cs typeface="Times New Roman" panose="02020603050405020304" pitchFamily="18" charset="0"/>
              </a:rPr>
              <a:t>Education,Nanning</a:t>
            </a:r>
            <a:r>
              <a:rPr lang="en-IN" sz="3800" dirty="0">
                <a:latin typeface="Times New Roman" panose="02020603050405020304" pitchFamily="18" charset="0"/>
                <a:cs typeface="Times New Roman" panose="02020603050405020304" pitchFamily="18" charset="0"/>
              </a:rPr>
              <a:t>, China, 25–28 July, 2009; pp. 269–274.</a:t>
            </a:r>
          </a:p>
          <a:p>
            <a:endParaRPr lang="en-IN" sz="3800" dirty="0">
              <a:latin typeface="Times New Roman" panose="02020603050405020304" pitchFamily="18" charset="0"/>
              <a:cs typeface="Times New Roman" panose="02020603050405020304" pitchFamily="18" charset="0"/>
            </a:endParaRPr>
          </a:p>
          <a:p>
            <a:r>
              <a:rPr lang="en-IN" sz="3800" dirty="0" err="1">
                <a:latin typeface="Times New Roman" panose="02020603050405020304" pitchFamily="18" charset="0"/>
                <a:cs typeface="Times New Roman" panose="02020603050405020304" pitchFamily="18" charset="0"/>
              </a:rPr>
              <a:t>Kwo</a:t>
            </a:r>
            <a:r>
              <a:rPr lang="en-IN" sz="3800" dirty="0">
                <a:latin typeface="Times New Roman" panose="02020603050405020304" pitchFamily="18" charset="0"/>
                <a:cs typeface="Times New Roman" panose="02020603050405020304" pitchFamily="18" charset="0"/>
              </a:rPr>
              <a:t>, P.Y.; </a:t>
            </a:r>
            <a:r>
              <a:rPr lang="en-IN" sz="3800" dirty="0" err="1">
                <a:latin typeface="Times New Roman" panose="02020603050405020304" pitchFamily="18" charset="0"/>
                <a:cs typeface="Times New Roman" panose="02020603050405020304" pitchFamily="18" charset="0"/>
              </a:rPr>
              <a:t>Lawitz</a:t>
            </a:r>
            <a:r>
              <a:rPr lang="en-IN" sz="3800" dirty="0">
                <a:latin typeface="Times New Roman" panose="02020603050405020304" pitchFamily="18" charset="0"/>
                <a:cs typeface="Times New Roman" panose="02020603050405020304" pitchFamily="18" charset="0"/>
              </a:rPr>
              <a:t>, E.J.; McCone, J.; Schiff, E.R.; </a:t>
            </a:r>
            <a:r>
              <a:rPr lang="en-IN" sz="3800" dirty="0" err="1">
                <a:latin typeface="Times New Roman" panose="02020603050405020304" pitchFamily="18" charset="0"/>
                <a:cs typeface="Times New Roman" panose="02020603050405020304" pitchFamily="18" charset="0"/>
              </a:rPr>
              <a:t>Vierling</a:t>
            </a:r>
            <a:r>
              <a:rPr lang="en-IN" sz="3800" dirty="0">
                <a:latin typeface="Times New Roman" panose="02020603050405020304" pitchFamily="18" charset="0"/>
                <a:cs typeface="Times New Roman" panose="02020603050405020304" pitchFamily="18" charset="0"/>
              </a:rPr>
              <a:t>, J.M.; Pound, D.; Davis, M.N.; Galati, </a:t>
            </a:r>
            <a:r>
              <a:rPr lang="en-IN" sz="3800" dirty="0" err="1">
                <a:latin typeface="Times New Roman" panose="02020603050405020304" pitchFamily="18" charset="0"/>
                <a:cs typeface="Times New Roman" panose="02020603050405020304" pitchFamily="18" charset="0"/>
              </a:rPr>
              <a:t>J.S.;Gordon</a:t>
            </a:r>
            <a:r>
              <a:rPr lang="en-IN" sz="3800" dirty="0">
                <a:latin typeface="Times New Roman" panose="02020603050405020304" pitchFamily="18" charset="0"/>
                <a:cs typeface="Times New Roman" panose="02020603050405020304" pitchFamily="18" charset="0"/>
              </a:rPr>
              <a:t>, S.C.; </a:t>
            </a:r>
            <a:r>
              <a:rPr lang="en-IN" sz="3800" dirty="0" err="1">
                <a:latin typeface="Times New Roman" panose="02020603050405020304" pitchFamily="18" charset="0"/>
                <a:cs typeface="Times New Roman" panose="02020603050405020304" pitchFamily="18" charset="0"/>
              </a:rPr>
              <a:t>Ravendhran</a:t>
            </a:r>
            <a:r>
              <a:rPr lang="en-IN" sz="3800" dirty="0">
                <a:latin typeface="Times New Roman" panose="02020603050405020304" pitchFamily="18" charset="0"/>
                <a:cs typeface="Times New Roman" panose="02020603050405020304" pitchFamily="18" charset="0"/>
              </a:rPr>
              <a:t>, N.; et al. Efﬁcacy of boceprevir, an NS3 protease inhibitor, in </a:t>
            </a:r>
            <a:r>
              <a:rPr lang="en-IN" sz="3800" dirty="0" err="1">
                <a:latin typeface="Times New Roman" panose="02020603050405020304" pitchFamily="18" charset="0"/>
                <a:cs typeface="Times New Roman" panose="02020603050405020304" pitchFamily="18" charset="0"/>
              </a:rPr>
              <a:t>combinationwith</a:t>
            </a:r>
            <a:r>
              <a:rPr lang="en-IN" sz="3800" dirty="0">
                <a:latin typeface="Times New Roman" panose="02020603050405020304" pitchFamily="18" charset="0"/>
                <a:cs typeface="Times New Roman" panose="02020603050405020304" pitchFamily="18" charset="0"/>
              </a:rPr>
              <a:t> peginterferon alfa-2b and ribavirin in treatment-naive patients with genotype 1 hepatitis C infection(SPRINT-1): An open-label, randomised, multicentre phase 2 trial. Lancet 2010,376, 705–716.</a:t>
            </a:r>
          </a:p>
          <a:p>
            <a:endParaRPr lang="en-IN" sz="3800" dirty="0">
              <a:latin typeface="Times New Roman" panose="02020603050405020304" pitchFamily="18" charset="0"/>
              <a:cs typeface="Times New Roman" panose="02020603050405020304" pitchFamily="18" charset="0"/>
            </a:endParaRPr>
          </a:p>
          <a:p>
            <a:r>
              <a:rPr lang="en-IN" sz="3800" dirty="0">
                <a:latin typeface="Times New Roman" panose="02020603050405020304" pitchFamily="18" charset="0"/>
                <a:cs typeface="Times New Roman" panose="02020603050405020304" pitchFamily="18" charset="0"/>
              </a:rPr>
              <a:t>Rahman, M.U.; Rehman, A.U.; Liu, H.; Chen, H.F. Inhibitory mechanism of 5-bromo-3-indoleacetic acid fornon-structural-3 helicase hepatitis C virus with dynamics correlation network analysis. </a:t>
            </a:r>
            <a:r>
              <a:rPr lang="en-IN" sz="3800" dirty="0" err="1">
                <a:latin typeface="Times New Roman" panose="02020603050405020304" pitchFamily="18" charset="0"/>
                <a:cs typeface="Times New Roman" panose="02020603050405020304" pitchFamily="18" charset="0"/>
              </a:rPr>
              <a:t>Comput</a:t>
            </a:r>
            <a:r>
              <a:rPr lang="en-IN" sz="3800" dirty="0">
                <a:latin typeface="Times New Roman" panose="02020603050405020304" pitchFamily="18" charset="0"/>
                <a:cs typeface="Times New Roman" panose="02020603050405020304" pitchFamily="18" charset="0"/>
              </a:rPr>
              <a:t>. Biol. Chem.2018,77, 167–177</a:t>
            </a:r>
          </a:p>
          <a:p>
            <a:endParaRPr lang="en-IN" sz="3800" dirty="0">
              <a:latin typeface="Times New Roman" panose="02020603050405020304" pitchFamily="18" charset="0"/>
              <a:cs typeface="Times New Roman" panose="02020603050405020304" pitchFamily="18" charset="0"/>
            </a:endParaRPr>
          </a:p>
          <a:p>
            <a:r>
              <a:rPr lang="en-IN" sz="3800" dirty="0" err="1">
                <a:latin typeface="Times New Roman" panose="02020603050405020304" pitchFamily="18" charset="0"/>
                <a:cs typeface="Times New Roman" panose="02020603050405020304" pitchFamily="18" charset="0"/>
              </a:rPr>
              <a:t>Akilli</a:t>
            </a:r>
            <a:r>
              <a:rPr lang="en-IN" sz="3800" dirty="0">
                <a:latin typeface="Times New Roman" panose="02020603050405020304" pitchFamily="18" charset="0"/>
                <a:cs typeface="Times New Roman" panose="02020603050405020304" pitchFamily="18" charset="0"/>
              </a:rPr>
              <a:t>, G. K. (2007). Games and simulations: A new approach in education? In D. Gibson, C. Aldrich, &amp; M. Prensky,(Eds.), Games and simulations in online learning: Research and development frameworks (pp. 1–20).</a:t>
            </a:r>
          </a:p>
          <a:p>
            <a:endParaRPr lang="en-IN" sz="38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6B9F2DF-E95F-49D2-9E73-C85DD0C1323A}"/>
              </a:ext>
            </a:extLst>
          </p:cNvPr>
          <p:cNvPicPr>
            <a:picLocks noChangeAspect="1"/>
          </p:cNvPicPr>
          <p:nvPr/>
        </p:nvPicPr>
        <p:blipFill>
          <a:blip r:embed="rId2"/>
          <a:stretch>
            <a:fillRect/>
          </a:stretch>
        </p:blipFill>
        <p:spPr bwMode="auto">
          <a:xfrm>
            <a:off x="10206754" y="365125"/>
            <a:ext cx="1374775" cy="446405"/>
          </a:xfrm>
          <a:prstGeom prst="rect">
            <a:avLst/>
          </a:prstGeom>
        </p:spPr>
      </p:pic>
    </p:spTree>
    <p:extLst>
      <p:ext uri="{BB962C8B-B14F-4D97-AF65-F5344CB8AC3E}">
        <p14:creationId xmlns:p14="http://schemas.microsoft.com/office/powerpoint/2010/main" val="8402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3DD7-ECA4-4BF8-BE43-6C1A44EFAC49}"/>
              </a:ext>
            </a:extLst>
          </p:cNvPr>
          <p:cNvSpPr>
            <a:spLocks noGrp="1"/>
          </p:cNvSpPr>
          <p:nvPr>
            <p:ph type="title"/>
          </p:nvPr>
        </p:nvSpPr>
        <p:spPr/>
        <p:txBody>
          <a:bodyPr/>
          <a:lstStyle/>
          <a:p>
            <a:r>
              <a:rPr lang="en-US" sz="4400" b="1" dirty="0">
                <a:solidFill>
                  <a:srgbClr val="FF0000"/>
                </a:solidFill>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13732896-4D1A-4848-8E56-4E7690C0CB9A}"/>
              </a:ext>
            </a:extLst>
          </p:cNvPr>
          <p:cNvSpPr>
            <a:spLocks noGrp="1"/>
          </p:cNvSpPr>
          <p:nvPr>
            <p:ph idx="1"/>
          </p:nvPr>
        </p:nvSpPr>
        <p:spPr/>
        <p:txBody>
          <a:bodyPr>
            <a:normAutofit/>
          </a:bodyPr>
          <a:lstStyle/>
          <a:p>
            <a:pPr marL="0" marR="0" indent="0">
              <a:spcBef>
                <a:spcPts val="1010"/>
              </a:spcBef>
              <a:spcAft>
                <a:spcPts val="0"/>
              </a:spcAft>
              <a:buNone/>
            </a:pPr>
            <a:r>
              <a:rPr lang="en-US" sz="2600" dirty="0">
                <a:solidFill>
                  <a:srgbClr val="000000"/>
                </a:solidFill>
                <a:effectLst/>
                <a:latin typeface="Arial" panose="020B0604020202020204" pitchFamily="34" charset="0"/>
                <a:ea typeface="Arial" panose="020B0604020202020204" pitchFamily="34" charset="0"/>
              </a:rPr>
              <a:t>Network Address Translation (NAT) is designed for IP address simplification and conservation. NAT is similar to Classless Inter</a:t>
            </a:r>
            <a:r>
              <a:rPr lang="en-US" sz="2600" dirty="0">
                <a:solidFill>
                  <a:srgbClr val="000000"/>
                </a:solidFill>
                <a:effectLst/>
                <a:latin typeface="Cambria Math" panose="02040503050406030204" pitchFamily="18" charset="0"/>
                <a:ea typeface="Arial" panose="020B0604020202020204" pitchFamily="34" charset="0"/>
                <a:cs typeface="Cambria Math" panose="02040503050406030204" pitchFamily="18" charset="0"/>
              </a:rPr>
              <a:t>‐</a:t>
            </a:r>
            <a:r>
              <a:rPr lang="en-US" sz="2600" dirty="0">
                <a:solidFill>
                  <a:srgbClr val="000000"/>
                </a:solidFill>
                <a:effectLst/>
                <a:latin typeface="Arial" panose="020B0604020202020204" pitchFamily="34" charset="0"/>
                <a:ea typeface="Arial" panose="020B0604020202020204" pitchFamily="34" charset="0"/>
              </a:rPr>
              <a:t>Domain Routing (CIDR) in that the original intention for NAT was to slow the depletion of available IP address.</a:t>
            </a:r>
            <a:endParaRPr lang="en-US" sz="2600" dirty="0">
              <a:effectLst/>
              <a:latin typeface="Arial" panose="020B0604020202020204" pitchFamily="34" charset="0"/>
              <a:ea typeface="Arial" panose="020B0604020202020204" pitchFamily="34" charset="0"/>
            </a:endParaRPr>
          </a:p>
          <a:p>
            <a:pPr marL="0" marR="0" indent="0">
              <a:spcBef>
                <a:spcPts val="1010"/>
              </a:spcBef>
              <a:spcAft>
                <a:spcPts val="0"/>
              </a:spcAft>
              <a:buNone/>
            </a:pPr>
            <a:r>
              <a:rPr lang="en-US" sz="2600" dirty="0">
                <a:solidFill>
                  <a:srgbClr val="000000"/>
                </a:solidFill>
                <a:effectLst/>
                <a:latin typeface="Arial" panose="020B0604020202020204" pitchFamily="34" charset="0"/>
                <a:ea typeface="Arial" panose="020B0604020202020204" pitchFamily="34" charset="0"/>
              </a:rPr>
              <a:t>The names used to describe the addresses used with NAT are easy to remember. Addresses used after NAT translations are called global addresses.</a:t>
            </a:r>
            <a:endParaRPr lang="en-US" sz="2600" dirty="0">
              <a:effectLst/>
              <a:latin typeface="Arial" panose="020B0604020202020204" pitchFamily="34" charset="0"/>
              <a:ea typeface="Arial" panose="020B0604020202020204" pitchFamily="34"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E9E86A-F5E2-49FF-8896-1915701357E3}"/>
              </a:ext>
            </a:extLst>
          </p:cNvPr>
          <p:cNvPicPr>
            <a:picLocks noChangeAspect="1"/>
          </p:cNvPicPr>
          <p:nvPr/>
        </p:nvPicPr>
        <p:blipFill>
          <a:blip r:embed="rId2"/>
          <a:stretch>
            <a:fillRect/>
          </a:stretch>
        </p:blipFill>
        <p:spPr bwMode="auto">
          <a:xfrm>
            <a:off x="10206754" y="365125"/>
            <a:ext cx="1374775" cy="446405"/>
          </a:xfrm>
          <a:prstGeom prst="rect">
            <a:avLst/>
          </a:prstGeom>
        </p:spPr>
      </p:pic>
    </p:spTree>
    <p:extLst>
      <p:ext uri="{BB962C8B-B14F-4D97-AF65-F5344CB8AC3E}">
        <p14:creationId xmlns:p14="http://schemas.microsoft.com/office/powerpoint/2010/main" val="257390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FDDF-6C4D-4071-A2AE-D4154EC3C347}"/>
              </a:ext>
            </a:extLst>
          </p:cNvPr>
          <p:cNvSpPr>
            <a:spLocks noGrp="1"/>
          </p:cNvSpPr>
          <p:nvPr>
            <p:ph type="title"/>
          </p:nvPr>
        </p:nvSpPr>
        <p:spPr/>
        <p:txBody>
          <a:bodyPr/>
          <a:lstStyle/>
          <a:p>
            <a:r>
              <a:rPr lang="en-US" sz="4400" b="1" dirty="0">
                <a:solidFill>
                  <a:srgbClr val="FF0000"/>
                </a:solid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AD7C812F-A934-4F84-B585-0FD02E3A86D8}"/>
              </a:ext>
            </a:extLst>
          </p:cNvPr>
          <p:cNvSpPr>
            <a:spLocks noGrp="1"/>
          </p:cNvSpPr>
          <p:nvPr>
            <p:ph idx="1"/>
          </p:nvPr>
        </p:nvSpPr>
        <p:spPr/>
        <p:txBody>
          <a:bodyPr>
            <a:normAutofit/>
          </a:bodyPr>
          <a:lstStyle/>
          <a:p>
            <a:pPr marL="342900" marR="0" lvl="0" indent="-342900">
              <a:spcBef>
                <a:spcPts val="1010"/>
              </a:spcBef>
              <a:spcAft>
                <a:spcPts val="0"/>
              </a:spcAft>
              <a:buFont typeface="Wingdings 3" panose="05040102010807070707" pitchFamily="18" charset="2"/>
              <a:buChar char=""/>
              <a:tabLst>
                <a:tab pos="228600" algn="l"/>
              </a:tabLst>
            </a:pPr>
            <a:r>
              <a:rPr lang="en-US" sz="2400" dirty="0">
                <a:solidFill>
                  <a:srgbClr val="000000"/>
                </a:solidFill>
                <a:effectLst/>
                <a:latin typeface="Arial" panose="020B0604020202020204" pitchFamily="34" charset="0"/>
                <a:ea typeface="Arial" panose="020B0604020202020204" pitchFamily="34" charset="0"/>
              </a:rPr>
              <a:t>NAT is the process of reassigning the single IP address into a further one by altering the network address data in the IP header while they are traveling through a network towards the destination node.</a:t>
            </a:r>
            <a:endParaRPr lang="en-US" sz="2400" dirty="0">
              <a:effectLst/>
              <a:latin typeface="Arial" panose="020B0604020202020204" pitchFamily="34" charset="0"/>
              <a:ea typeface="Arial" panose="020B0604020202020204" pitchFamily="34" charset="0"/>
            </a:endParaRPr>
          </a:p>
          <a:p>
            <a:pPr marL="342900" marR="0" lvl="0" indent="-342900">
              <a:spcBef>
                <a:spcPts val="1010"/>
              </a:spcBef>
              <a:spcAft>
                <a:spcPts val="0"/>
              </a:spcAft>
              <a:buFont typeface="Wingdings 3" panose="05040102010807070707" pitchFamily="18" charset="2"/>
              <a:buChar char=""/>
              <a:tabLst>
                <a:tab pos="228600" algn="l"/>
              </a:tabLst>
            </a:pPr>
            <a:r>
              <a:rPr lang="en-US" sz="2400" dirty="0">
                <a:solidFill>
                  <a:srgbClr val="000000"/>
                </a:solidFill>
                <a:effectLst/>
                <a:latin typeface="Arial" panose="020B0604020202020204" pitchFamily="34" charset="0"/>
                <a:ea typeface="Arial" panose="020B0604020202020204" pitchFamily="34" charset="0"/>
              </a:rPr>
              <a:t>NAT works on a router or gateway and interconnects two networks with each other by translating the private addresses before the data being transmitted to another network.</a:t>
            </a:r>
            <a:endParaRPr lang="en-US" sz="2400" dirty="0">
              <a:effectLst/>
              <a:latin typeface="Arial" panose="020B0604020202020204" pitchFamily="34" charset="0"/>
              <a:ea typeface="Arial" panose="020B0604020202020204" pitchFamily="34" charset="0"/>
            </a:endParaRPr>
          </a:p>
          <a:p>
            <a:pPr marL="342900" marR="0" lvl="0" indent="-342900">
              <a:spcBef>
                <a:spcPts val="1010"/>
              </a:spcBef>
              <a:spcAft>
                <a:spcPts val="0"/>
              </a:spcAft>
              <a:buFont typeface="Wingdings 3" panose="05040102010807070707" pitchFamily="18" charset="2"/>
              <a:buChar char=""/>
              <a:tabLst>
                <a:tab pos="228600" algn="l"/>
              </a:tabLst>
            </a:pPr>
            <a:r>
              <a:rPr lang="en-US" sz="2400" dirty="0">
                <a:solidFill>
                  <a:srgbClr val="000000"/>
                </a:solidFill>
                <a:effectLst/>
                <a:latin typeface="Arial" panose="020B0604020202020204" pitchFamily="34" charset="0"/>
                <a:ea typeface="Arial" panose="020B0604020202020204" pitchFamily="34" charset="0"/>
              </a:rPr>
              <a:t>NAT is having the potential to broadcast only one IP address to the public network on behalf of the entire internal network. This provisions the feature of security by efficiently hiding the overall IP address of the private network behind that solo address.</a:t>
            </a:r>
            <a:endParaRPr lang="en-US" sz="2400" dirty="0">
              <a:effectLst/>
              <a:latin typeface="Arial" panose="020B0604020202020204" pitchFamily="34" charset="0"/>
              <a:ea typeface="Arial" panose="020B0604020202020204" pitchFamily="34" charset="0"/>
            </a:endParaRPr>
          </a:p>
          <a:p>
            <a:pPr marL="0" marR="0" indent="0">
              <a:spcBef>
                <a:spcPts val="1010"/>
              </a:spcBef>
              <a:spcAft>
                <a:spcPts val="0"/>
              </a:spcAft>
              <a:buNone/>
            </a:pPr>
            <a:endParaRPr lang="en-US" sz="1800" dirty="0">
              <a:effectLst/>
              <a:latin typeface="Arial" panose="020B0604020202020204" pitchFamily="34" charset="0"/>
              <a:ea typeface="Arial" panose="020B0604020202020204" pitchFamily="34"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E41F42-FAB8-4998-B3F3-CAEE1932071A}"/>
              </a:ext>
            </a:extLst>
          </p:cNvPr>
          <p:cNvPicPr>
            <a:picLocks noChangeAspect="1"/>
          </p:cNvPicPr>
          <p:nvPr/>
        </p:nvPicPr>
        <p:blipFill>
          <a:blip r:embed="rId2"/>
          <a:stretch>
            <a:fillRect/>
          </a:stretch>
        </p:blipFill>
        <p:spPr bwMode="auto">
          <a:xfrm>
            <a:off x="10206754" y="365125"/>
            <a:ext cx="1374775" cy="446405"/>
          </a:xfrm>
          <a:prstGeom prst="rect">
            <a:avLst/>
          </a:prstGeom>
        </p:spPr>
      </p:pic>
    </p:spTree>
    <p:extLst>
      <p:ext uri="{BB962C8B-B14F-4D97-AF65-F5344CB8AC3E}">
        <p14:creationId xmlns:p14="http://schemas.microsoft.com/office/powerpoint/2010/main" val="260355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F26D-15AC-47C6-A8AE-B77FD4320CA5}"/>
              </a:ext>
            </a:extLst>
          </p:cNvPr>
          <p:cNvSpPr>
            <a:spLocks noGrp="1"/>
          </p:cNvSpPr>
          <p:nvPr>
            <p:ph type="title"/>
          </p:nvPr>
        </p:nvSpPr>
        <p:spPr>
          <a:xfrm>
            <a:off x="839788" y="457200"/>
            <a:ext cx="4508960" cy="604684"/>
          </a:xfrm>
        </p:spPr>
        <p:txBody>
          <a:bodyPr>
            <a:normAutofit/>
          </a:bodyPr>
          <a:lstStyle/>
          <a:p>
            <a:r>
              <a:rPr lang="en-IN" b="1" i="0" dirty="0">
                <a:solidFill>
                  <a:srgbClr val="FF0000"/>
                </a:solidFill>
                <a:effectLst/>
                <a:latin typeface="Times New Roman" panose="02020603050405020304" pitchFamily="18" charset="0"/>
                <a:cs typeface="Times New Roman" panose="02020603050405020304" pitchFamily="18" charset="0"/>
              </a:rPr>
              <a:t>FLOW CHART</a:t>
            </a:r>
            <a:endParaRPr lang="en-IN" dirty="0"/>
          </a:p>
        </p:txBody>
      </p:sp>
      <p:pic>
        <p:nvPicPr>
          <p:cNvPr id="6" name="Picture 5">
            <a:extLst>
              <a:ext uri="{FF2B5EF4-FFF2-40B4-BE49-F238E27FC236}">
                <a16:creationId xmlns:a16="http://schemas.microsoft.com/office/drawing/2014/main" id="{1ACE995C-66C1-47FC-A2C7-BA821CBED2D3}"/>
              </a:ext>
            </a:extLst>
          </p:cNvPr>
          <p:cNvPicPr>
            <a:picLocks noChangeAspect="1"/>
          </p:cNvPicPr>
          <p:nvPr/>
        </p:nvPicPr>
        <p:blipFill>
          <a:blip r:embed="rId2"/>
          <a:stretch>
            <a:fillRect/>
          </a:stretch>
        </p:blipFill>
        <p:spPr bwMode="auto">
          <a:xfrm>
            <a:off x="10206754" y="365125"/>
            <a:ext cx="1374775" cy="446405"/>
          </a:xfrm>
          <a:prstGeom prst="rect">
            <a:avLst/>
          </a:prstGeom>
        </p:spPr>
      </p:pic>
      <p:pic>
        <p:nvPicPr>
          <p:cNvPr id="7" name="Picture 6" descr="Diagram&#10;&#10;Description automatically generated">
            <a:extLst>
              <a:ext uri="{FF2B5EF4-FFF2-40B4-BE49-F238E27FC236}">
                <a16:creationId xmlns:a16="http://schemas.microsoft.com/office/drawing/2014/main" id="{6106D794-8BB0-4FC1-802A-140A5EC93025}"/>
              </a:ext>
            </a:extLst>
          </p:cNvPr>
          <p:cNvPicPr>
            <a:picLocks noChangeAspect="1"/>
          </p:cNvPicPr>
          <p:nvPr/>
        </p:nvPicPr>
        <p:blipFill>
          <a:blip r:embed="rId3"/>
          <a:stretch>
            <a:fillRect/>
          </a:stretch>
        </p:blipFill>
        <p:spPr>
          <a:xfrm>
            <a:off x="346279" y="1519865"/>
            <a:ext cx="11499441" cy="4880064"/>
          </a:xfrm>
          <a:prstGeom prst="rect">
            <a:avLst/>
          </a:prstGeom>
        </p:spPr>
      </p:pic>
      <p:sp>
        <p:nvSpPr>
          <p:cNvPr id="8" name="Text Placeholder 7">
            <a:extLst>
              <a:ext uri="{FF2B5EF4-FFF2-40B4-BE49-F238E27FC236}">
                <a16:creationId xmlns:a16="http://schemas.microsoft.com/office/drawing/2014/main" id="{AB8312D0-9BF4-956F-B42B-A23C559235C9}"/>
              </a:ext>
            </a:extLst>
          </p:cNvPr>
          <p:cNvSpPr>
            <a:spLocks noGrp="1"/>
          </p:cNvSpPr>
          <p:nvPr>
            <p:ph type="body" sz="half" idx="2"/>
          </p:nvPr>
        </p:nvSpPr>
        <p:spPr>
          <a:xfrm flipH="1">
            <a:off x="12146281" y="6354210"/>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94367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5EAB-A2BA-495A-A753-3B999AB3D680}"/>
              </a:ext>
            </a:extLst>
          </p:cNvPr>
          <p:cNvSpPr>
            <a:spLocks noGrp="1"/>
          </p:cNvSpPr>
          <p:nvPr>
            <p:ph type="title"/>
          </p:nvPr>
        </p:nvSpPr>
        <p:spPr>
          <a:xfrm>
            <a:off x="248264" y="18255"/>
            <a:ext cx="9308691" cy="1368093"/>
          </a:xfrm>
        </p:spPr>
        <p:txBody>
          <a:bodyPr/>
          <a:lstStyle/>
          <a:p>
            <a:r>
              <a:rPr lang="en-US" sz="4400" b="1" dirty="0">
                <a:solidFill>
                  <a:srgbClr val="FF0000"/>
                </a:solidFill>
                <a:latin typeface="Times New Roman" panose="02020603050405020304" pitchFamily="18" charset="0"/>
                <a:cs typeface="Times New Roman" panose="02020603050405020304" pitchFamily="18" charset="0"/>
              </a:rPr>
              <a:t>Literature Survey</a:t>
            </a:r>
            <a:endParaRPr lang="en-IN" dirty="0"/>
          </a:p>
        </p:txBody>
      </p:sp>
      <p:pic>
        <p:nvPicPr>
          <p:cNvPr id="6" name="Picture 5">
            <a:extLst>
              <a:ext uri="{FF2B5EF4-FFF2-40B4-BE49-F238E27FC236}">
                <a16:creationId xmlns:a16="http://schemas.microsoft.com/office/drawing/2014/main" id="{5C40A538-2D05-46EC-B0B6-824FDE5D2A8B}"/>
              </a:ext>
            </a:extLst>
          </p:cNvPr>
          <p:cNvPicPr>
            <a:picLocks noChangeAspect="1"/>
          </p:cNvPicPr>
          <p:nvPr/>
        </p:nvPicPr>
        <p:blipFill>
          <a:blip r:embed="rId2"/>
          <a:stretch>
            <a:fillRect/>
          </a:stretch>
        </p:blipFill>
        <p:spPr bwMode="auto">
          <a:xfrm>
            <a:off x="10206754" y="365125"/>
            <a:ext cx="1374775" cy="446405"/>
          </a:xfrm>
          <a:prstGeom prst="rect">
            <a:avLst/>
          </a:prstGeom>
        </p:spPr>
      </p:pic>
      <p:graphicFrame>
        <p:nvGraphicFramePr>
          <p:cNvPr id="5" name="Content Placeholder 4">
            <a:extLst>
              <a:ext uri="{FF2B5EF4-FFF2-40B4-BE49-F238E27FC236}">
                <a16:creationId xmlns:a16="http://schemas.microsoft.com/office/drawing/2014/main" id="{EE3F65AA-772D-209D-0253-C979AC27CD88}"/>
              </a:ext>
            </a:extLst>
          </p:cNvPr>
          <p:cNvGraphicFramePr>
            <a:graphicFrameLocks noGrp="1"/>
          </p:cNvGraphicFramePr>
          <p:nvPr>
            <p:ph idx="1"/>
            <p:extLst>
              <p:ext uri="{D42A27DB-BD31-4B8C-83A1-F6EECF244321}">
                <p14:modId xmlns:p14="http://schemas.microsoft.com/office/powerpoint/2010/main" val="4197218875"/>
              </p:ext>
            </p:extLst>
          </p:nvPr>
        </p:nvGraphicFramePr>
        <p:xfrm>
          <a:off x="501445" y="1103359"/>
          <a:ext cx="10766324" cy="5648264"/>
        </p:xfrm>
        <a:graphic>
          <a:graphicData uri="http://schemas.openxmlformats.org/drawingml/2006/table">
            <a:tbl>
              <a:tblPr firstRow="1" bandRow="1">
                <a:tableStyleId>{5C22544A-7EE6-4342-B048-85BDC9FD1C3A}</a:tableStyleId>
              </a:tblPr>
              <a:tblGrid>
                <a:gridCol w="904079">
                  <a:extLst>
                    <a:ext uri="{9D8B030D-6E8A-4147-A177-3AD203B41FA5}">
                      <a16:colId xmlns:a16="http://schemas.microsoft.com/office/drawing/2014/main" val="2864552306"/>
                    </a:ext>
                  </a:extLst>
                </a:gridCol>
                <a:gridCol w="1688832">
                  <a:extLst>
                    <a:ext uri="{9D8B030D-6E8A-4147-A177-3AD203B41FA5}">
                      <a16:colId xmlns:a16="http://schemas.microsoft.com/office/drawing/2014/main" val="1575979634"/>
                    </a:ext>
                  </a:extLst>
                </a:gridCol>
                <a:gridCol w="2028438">
                  <a:extLst>
                    <a:ext uri="{9D8B030D-6E8A-4147-A177-3AD203B41FA5}">
                      <a16:colId xmlns:a16="http://schemas.microsoft.com/office/drawing/2014/main" val="77982931"/>
                    </a:ext>
                  </a:extLst>
                </a:gridCol>
                <a:gridCol w="2556199">
                  <a:extLst>
                    <a:ext uri="{9D8B030D-6E8A-4147-A177-3AD203B41FA5}">
                      <a16:colId xmlns:a16="http://schemas.microsoft.com/office/drawing/2014/main" val="3243915202"/>
                    </a:ext>
                  </a:extLst>
                </a:gridCol>
                <a:gridCol w="1794388">
                  <a:extLst>
                    <a:ext uri="{9D8B030D-6E8A-4147-A177-3AD203B41FA5}">
                      <a16:colId xmlns:a16="http://schemas.microsoft.com/office/drawing/2014/main" val="3565678112"/>
                    </a:ext>
                  </a:extLst>
                </a:gridCol>
                <a:gridCol w="1794388">
                  <a:extLst>
                    <a:ext uri="{9D8B030D-6E8A-4147-A177-3AD203B41FA5}">
                      <a16:colId xmlns:a16="http://schemas.microsoft.com/office/drawing/2014/main" val="3233872574"/>
                    </a:ext>
                  </a:extLst>
                </a:gridCol>
              </a:tblGrid>
              <a:tr h="393163">
                <a:tc>
                  <a:txBody>
                    <a:bodyPr/>
                    <a:lstStyle/>
                    <a:p>
                      <a:r>
                        <a:rPr lang="en-US" dirty="0"/>
                        <a:t>S . NO </a:t>
                      </a:r>
                      <a:endParaRPr lang="en-IN" dirty="0"/>
                    </a:p>
                  </a:txBody>
                  <a:tcPr/>
                </a:tc>
                <a:tc>
                  <a:txBody>
                    <a:bodyPr/>
                    <a:lstStyle/>
                    <a:p>
                      <a:r>
                        <a:rPr lang="en-US" dirty="0"/>
                        <a:t>AUTHORS</a:t>
                      </a:r>
                      <a:endParaRPr lang="en-IN" dirty="0"/>
                    </a:p>
                  </a:txBody>
                  <a:tcPr/>
                </a:tc>
                <a:tc>
                  <a:txBody>
                    <a:bodyPr/>
                    <a:lstStyle/>
                    <a:p>
                      <a:r>
                        <a:rPr lang="en-US" dirty="0"/>
                        <a:t>TITLE</a:t>
                      </a:r>
                      <a:endParaRPr lang="en-IN" dirty="0"/>
                    </a:p>
                  </a:txBody>
                  <a:tcPr/>
                </a:tc>
                <a:tc>
                  <a:txBody>
                    <a:bodyPr/>
                    <a:lstStyle/>
                    <a:p>
                      <a:r>
                        <a:rPr lang="en-US" dirty="0"/>
                        <a:t>PUBLISHING</a:t>
                      </a:r>
                      <a:endParaRPr lang="en-IN" dirty="0"/>
                    </a:p>
                  </a:txBody>
                  <a:tcPr/>
                </a:tc>
                <a:tc>
                  <a:txBody>
                    <a:bodyPr/>
                    <a:lstStyle/>
                    <a:p>
                      <a:r>
                        <a:rPr lang="en-US" dirty="0"/>
                        <a:t>PROs</a:t>
                      </a:r>
                      <a:endParaRPr lang="en-IN" dirty="0"/>
                    </a:p>
                  </a:txBody>
                  <a:tcPr/>
                </a:tc>
                <a:tc>
                  <a:txBody>
                    <a:bodyPr/>
                    <a:lstStyle/>
                    <a:p>
                      <a:r>
                        <a:rPr lang="en-US" dirty="0"/>
                        <a:t>CONs</a:t>
                      </a:r>
                      <a:endParaRPr lang="en-IN" dirty="0"/>
                    </a:p>
                  </a:txBody>
                  <a:tcPr/>
                </a:tc>
                <a:extLst>
                  <a:ext uri="{0D108BD9-81ED-4DB2-BD59-A6C34878D82A}">
                    <a16:rowId xmlns:a16="http://schemas.microsoft.com/office/drawing/2014/main" val="2626513095"/>
                  </a:ext>
                </a:extLst>
              </a:tr>
              <a:tr h="1572652">
                <a:tc>
                  <a:txBody>
                    <a:bodyPr/>
                    <a:lstStyle/>
                    <a:p>
                      <a:r>
                        <a:rPr lang="en-US" dirty="0"/>
                        <a:t>1</a:t>
                      </a:r>
                      <a:endParaRPr lang="en-IN" dirty="0"/>
                    </a:p>
                  </a:txBody>
                  <a:tcPr/>
                </a:tc>
                <a:tc>
                  <a:txBody>
                    <a:bodyPr/>
                    <a:lstStyle/>
                    <a:p>
                      <a:r>
                        <a:rPr lang="en-IN" dirty="0"/>
                        <a:t>G. </a:t>
                      </a:r>
                      <a:r>
                        <a:rPr lang="en-IN" dirty="0" err="1"/>
                        <a:t>Tsirtsis</a:t>
                      </a:r>
                      <a:r>
                        <a:rPr lang="en-IN" dirty="0"/>
                        <a:t> </a:t>
                      </a:r>
                    </a:p>
                    <a:p>
                      <a:r>
                        <a:rPr lang="en-IN" dirty="0"/>
                        <a:t>P. </a:t>
                      </a:r>
                      <a:r>
                        <a:rPr lang="en-IN" dirty="0" err="1"/>
                        <a:t>Srisuresh</a:t>
                      </a:r>
                      <a:endParaRPr lang="en-IN" dirty="0"/>
                    </a:p>
                  </a:txBody>
                  <a:tcPr/>
                </a:tc>
                <a:tc>
                  <a:txBody>
                    <a:bodyPr/>
                    <a:lstStyle/>
                    <a:p>
                      <a:r>
                        <a:rPr lang="en-US" dirty="0"/>
                        <a:t>Network Address Translation - Protocol Translation (NAT-PT) </a:t>
                      </a:r>
                      <a:endParaRPr lang="en-IN" dirty="0"/>
                    </a:p>
                  </a:txBody>
                  <a:tcPr/>
                </a:tc>
                <a:tc>
                  <a:txBody>
                    <a:bodyPr/>
                    <a:lstStyle/>
                    <a:p>
                      <a:r>
                        <a:rPr lang="en-US" dirty="0"/>
                        <a:t>Feb 2020</a:t>
                      </a:r>
                      <a:endParaRPr lang="en-IN" dirty="0"/>
                    </a:p>
                  </a:txBody>
                  <a:tcPr/>
                </a:tc>
                <a:tc>
                  <a:txBody>
                    <a:bodyPr/>
                    <a:lstStyle/>
                    <a:p>
                      <a:r>
                        <a:rPr lang="en-IN" dirty="0"/>
                        <a:t> Transparent route</a:t>
                      </a:r>
                    </a:p>
                  </a:txBody>
                  <a:tcPr/>
                </a:tc>
                <a:tc>
                  <a:txBody>
                    <a:bodyPr/>
                    <a:lstStyle/>
                    <a:p>
                      <a:r>
                        <a:rPr lang="en-US" dirty="0"/>
                        <a:t>No dual support Ipv4 and IPv6</a:t>
                      </a:r>
                      <a:endParaRPr lang="en-IN" dirty="0"/>
                    </a:p>
                  </a:txBody>
                  <a:tcPr/>
                </a:tc>
                <a:extLst>
                  <a:ext uri="{0D108BD9-81ED-4DB2-BD59-A6C34878D82A}">
                    <a16:rowId xmlns:a16="http://schemas.microsoft.com/office/drawing/2014/main" val="939900921"/>
                  </a:ext>
                </a:extLst>
              </a:tr>
              <a:tr h="1277779">
                <a:tc>
                  <a:txBody>
                    <a:bodyPr/>
                    <a:lstStyle/>
                    <a:p>
                      <a:r>
                        <a:rPr lang="en-US" dirty="0"/>
                        <a:t>2</a:t>
                      </a:r>
                      <a:endParaRPr lang="en-IN" dirty="0"/>
                    </a:p>
                  </a:txBody>
                  <a:tcPr/>
                </a:tc>
                <a:tc>
                  <a:txBody>
                    <a:bodyPr/>
                    <a:lstStyle/>
                    <a:p>
                      <a:r>
                        <a:rPr lang="en-US" dirty="0" err="1"/>
                        <a:t>Lixia</a:t>
                      </a:r>
                      <a:r>
                        <a:rPr lang="en-US" dirty="0"/>
                        <a:t> Zhang, University of California, Los Angele</a:t>
                      </a:r>
                      <a:endParaRPr lang="en-IN" dirty="0"/>
                    </a:p>
                  </a:txBody>
                  <a:tcPr/>
                </a:tc>
                <a:tc>
                  <a:txBody>
                    <a:bodyPr/>
                    <a:lstStyle/>
                    <a:p>
                      <a:r>
                        <a:rPr lang="en-US" dirty="0"/>
                        <a:t>A Retrospective View of Network Address Translation</a:t>
                      </a:r>
                      <a:endParaRPr lang="en-IN" dirty="0"/>
                    </a:p>
                  </a:txBody>
                  <a:tcPr/>
                </a:tc>
                <a:tc>
                  <a:txBody>
                    <a:bodyPr/>
                    <a:lstStyle/>
                    <a:p>
                      <a:r>
                        <a:rPr lang="en-IN" dirty="0"/>
                        <a:t>September/October 2018</a:t>
                      </a:r>
                    </a:p>
                  </a:txBody>
                  <a:tcPr/>
                </a:tc>
                <a:tc>
                  <a:txBody>
                    <a:bodyPr/>
                    <a:lstStyle/>
                    <a:p>
                      <a:pPr algn="ctr"/>
                      <a:r>
                        <a:rPr lang="en-US" dirty="0"/>
                        <a:t>-</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1988665233"/>
                  </a:ext>
                </a:extLst>
              </a:tr>
              <a:tr h="2404670">
                <a:tc>
                  <a:txBody>
                    <a:bodyPr/>
                    <a:lstStyle/>
                    <a:p>
                      <a:r>
                        <a:rPr lang="en-US" dirty="0"/>
                        <a:t>3</a:t>
                      </a:r>
                      <a:endParaRPr lang="en-IN" dirty="0"/>
                    </a:p>
                  </a:txBody>
                  <a:tcPr/>
                </a:tc>
                <a:tc>
                  <a:txBody>
                    <a:bodyPr/>
                    <a:lstStyle/>
                    <a:p>
                      <a:r>
                        <a:rPr lang="en-IN" dirty="0"/>
                        <a:t>M. </a:t>
                      </a:r>
                      <a:r>
                        <a:rPr lang="en-IN" dirty="0" err="1"/>
                        <a:t>Bagnulo</a:t>
                      </a:r>
                      <a:r>
                        <a:rPr lang="en-IN" dirty="0"/>
                        <a:t> </a:t>
                      </a:r>
                    </a:p>
                    <a:p>
                      <a:pPr marL="342900" indent="-342900">
                        <a:buAutoNum type="alphaUcPeriod"/>
                      </a:pPr>
                      <a:r>
                        <a:rPr lang="en-IN" dirty="0"/>
                        <a:t>Sullivan </a:t>
                      </a:r>
                    </a:p>
                    <a:p>
                      <a:pPr marL="342900" indent="-342900">
                        <a:buAutoNum type="alphaUcPeriod"/>
                      </a:pPr>
                      <a:r>
                        <a:rPr lang="en-IN" dirty="0"/>
                        <a:t>P. Matthews</a:t>
                      </a:r>
                    </a:p>
                  </a:txBody>
                  <a:tcPr/>
                </a:tc>
                <a:tc>
                  <a:txBody>
                    <a:bodyPr/>
                    <a:lstStyle/>
                    <a:p>
                      <a:r>
                        <a:rPr lang="en-US" dirty="0"/>
                        <a:t>DNS Extensions for Network Address Translation from IPv6 Clients to IPv4 Servers</a:t>
                      </a:r>
                      <a:endParaRPr lang="en-IN" dirty="0"/>
                    </a:p>
                  </a:txBody>
                  <a:tcPr/>
                </a:tc>
                <a:tc>
                  <a:txBody>
                    <a:bodyPr/>
                    <a:lstStyle/>
                    <a:p>
                      <a:r>
                        <a:rPr lang="en-US" dirty="0"/>
                        <a:t>Apr 2018</a:t>
                      </a:r>
                      <a:endParaRPr lang="en-IN" dirty="0"/>
                    </a:p>
                  </a:txBody>
                  <a:tcPr/>
                </a:tc>
                <a:tc>
                  <a:txBody>
                    <a:bodyPr/>
                    <a:lstStyle/>
                    <a:p>
                      <a:r>
                        <a:rPr lang="en-US" dirty="0"/>
                        <a:t>client server connection between IPv6 client and Ipv4 server</a:t>
                      </a:r>
                      <a:endParaRPr lang="en-IN" dirty="0"/>
                    </a:p>
                  </a:txBody>
                  <a:tcPr/>
                </a:tc>
                <a:tc>
                  <a:txBody>
                    <a:bodyPr/>
                    <a:lstStyle/>
                    <a:p>
                      <a:r>
                        <a:rPr lang="en-US" dirty="0"/>
                        <a:t>No connection can be established between IPv6 to IPv6(Advanced nodes like dual stack node can do that)</a:t>
                      </a:r>
                      <a:endParaRPr lang="en-IN" dirty="0"/>
                    </a:p>
                  </a:txBody>
                  <a:tcPr/>
                </a:tc>
                <a:extLst>
                  <a:ext uri="{0D108BD9-81ED-4DB2-BD59-A6C34878D82A}">
                    <a16:rowId xmlns:a16="http://schemas.microsoft.com/office/drawing/2014/main" val="1857293406"/>
                  </a:ext>
                </a:extLst>
              </a:tr>
            </a:tbl>
          </a:graphicData>
        </a:graphic>
      </p:graphicFrame>
    </p:spTree>
    <p:extLst>
      <p:ext uri="{BB962C8B-B14F-4D97-AF65-F5344CB8AC3E}">
        <p14:creationId xmlns:p14="http://schemas.microsoft.com/office/powerpoint/2010/main" val="159425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CB11-82F5-4675-852D-E808C93C653D}"/>
              </a:ext>
            </a:extLst>
          </p:cNvPr>
          <p:cNvSpPr>
            <a:spLocks noGrp="1"/>
          </p:cNvSpPr>
          <p:nvPr>
            <p:ph type="title"/>
          </p:nvPr>
        </p:nvSpPr>
        <p:spPr>
          <a:xfrm>
            <a:off x="200691" y="187325"/>
            <a:ext cx="4381141" cy="943385"/>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METHODOLOGY</a:t>
            </a:r>
            <a:endParaRPr lang="en-IN" sz="3600" dirty="0"/>
          </a:p>
        </p:txBody>
      </p:sp>
      <p:sp>
        <p:nvSpPr>
          <p:cNvPr id="5" name="Text Placeholder 4">
            <a:extLst>
              <a:ext uri="{FF2B5EF4-FFF2-40B4-BE49-F238E27FC236}">
                <a16:creationId xmlns:a16="http://schemas.microsoft.com/office/drawing/2014/main" id="{60F0F050-6C85-4E3A-930B-807AE1D4C10B}"/>
              </a:ext>
            </a:extLst>
          </p:cNvPr>
          <p:cNvSpPr>
            <a:spLocks noGrp="1"/>
          </p:cNvSpPr>
          <p:nvPr>
            <p:ph type="body" sz="half" idx="2"/>
          </p:nvPr>
        </p:nvSpPr>
        <p:spPr>
          <a:xfrm>
            <a:off x="279350" y="1201993"/>
            <a:ext cx="11504611" cy="5281050"/>
          </a:xfrm>
        </p:spPr>
        <p:txBody>
          <a:bodyPr>
            <a:normAutofit/>
          </a:bodyPr>
          <a:lstStyle/>
          <a:p>
            <a:r>
              <a:rPr lang="en-US" sz="2600" i="0" dirty="0">
                <a:solidFill>
                  <a:srgbClr val="333333"/>
                </a:solidFill>
                <a:effectLst/>
                <a:latin typeface="Times New Roman" panose="02020603050405020304" pitchFamily="18" charset="0"/>
                <a:cs typeface="Times New Roman" panose="02020603050405020304" pitchFamily="18" charset="0"/>
              </a:rPr>
              <a:t> </a:t>
            </a:r>
          </a:p>
          <a:p>
            <a:r>
              <a:rPr lang="en-US" sz="2600" b="0" i="0" dirty="0">
                <a:solidFill>
                  <a:srgbClr val="333333"/>
                </a:solidFill>
                <a:effectLst/>
                <a:latin typeface="Times New Roman" panose="02020603050405020304" pitchFamily="18" charset="0"/>
                <a:cs typeface="Times New Roman" panose="02020603050405020304" pitchFamily="18" charset="0"/>
              </a:rPr>
              <a:t>NAT takes several forms:</a:t>
            </a:r>
            <a:br>
              <a:rPr lang="en-US" sz="2600" b="0" i="0" dirty="0">
                <a:solidFill>
                  <a:srgbClr val="333333"/>
                </a:solidFill>
                <a:effectLst/>
                <a:latin typeface="Times New Roman" panose="02020603050405020304" pitchFamily="18" charset="0"/>
                <a:cs typeface="Times New Roman" panose="02020603050405020304" pitchFamily="18" charset="0"/>
              </a:rPr>
            </a:br>
            <a:r>
              <a:rPr lang="en-US" sz="2600" b="0" i="0" dirty="0">
                <a:solidFill>
                  <a:srgbClr val="333333"/>
                </a:solidFill>
                <a:effectLst/>
                <a:latin typeface="Times New Roman" panose="02020603050405020304" pitchFamily="18" charset="0"/>
                <a:cs typeface="Times New Roman" panose="02020603050405020304" pitchFamily="18" charset="0"/>
              </a:rPr>
              <a:t> </a:t>
            </a:r>
            <a:r>
              <a:rPr lang="en-US" sz="2600" b="0" i="0" dirty="0" err="1">
                <a:solidFill>
                  <a:srgbClr val="333333"/>
                </a:solidFill>
                <a:effectLst/>
                <a:latin typeface="Times New Roman" panose="02020603050405020304" pitchFamily="18" charset="0"/>
                <a:cs typeface="Times New Roman" panose="02020603050405020304" pitchFamily="18" charset="0"/>
              </a:rPr>
              <a:t>i</a:t>
            </a:r>
            <a:r>
              <a:rPr lang="en-US" sz="2600" b="0" i="0" dirty="0">
                <a:solidFill>
                  <a:srgbClr val="333333"/>
                </a:solidFill>
                <a:effectLst/>
                <a:latin typeface="Times New Roman" panose="02020603050405020304" pitchFamily="18" charset="0"/>
                <a:cs typeface="Times New Roman" panose="02020603050405020304" pitchFamily="18" charset="0"/>
              </a:rPr>
              <a:t>) Static NAT (SNAT)</a:t>
            </a:r>
            <a:br>
              <a:rPr lang="en-US" sz="2600" b="0" i="0" dirty="0">
                <a:solidFill>
                  <a:srgbClr val="333333"/>
                </a:solidFill>
                <a:effectLst/>
                <a:latin typeface="Times New Roman" panose="02020603050405020304" pitchFamily="18" charset="0"/>
                <a:cs typeface="Times New Roman" panose="02020603050405020304" pitchFamily="18" charset="0"/>
              </a:rPr>
            </a:br>
            <a:r>
              <a:rPr lang="en-US" sz="2600" b="0" i="0" dirty="0">
                <a:solidFill>
                  <a:srgbClr val="333333"/>
                </a:solidFill>
                <a:effectLst/>
                <a:latin typeface="Times New Roman" panose="02020603050405020304" pitchFamily="18" charset="0"/>
                <a:cs typeface="Times New Roman" panose="02020603050405020304" pitchFamily="18" charset="0"/>
              </a:rPr>
              <a:t> ii) Dynamic NAT (DNAT)</a:t>
            </a:r>
            <a:br>
              <a:rPr lang="en-US" sz="2600" b="0" i="0" dirty="0">
                <a:solidFill>
                  <a:srgbClr val="333333"/>
                </a:solidFill>
                <a:effectLst/>
                <a:latin typeface="Times New Roman" panose="02020603050405020304" pitchFamily="18" charset="0"/>
                <a:cs typeface="Times New Roman" panose="02020603050405020304" pitchFamily="18" charset="0"/>
              </a:rPr>
            </a:br>
            <a:r>
              <a:rPr lang="en-US" sz="2600" b="0" i="0" dirty="0">
                <a:solidFill>
                  <a:srgbClr val="333333"/>
                </a:solidFill>
                <a:effectLst/>
                <a:latin typeface="Times New Roman" panose="02020603050405020304" pitchFamily="18" charset="0"/>
                <a:cs typeface="Times New Roman" panose="02020603050405020304" pitchFamily="18" charset="0"/>
              </a:rPr>
              <a:t> iii) Port Address Translation (PAT) </a:t>
            </a:r>
          </a:p>
          <a:p>
            <a:endParaRPr lang="en-US" sz="2600" dirty="0">
              <a:solidFill>
                <a:srgbClr val="333333"/>
              </a:solidFill>
              <a:latin typeface="Times New Roman" panose="02020603050405020304" pitchFamily="18" charset="0"/>
              <a:cs typeface="Times New Roman" panose="02020603050405020304" pitchFamily="18" charset="0"/>
            </a:endParaRPr>
          </a:p>
          <a:p>
            <a:r>
              <a:rPr lang="en-US" sz="2600" b="1" i="0" dirty="0">
                <a:solidFill>
                  <a:srgbClr val="333333"/>
                </a:solidFill>
                <a:effectLst/>
                <a:latin typeface="Times New Roman" panose="02020603050405020304" pitchFamily="18" charset="0"/>
                <a:cs typeface="Times New Roman" panose="02020603050405020304" pitchFamily="18" charset="0"/>
              </a:rPr>
              <a:t>STATIC NAT:</a:t>
            </a:r>
          </a:p>
          <a:p>
            <a:r>
              <a:rPr lang="en-US" sz="2600" b="0" i="0" dirty="0">
                <a:solidFill>
                  <a:srgbClr val="333333"/>
                </a:solidFill>
                <a:effectLst/>
                <a:latin typeface="Times New Roman" panose="02020603050405020304" pitchFamily="18" charset="0"/>
                <a:cs typeface="Times New Roman" panose="02020603050405020304" pitchFamily="18" charset="0"/>
              </a:rPr>
              <a:t>When using SNAT, a single internal (private) address is mapped to a single external (public) address. This type of implementation is most commonly used when a device inside a privately addressed network must be accessible directly from the Internet</a:t>
            </a:r>
            <a:br>
              <a:rPr lang="en-US" sz="2600" b="0" i="0" dirty="0">
                <a:solidFill>
                  <a:srgbClr val="333333"/>
                </a:solidFill>
                <a:effectLst/>
                <a:latin typeface="Times New Roman" panose="02020603050405020304" pitchFamily="18" charset="0"/>
                <a:cs typeface="Times New Roman" panose="02020603050405020304" pitchFamily="18" charset="0"/>
              </a:rPr>
            </a:br>
            <a:br>
              <a:rPr lang="en-US" sz="2600" b="0" i="0" dirty="0">
                <a:solidFill>
                  <a:srgbClr val="333333"/>
                </a:solidFill>
                <a:effectLst/>
                <a:latin typeface="Times New Roman" panose="02020603050405020304" pitchFamily="18" charset="0"/>
                <a:cs typeface="Times New Roman" panose="02020603050405020304" pitchFamily="18" charset="0"/>
              </a:rPr>
            </a:br>
            <a:br>
              <a:rPr lang="en-US" sz="2600" b="0" i="0" dirty="0">
                <a:solidFill>
                  <a:srgbClr val="333333"/>
                </a:solidFill>
                <a:effectLst/>
                <a:latin typeface="Times New Roman" panose="02020603050405020304" pitchFamily="18" charset="0"/>
                <a:cs typeface="Times New Roman" panose="02020603050405020304" pitchFamily="18" charset="0"/>
              </a:rPr>
            </a:br>
            <a:endParaRPr lang="en-IN" sz="2600" dirty="0"/>
          </a:p>
        </p:txBody>
      </p:sp>
      <p:pic>
        <p:nvPicPr>
          <p:cNvPr id="6" name="Picture 5">
            <a:extLst>
              <a:ext uri="{FF2B5EF4-FFF2-40B4-BE49-F238E27FC236}">
                <a16:creationId xmlns:a16="http://schemas.microsoft.com/office/drawing/2014/main" id="{69A7599F-F349-400A-A275-F77DCCF52418}"/>
              </a:ext>
            </a:extLst>
          </p:cNvPr>
          <p:cNvPicPr>
            <a:picLocks noChangeAspect="1"/>
          </p:cNvPicPr>
          <p:nvPr/>
        </p:nvPicPr>
        <p:blipFill>
          <a:blip r:embed="rId2"/>
          <a:stretch>
            <a:fillRect/>
          </a:stretch>
        </p:blipFill>
        <p:spPr bwMode="auto">
          <a:xfrm>
            <a:off x="10206754" y="374957"/>
            <a:ext cx="1374775" cy="446405"/>
          </a:xfrm>
          <a:prstGeom prst="rect">
            <a:avLst/>
          </a:prstGeom>
        </p:spPr>
      </p:pic>
    </p:spTree>
    <p:extLst>
      <p:ext uri="{BB962C8B-B14F-4D97-AF65-F5344CB8AC3E}">
        <p14:creationId xmlns:p14="http://schemas.microsoft.com/office/powerpoint/2010/main" val="248205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CB11-82F5-4675-852D-E808C93C653D}"/>
              </a:ext>
            </a:extLst>
          </p:cNvPr>
          <p:cNvSpPr>
            <a:spLocks noGrp="1"/>
          </p:cNvSpPr>
          <p:nvPr>
            <p:ph type="title"/>
          </p:nvPr>
        </p:nvSpPr>
        <p:spPr>
          <a:xfrm>
            <a:off x="200691" y="187325"/>
            <a:ext cx="4381141" cy="943385"/>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METHODOLOGY</a:t>
            </a:r>
            <a:endParaRPr lang="en-IN" sz="3600" dirty="0"/>
          </a:p>
        </p:txBody>
      </p:sp>
      <p:sp>
        <p:nvSpPr>
          <p:cNvPr id="5" name="Text Placeholder 4">
            <a:extLst>
              <a:ext uri="{FF2B5EF4-FFF2-40B4-BE49-F238E27FC236}">
                <a16:creationId xmlns:a16="http://schemas.microsoft.com/office/drawing/2014/main" id="{60F0F050-6C85-4E3A-930B-807AE1D4C10B}"/>
              </a:ext>
            </a:extLst>
          </p:cNvPr>
          <p:cNvSpPr>
            <a:spLocks noGrp="1"/>
          </p:cNvSpPr>
          <p:nvPr>
            <p:ph type="body" sz="half" idx="2"/>
          </p:nvPr>
        </p:nvSpPr>
        <p:spPr>
          <a:xfrm>
            <a:off x="279350" y="1201993"/>
            <a:ext cx="11504611" cy="5281050"/>
          </a:xfrm>
        </p:spPr>
        <p:txBody>
          <a:bodyPr>
            <a:normAutofit fontScale="92500" lnSpcReduction="10000"/>
          </a:bodyPr>
          <a:lstStyle/>
          <a:p>
            <a:r>
              <a:rPr lang="en-US" sz="2600" i="0" dirty="0">
                <a:solidFill>
                  <a:srgbClr val="333333"/>
                </a:solidFill>
                <a:effectLst/>
                <a:latin typeface="Times New Roman" panose="02020603050405020304" pitchFamily="18" charset="0"/>
                <a:cs typeface="Times New Roman" panose="02020603050405020304" pitchFamily="18" charset="0"/>
              </a:rPr>
              <a:t> </a:t>
            </a:r>
          </a:p>
          <a:p>
            <a:r>
              <a:rPr lang="en-US" sz="2600" b="1" dirty="0">
                <a:solidFill>
                  <a:srgbClr val="333333"/>
                </a:solidFill>
                <a:latin typeface="Times New Roman" panose="02020603050405020304" pitchFamily="18" charset="0"/>
                <a:cs typeface="Times New Roman" panose="02020603050405020304" pitchFamily="18" charset="0"/>
              </a:rPr>
              <a:t>DYNAMIC NAT:</a:t>
            </a:r>
          </a:p>
          <a:p>
            <a:r>
              <a:rPr lang="en-US" sz="2600" b="0" i="0" dirty="0">
                <a:solidFill>
                  <a:srgbClr val="333333"/>
                </a:solidFill>
                <a:effectLst/>
                <a:latin typeface="Lucida Grande"/>
              </a:rPr>
              <a:t>DNAT provides the functionality of SNAT, but with a pool of addresses that are not device-specific.</a:t>
            </a:r>
          </a:p>
          <a:p>
            <a:endParaRPr lang="en-US" sz="2600" dirty="0">
              <a:solidFill>
                <a:srgbClr val="333333"/>
              </a:solidFill>
              <a:latin typeface="Times New Roman" panose="02020603050405020304" pitchFamily="18" charset="0"/>
              <a:cs typeface="Times New Roman" panose="02020603050405020304" pitchFamily="18" charset="0"/>
            </a:endParaRPr>
          </a:p>
          <a:p>
            <a:r>
              <a:rPr lang="en-US" sz="2600" b="1" i="0" dirty="0">
                <a:solidFill>
                  <a:srgbClr val="333333"/>
                </a:solidFill>
                <a:effectLst/>
                <a:latin typeface="Times New Roman" panose="02020603050405020304" pitchFamily="18" charset="0"/>
                <a:cs typeface="Times New Roman" panose="02020603050405020304" pitchFamily="18" charset="0"/>
              </a:rPr>
              <a:t>PORT ADDRESS TRANSLATION:</a:t>
            </a:r>
          </a:p>
          <a:p>
            <a:r>
              <a:rPr lang="en-US" sz="2800" b="0" i="0" dirty="0">
                <a:solidFill>
                  <a:srgbClr val="333333"/>
                </a:solidFill>
                <a:effectLst/>
                <a:latin typeface="Times New Roman" panose="02020603050405020304" pitchFamily="18" charset="0"/>
                <a:cs typeface="Times New Roman" panose="02020603050405020304" pitchFamily="18" charset="0"/>
              </a:rPr>
              <a:t>PAT offers a method that can be configured statically or dynamically, but in either case it provides a solution to the address exhaustion problem, by allowing multiple devices to use the same external IP address at the same time. This technique works primarily by taking advantage of Layer 4 TCP and UDP port numbers. The source port number is altered and mapped for each outgoing connection; in this way, any returning traffic to that specific port can be mapped to the correct internal address</a:t>
            </a:r>
            <a:br>
              <a:rPr lang="en-US" sz="2800" b="1" i="0" dirty="0">
                <a:solidFill>
                  <a:srgbClr val="333333"/>
                </a:solidFill>
                <a:effectLst/>
                <a:latin typeface="Times New Roman" panose="02020603050405020304" pitchFamily="18" charset="0"/>
                <a:cs typeface="Times New Roman" panose="02020603050405020304" pitchFamily="18" charset="0"/>
              </a:rPr>
            </a:br>
            <a:br>
              <a:rPr lang="en-US" sz="2600" b="0" i="0" dirty="0">
                <a:solidFill>
                  <a:srgbClr val="333333"/>
                </a:solidFill>
                <a:effectLst/>
                <a:latin typeface="Times New Roman" panose="02020603050405020304" pitchFamily="18" charset="0"/>
                <a:cs typeface="Times New Roman" panose="02020603050405020304" pitchFamily="18" charset="0"/>
              </a:rPr>
            </a:br>
            <a:br>
              <a:rPr lang="en-US" sz="2600" b="0" i="0" dirty="0">
                <a:solidFill>
                  <a:srgbClr val="333333"/>
                </a:solidFill>
                <a:effectLst/>
                <a:latin typeface="Times New Roman" panose="02020603050405020304" pitchFamily="18" charset="0"/>
                <a:cs typeface="Times New Roman" panose="02020603050405020304" pitchFamily="18" charset="0"/>
              </a:rPr>
            </a:br>
            <a:endParaRPr lang="en-IN" sz="2600" dirty="0"/>
          </a:p>
        </p:txBody>
      </p:sp>
      <p:pic>
        <p:nvPicPr>
          <p:cNvPr id="6" name="Picture 5">
            <a:extLst>
              <a:ext uri="{FF2B5EF4-FFF2-40B4-BE49-F238E27FC236}">
                <a16:creationId xmlns:a16="http://schemas.microsoft.com/office/drawing/2014/main" id="{69A7599F-F349-400A-A275-F77DCCF52418}"/>
              </a:ext>
            </a:extLst>
          </p:cNvPr>
          <p:cNvPicPr>
            <a:picLocks noChangeAspect="1"/>
          </p:cNvPicPr>
          <p:nvPr/>
        </p:nvPicPr>
        <p:blipFill>
          <a:blip r:embed="rId2"/>
          <a:stretch>
            <a:fillRect/>
          </a:stretch>
        </p:blipFill>
        <p:spPr bwMode="auto">
          <a:xfrm>
            <a:off x="10206754" y="374957"/>
            <a:ext cx="1374775" cy="446405"/>
          </a:xfrm>
          <a:prstGeom prst="rect">
            <a:avLst/>
          </a:prstGeom>
        </p:spPr>
      </p:pic>
    </p:spTree>
    <p:extLst>
      <p:ext uri="{BB962C8B-B14F-4D97-AF65-F5344CB8AC3E}">
        <p14:creationId xmlns:p14="http://schemas.microsoft.com/office/powerpoint/2010/main" val="288229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2C444A-E14A-46BB-9E97-234825FE2AAB}"/>
              </a:ext>
            </a:extLst>
          </p:cNvPr>
          <p:cNvSpPr>
            <a:spLocks noGrp="1"/>
          </p:cNvSpPr>
          <p:nvPr>
            <p:ph type="title"/>
          </p:nvPr>
        </p:nvSpPr>
        <p:spPr/>
        <p:txBody>
          <a:bodyPr>
            <a:noAutofit/>
          </a:bodyPr>
          <a:lstStyle/>
          <a:p>
            <a:r>
              <a:rPr lang="en-US" b="1" dirty="0">
                <a:solidFill>
                  <a:srgbClr val="FF0000"/>
                </a:solidFill>
                <a:latin typeface="Times New Roman" panose="02020603050405020304" pitchFamily="18" charset="0"/>
                <a:cs typeface="Times New Roman" panose="02020603050405020304" pitchFamily="18" charset="0"/>
              </a:rPr>
              <a:t>Software and Hardware Requirements</a:t>
            </a:r>
            <a:endParaRPr lang="en-IN" sz="3200" dirty="0"/>
          </a:p>
        </p:txBody>
      </p:sp>
      <p:sp>
        <p:nvSpPr>
          <p:cNvPr id="7" name="Content Placeholder 6">
            <a:extLst>
              <a:ext uri="{FF2B5EF4-FFF2-40B4-BE49-F238E27FC236}">
                <a16:creationId xmlns:a16="http://schemas.microsoft.com/office/drawing/2014/main" id="{44EF9A30-5DBC-4719-8DFF-25D0882AAD3D}"/>
              </a:ext>
            </a:extLst>
          </p:cNvPr>
          <p:cNvSpPr>
            <a:spLocks noGrp="1"/>
          </p:cNvSpPr>
          <p:nvPr>
            <p:ph idx="1"/>
          </p:nvPr>
        </p:nvSpPr>
        <p:spPr/>
        <p:txBody>
          <a:bodyPr>
            <a:normAutofit/>
          </a:bodyPr>
          <a:lstStyle/>
          <a:p>
            <a:pPr marL="0" indent="0" algn="just">
              <a:lnSpc>
                <a:spcPct val="107000"/>
              </a:lnSpc>
              <a:buNone/>
              <a:tabLst>
                <a:tab pos="739775" algn="l"/>
              </a:tabLst>
            </a:pPr>
            <a:r>
              <a:rPr lang="en-US" sz="1800" b="1" dirty="0">
                <a:effectLst/>
                <a:latin typeface="Times New Roman" panose="02020603050405020304" pitchFamily="18" charset="0"/>
                <a:ea typeface="Arial" panose="020B0604020202020204" pitchFamily="34" charset="0"/>
              </a:rPr>
              <a:t>SOFTWARE REQUIREMENTS: -</a:t>
            </a:r>
            <a:endParaRPr lang="en-IN" sz="1800" dirty="0">
              <a:effectLst/>
              <a:latin typeface="Arial" panose="020B0604020202020204" pitchFamily="34" charset="0"/>
              <a:ea typeface="Arial" panose="020B0604020202020204" pitchFamily="34" charset="0"/>
            </a:endParaRPr>
          </a:p>
          <a:p>
            <a:pPr algn="just">
              <a:lnSpc>
                <a:spcPct val="107000"/>
              </a:lnSpc>
              <a:tabLst>
                <a:tab pos="739775" algn="l"/>
              </a:tabLst>
            </a:pPr>
            <a:r>
              <a:rPr lang="en-US" sz="1800" dirty="0">
                <a:effectLst/>
                <a:latin typeface="Times New Roman" panose="02020603050405020304" pitchFamily="18" charset="0"/>
                <a:ea typeface="Arial" panose="020B0604020202020204" pitchFamily="34" charset="0"/>
              </a:rPr>
              <a:t>Operating system - Windows 10</a:t>
            </a:r>
            <a:endParaRPr lang="en-IN" sz="1800" dirty="0">
              <a:effectLst/>
              <a:latin typeface="Arial" panose="020B0604020202020204" pitchFamily="34" charset="0"/>
              <a:ea typeface="Arial" panose="020B0604020202020204" pitchFamily="34" charset="0"/>
            </a:endParaRPr>
          </a:p>
          <a:p>
            <a:pPr algn="just">
              <a:lnSpc>
                <a:spcPct val="107000"/>
              </a:lnSpc>
              <a:tabLst>
                <a:tab pos="739775" algn="l"/>
              </a:tabLst>
            </a:pPr>
            <a:r>
              <a:rPr lang="en-US" sz="1800" dirty="0">
                <a:effectLst/>
                <a:latin typeface="Times New Roman" panose="02020603050405020304" pitchFamily="18" charset="0"/>
                <a:ea typeface="Arial" panose="020B0604020202020204" pitchFamily="34" charset="0"/>
              </a:rPr>
              <a:t>Tools – CISCO PACKET TRACER </a:t>
            </a:r>
            <a:endParaRPr lang="en-IN" sz="1800" dirty="0">
              <a:effectLst/>
              <a:latin typeface="Arial" panose="020B0604020202020204" pitchFamily="34" charset="0"/>
              <a:ea typeface="Arial" panose="020B0604020202020204" pitchFamily="34" charset="0"/>
            </a:endParaRPr>
          </a:p>
          <a:p>
            <a:pPr marL="0" indent="0" algn="just">
              <a:lnSpc>
                <a:spcPct val="107000"/>
              </a:lnSpc>
              <a:buNone/>
              <a:tabLst>
                <a:tab pos="739775" algn="l"/>
              </a:tabLst>
            </a:pPr>
            <a:r>
              <a:rPr lang="en-US" sz="1800" b="1" dirty="0">
                <a:effectLst/>
                <a:latin typeface="Times New Roman" panose="02020603050405020304" pitchFamily="18" charset="0"/>
                <a:ea typeface="Arial" panose="020B0604020202020204" pitchFamily="34" charset="0"/>
              </a:rPr>
              <a:t>HARDWARE REQUIREMENTS: - </a:t>
            </a:r>
            <a:endParaRPr lang="en-IN" sz="1800" dirty="0">
              <a:effectLst/>
              <a:latin typeface="Arial" panose="020B0604020202020204" pitchFamily="34" charset="0"/>
              <a:ea typeface="Arial" panose="020B0604020202020204" pitchFamily="34" charset="0"/>
            </a:endParaRPr>
          </a:p>
          <a:p>
            <a:pPr algn="just">
              <a:lnSpc>
                <a:spcPct val="107000"/>
              </a:lnSpc>
              <a:tabLst>
                <a:tab pos="739775" algn="l"/>
              </a:tabLst>
            </a:pPr>
            <a:r>
              <a:rPr lang="en-US" sz="1800" dirty="0">
                <a:effectLst/>
                <a:latin typeface="Times New Roman" panose="02020603050405020304" pitchFamily="18" charset="0"/>
                <a:ea typeface="Arial" panose="020B0604020202020204" pitchFamily="34" charset="0"/>
              </a:rPr>
              <a:t>RAM - 8.00 GB (7.87 GB usable) </a:t>
            </a:r>
            <a:endParaRPr lang="en-IN" sz="1800" dirty="0">
              <a:effectLst/>
              <a:latin typeface="Arial" panose="020B0604020202020204" pitchFamily="34" charset="0"/>
              <a:ea typeface="Arial" panose="020B0604020202020204" pitchFamily="34" charset="0"/>
            </a:endParaRPr>
          </a:p>
          <a:p>
            <a:pPr algn="just">
              <a:lnSpc>
                <a:spcPct val="107000"/>
              </a:lnSpc>
              <a:tabLst>
                <a:tab pos="739775" algn="l"/>
              </a:tabLst>
            </a:pPr>
            <a:r>
              <a:rPr lang="en-US" sz="1800" dirty="0">
                <a:effectLst/>
                <a:latin typeface="Times New Roman" panose="02020603050405020304" pitchFamily="18" charset="0"/>
                <a:ea typeface="Arial" panose="020B0604020202020204" pitchFamily="34" charset="0"/>
              </a:rPr>
              <a:t>Processor - Intel(R) Core (TM) i5-10300H CPU @ 2.50GHz   2.50 GHz </a:t>
            </a:r>
            <a:endParaRPr lang="en-IN" sz="1800" dirty="0">
              <a:effectLst/>
              <a:latin typeface="Arial" panose="020B0604020202020204" pitchFamily="34" charset="0"/>
              <a:ea typeface="Arial" panose="020B0604020202020204" pitchFamily="34" charset="0"/>
            </a:endParaRPr>
          </a:p>
          <a:p>
            <a:pPr algn="just">
              <a:lnSpc>
                <a:spcPct val="107000"/>
              </a:lnSpc>
              <a:tabLst>
                <a:tab pos="739775" algn="l"/>
              </a:tabLst>
            </a:pPr>
            <a:r>
              <a:rPr lang="en-US" sz="1800" dirty="0">
                <a:effectLst/>
                <a:latin typeface="Times New Roman" panose="02020603050405020304" pitchFamily="18" charset="0"/>
                <a:ea typeface="Arial" panose="020B0604020202020204" pitchFamily="34" charset="0"/>
              </a:rPr>
              <a:t>System-type - 64-bit operating system, x64-based processor </a:t>
            </a:r>
            <a:endParaRPr lang="en-IN" sz="1800" dirty="0">
              <a:effectLst/>
              <a:latin typeface="Arial" panose="020B0604020202020204" pitchFamily="34" charset="0"/>
              <a:ea typeface="Arial" panose="020B0604020202020204" pitchFamily="34" charset="0"/>
            </a:endParaRPr>
          </a:p>
          <a:p>
            <a:pPr algn="just">
              <a:lnSpc>
                <a:spcPct val="107000"/>
              </a:lnSpc>
              <a:tabLst>
                <a:tab pos="739775" algn="l"/>
              </a:tabLst>
            </a:pPr>
            <a:r>
              <a:rPr lang="en-US" sz="1800" dirty="0">
                <a:effectLst/>
                <a:latin typeface="Times New Roman" panose="02020603050405020304" pitchFamily="18" charset="0"/>
                <a:ea typeface="Arial" panose="020B0604020202020204" pitchFamily="34" charset="0"/>
              </a:rPr>
              <a:t>Version - 20H2 </a:t>
            </a:r>
            <a:endParaRPr lang="en-IN" sz="1800" dirty="0">
              <a:effectLst/>
              <a:latin typeface="Arial" panose="020B0604020202020204" pitchFamily="34" charset="0"/>
              <a:ea typeface="Arial" panose="020B0604020202020204" pitchFamily="34" charset="0"/>
            </a:endParaRPr>
          </a:p>
          <a:p>
            <a:pPr algn="just">
              <a:lnSpc>
                <a:spcPct val="107000"/>
              </a:lnSpc>
              <a:tabLst>
                <a:tab pos="739775" algn="l"/>
              </a:tabLst>
            </a:pPr>
            <a:r>
              <a:rPr lang="en-US" sz="1800" dirty="0">
                <a:effectLst/>
                <a:latin typeface="Times New Roman" panose="02020603050405020304" pitchFamily="18" charset="0"/>
                <a:ea typeface="Arial" panose="020B0604020202020204" pitchFamily="34" charset="0"/>
              </a:rPr>
              <a:t>Edition - Windows 10 Home Single Language</a:t>
            </a:r>
            <a:endParaRPr lang="en-IN" sz="1800" dirty="0">
              <a:effectLst/>
              <a:latin typeface="Arial" panose="020B0604020202020204" pitchFamily="34" charset="0"/>
              <a:ea typeface="Arial" panose="020B0604020202020204" pitchFamily="34" charset="0"/>
            </a:endParaRPr>
          </a:p>
          <a:p>
            <a:pPr marL="0" indent="0" algn="just">
              <a:buNone/>
            </a:pPr>
            <a:endParaRPr lang="en-IN" sz="1800" dirty="0">
              <a:effectLst/>
              <a:latin typeface="Arial" panose="020B0604020202020204" pitchFamily="34" charset="0"/>
              <a:ea typeface="Arial" panose="020B0604020202020204" pitchFamily="34" charset="0"/>
            </a:endParaRPr>
          </a:p>
          <a:p>
            <a:endParaRPr lang="en-IN" dirty="0"/>
          </a:p>
        </p:txBody>
      </p:sp>
      <p:pic>
        <p:nvPicPr>
          <p:cNvPr id="8" name="Picture 7">
            <a:extLst>
              <a:ext uri="{FF2B5EF4-FFF2-40B4-BE49-F238E27FC236}">
                <a16:creationId xmlns:a16="http://schemas.microsoft.com/office/drawing/2014/main" id="{755675EC-1948-4EFE-9E85-256148D64112}"/>
              </a:ext>
            </a:extLst>
          </p:cNvPr>
          <p:cNvPicPr>
            <a:picLocks noChangeAspect="1"/>
          </p:cNvPicPr>
          <p:nvPr/>
        </p:nvPicPr>
        <p:blipFill>
          <a:blip r:embed="rId2"/>
          <a:stretch>
            <a:fillRect/>
          </a:stretch>
        </p:blipFill>
        <p:spPr bwMode="auto">
          <a:xfrm>
            <a:off x="10206754" y="365125"/>
            <a:ext cx="1374775" cy="446405"/>
          </a:xfrm>
          <a:prstGeom prst="rect">
            <a:avLst/>
          </a:prstGeom>
        </p:spPr>
      </p:pic>
    </p:spTree>
    <p:extLst>
      <p:ext uri="{BB962C8B-B14F-4D97-AF65-F5344CB8AC3E}">
        <p14:creationId xmlns:p14="http://schemas.microsoft.com/office/powerpoint/2010/main" val="182260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737E-D146-4A20-AA5D-FB617CDA8B6C}"/>
              </a:ext>
            </a:extLst>
          </p:cNvPr>
          <p:cNvSpPr>
            <a:spLocks noGrp="1"/>
          </p:cNvSpPr>
          <p:nvPr>
            <p:ph type="title"/>
          </p:nvPr>
        </p:nvSpPr>
        <p:spPr/>
        <p:txBody>
          <a:bodyPr/>
          <a:lstStyle/>
          <a:p>
            <a:r>
              <a:rPr lang="en-US" sz="4400" dirty="0">
                <a:solidFill>
                  <a:srgbClr val="FF0000"/>
                </a:solidFill>
                <a:latin typeface="Times New Roman" panose="02020603050405020304" pitchFamily="18" charset="0"/>
                <a:cs typeface="Times New Roman" panose="02020603050405020304" pitchFamily="18" charset="0"/>
              </a:rPr>
              <a:t>Results</a:t>
            </a:r>
            <a:endParaRPr lang="en-IN" dirty="0"/>
          </a:p>
        </p:txBody>
      </p:sp>
      <p:pic>
        <p:nvPicPr>
          <p:cNvPr id="6" name="Picture 5">
            <a:extLst>
              <a:ext uri="{FF2B5EF4-FFF2-40B4-BE49-F238E27FC236}">
                <a16:creationId xmlns:a16="http://schemas.microsoft.com/office/drawing/2014/main" id="{4BFD729C-4695-4F4B-8839-FCFE8868B0C0}"/>
              </a:ext>
            </a:extLst>
          </p:cNvPr>
          <p:cNvPicPr>
            <a:picLocks noChangeAspect="1"/>
          </p:cNvPicPr>
          <p:nvPr/>
        </p:nvPicPr>
        <p:blipFill>
          <a:blip r:embed="rId2"/>
          <a:stretch>
            <a:fillRect/>
          </a:stretch>
        </p:blipFill>
        <p:spPr bwMode="auto">
          <a:xfrm>
            <a:off x="10206754" y="365125"/>
            <a:ext cx="1374775" cy="446405"/>
          </a:xfrm>
          <a:prstGeom prst="rect">
            <a:avLst/>
          </a:prstGeom>
        </p:spPr>
      </p:pic>
      <p:pic>
        <p:nvPicPr>
          <p:cNvPr id="8" name="Content Placeholder 7">
            <a:extLst>
              <a:ext uri="{FF2B5EF4-FFF2-40B4-BE49-F238E27FC236}">
                <a16:creationId xmlns:a16="http://schemas.microsoft.com/office/drawing/2014/main" id="{554FBA57-2EB4-8544-32B2-1EBFD3776641}"/>
              </a:ext>
            </a:extLst>
          </p:cNvPr>
          <p:cNvPicPr>
            <a:picLocks noGrp="1" noChangeAspect="1"/>
          </p:cNvPicPr>
          <p:nvPr>
            <p:ph idx="1"/>
          </p:nvPr>
        </p:nvPicPr>
        <p:blipFill>
          <a:blip r:embed="rId3"/>
          <a:stretch>
            <a:fillRect/>
          </a:stretch>
        </p:blipFill>
        <p:spPr>
          <a:xfrm>
            <a:off x="1103932" y="1822470"/>
            <a:ext cx="2491956" cy="3436918"/>
          </a:xfrm>
          <a:prstGeom prst="rect">
            <a:avLst/>
          </a:prstGeom>
        </p:spPr>
      </p:pic>
      <p:pic>
        <p:nvPicPr>
          <p:cNvPr id="9" name="Content Placeholder 5">
            <a:extLst>
              <a:ext uri="{FF2B5EF4-FFF2-40B4-BE49-F238E27FC236}">
                <a16:creationId xmlns:a16="http://schemas.microsoft.com/office/drawing/2014/main" id="{A3181E85-CB5F-322C-DD42-DC459EB9FE61}"/>
              </a:ext>
            </a:extLst>
          </p:cNvPr>
          <p:cNvPicPr>
            <a:picLocks noChangeAspect="1"/>
          </p:cNvPicPr>
          <p:nvPr/>
        </p:nvPicPr>
        <p:blipFill>
          <a:blip r:embed="rId4"/>
          <a:stretch>
            <a:fillRect/>
          </a:stretch>
        </p:blipFill>
        <p:spPr>
          <a:xfrm>
            <a:off x="4426093" y="1690688"/>
            <a:ext cx="7336987" cy="4133010"/>
          </a:xfrm>
          <a:prstGeom prst="rect">
            <a:avLst/>
          </a:prstGeom>
        </p:spPr>
      </p:pic>
    </p:spTree>
    <p:extLst>
      <p:ext uri="{BB962C8B-B14F-4D97-AF65-F5344CB8AC3E}">
        <p14:creationId xmlns:p14="http://schemas.microsoft.com/office/powerpoint/2010/main" val="364820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1057</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 Math</vt:lpstr>
      <vt:lpstr>Lucida Grande</vt:lpstr>
      <vt:lpstr>Times New Roman</vt:lpstr>
      <vt:lpstr>Wingdings 3</vt:lpstr>
      <vt:lpstr>Office Theme</vt:lpstr>
      <vt:lpstr>Network Address Translation (NAT) USING CISCO PACKET TRACER </vt:lpstr>
      <vt:lpstr>Abstract</vt:lpstr>
      <vt:lpstr>Introduction</vt:lpstr>
      <vt:lpstr>FLOW CHART</vt:lpstr>
      <vt:lpstr>Literature Survey</vt:lpstr>
      <vt:lpstr>METHODOLOGY</vt:lpstr>
      <vt:lpstr>METHODOLOGY</vt:lpstr>
      <vt:lpstr>Software and Hardware Requirements</vt:lpstr>
      <vt:lpstr>Results</vt:lpstr>
      <vt:lpstr>Results</vt:lpstr>
      <vt:lpstr>Github Setup</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SIMULATION USING CISCO PACKET TRACER</dc:title>
  <dc:creator>manideep reddy</dc:creator>
  <cp:lastModifiedBy>VENKATASAI RAMAKRISHNA MANOJ PERAVALI .</cp:lastModifiedBy>
  <cp:revision>4</cp:revision>
  <dcterms:created xsi:type="dcterms:W3CDTF">2022-05-01T05:00:38Z</dcterms:created>
  <dcterms:modified xsi:type="dcterms:W3CDTF">2022-05-01T20:12:43Z</dcterms:modified>
</cp:coreProperties>
</file>