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5" r:id="rId1"/>
  </p:sldMasterIdLst>
  <p:sldIdLst>
    <p:sldId id="270" r:id="rId2"/>
    <p:sldId id="271" r:id="rId3"/>
    <p:sldId id="256" r:id="rId4"/>
    <p:sldId id="257" r:id="rId5"/>
    <p:sldId id="274" r:id="rId6"/>
    <p:sldId id="259" r:id="rId7"/>
    <p:sldId id="260" r:id="rId8"/>
    <p:sldId id="262" r:id="rId9"/>
    <p:sldId id="265" r:id="rId10"/>
    <p:sldId id="263" r:id="rId11"/>
    <p:sldId id="264" r:id="rId12"/>
    <p:sldId id="273" r:id="rId13"/>
    <p:sldId id="268" r:id="rId14"/>
    <p:sldId id="272"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769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290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35621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1557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3576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0316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7543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2234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562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751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036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603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603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7007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42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2/7/2022</a:t>
            </a:fld>
            <a:endParaRPr lang="en-US" dirty="0"/>
          </a:p>
        </p:txBody>
      </p:sp>
    </p:spTree>
    <p:extLst>
      <p:ext uri="{BB962C8B-B14F-4D97-AF65-F5344CB8AC3E}">
        <p14:creationId xmlns:p14="http://schemas.microsoft.com/office/powerpoint/2010/main" val="297294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830592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www.ipxo.com/blog/wan-vs-la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ISBN_(identifier)" TargetMode="External"/><Relationship Id="rId2" Type="http://schemas.openxmlformats.org/officeDocument/2006/relationships/hyperlink" Target="https://books.google.com/books?id=D_GrQa2ZcLwC" TargetMode="External"/><Relationship Id="rId1" Type="http://schemas.openxmlformats.org/officeDocument/2006/relationships/slideLayout" Target="../slideLayouts/slideLayout2.xml"/><Relationship Id="rId6" Type="http://schemas.openxmlformats.org/officeDocument/2006/relationships/hyperlink" Target="https://support.f5.com/csp/article/K7820" TargetMode="External"/><Relationship Id="rId5" Type="http://schemas.openxmlformats.org/officeDocument/2006/relationships/hyperlink" Target="https://www.cisco.com/c/en/us/support/docs/ip/network-address-translation-nat/200608-Server-Load-Balancing-Using-Dynamic-NAT.html" TargetMode="External"/><Relationship Id="rId4" Type="http://schemas.openxmlformats.org/officeDocument/2006/relationships/hyperlink" Target="https://en.wikipedia.org/wiki/Special:BookSources/978097409452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BE83A-26BD-4832-90BF-E75FE8EDFD2E}"/>
              </a:ext>
            </a:extLst>
          </p:cNvPr>
          <p:cNvSpPr>
            <a:spLocks noGrp="1"/>
          </p:cNvSpPr>
          <p:nvPr>
            <p:ph type="title"/>
          </p:nvPr>
        </p:nvSpPr>
        <p:spPr>
          <a:xfrm>
            <a:off x="-448236" y="788894"/>
            <a:ext cx="11241741" cy="2483224"/>
          </a:xfrm>
        </p:spPr>
        <p:txBody>
          <a:bodyPr>
            <a:normAutofit fontScale="90000"/>
          </a:bodyPr>
          <a:lstStyle/>
          <a:p>
            <a:pPr algn="ctr"/>
            <a:r>
              <a:rPr lang="en-US" sz="6700" dirty="0">
                <a:solidFill>
                  <a:srgbClr val="FF0000"/>
                </a:solidFill>
                <a:latin typeface="Algerian" panose="04020705040A02060702" pitchFamily="82" charset="0"/>
              </a:rPr>
              <a:t>CNS  PROJECT REVIEW </a:t>
            </a:r>
            <a:br>
              <a:rPr lang="en-US" sz="6700" dirty="0">
                <a:solidFill>
                  <a:srgbClr val="FF0000"/>
                </a:solidFill>
                <a:latin typeface="Algerian" panose="04020705040A02060702" pitchFamily="82" charset="0"/>
              </a:rPr>
            </a:br>
            <a:r>
              <a:rPr lang="en-US" sz="6700" dirty="0">
                <a:solidFill>
                  <a:srgbClr val="FF0000"/>
                </a:solidFill>
                <a:latin typeface="Algerian" panose="04020705040A02060702" pitchFamily="82" charset="0"/>
              </a:rPr>
              <a:t>GROUP – 15</a:t>
            </a:r>
            <a:br>
              <a:rPr lang="en-US" sz="6700" dirty="0">
                <a:solidFill>
                  <a:srgbClr val="FF0000"/>
                </a:solidFill>
                <a:latin typeface="Algerian" panose="04020705040A02060702" pitchFamily="82" charset="0"/>
              </a:rPr>
            </a:br>
            <a:r>
              <a:rPr lang="en-US" sz="6700" dirty="0">
                <a:solidFill>
                  <a:srgbClr val="FF0000"/>
                </a:solidFill>
                <a:latin typeface="Algerian" panose="04020705040A02060702" pitchFamily="82" charset="0"/>
              </a:rPr>
              <a:t>TITLE :- </a:t>
            </a:r>
            <a:r>
              <a:rPr lang="en-IN" sz="4000" b="1" i="0" dirty="0">
                <a:solidFill>
                  <a:schemeClr val="accent6">
                    <a:lumMod val="50000"/>
                  </a:schemeClr>
                </a:solidFill>
                <a:effectLst/>
                <a:latin typeface="Times New Roman" panose="02020603050405020304" pitchFamily="18" charset="0"/>
                <a:cs typeface="Times New Roman" panose="02020603050405020304" pitchFamily="18" charset="0"/>
              </a:rPr>
              <a:t>Network Address Translation (NAT</a:t>
            </a:r>
            <a:r>
              <a:rPr lang="en-IN" b="1" i="0" dirty="0">
                <a:solidFill>
                  <a:schemeClr val="accent6">
                    <a:lumMod val="50000"/>
                  </a:schemeClr>
                </a:solidFill>
                <a:effectLst/>
                <a:latin typeface="Lucida Grande"/>
              </a:rPr>
              <a:t>)</a:t>
            </a:r>
            <a:br>
              <a:rPr lang="en-IN" b="1" i="0" dirty="0">
                <a:solidFill>
                  <a:schemeClr val="accent6">
                    <a:lumMod val="50000"/>
                  </a:schemeClr>
                </a:solidFill>
                <a:effectLst/>
                <a:latin typeface="Lucida Grande"/>
              </a:rPr>
            </a:br>
            <a:br>
              <a:rPr lang="en-US" dirty="0"/>
            </a:br>
            <a:r>
              <a:rPr lang="en-US" dirty="0"/>
              <a:t> </a:t>
            </a:r>
            <a:endParaRPr lang="en-IN" dirty="0"/>
          </a:p>
        </p:txBody>
      </p:sp>
      <p:sp>
        <p:nvSpPr>
          <p:cNvPr id="3" name="Content Placeholder 2">
            <a:extLst>
              <a:ext uri="{FF2B5EF4-FFF2-40B4-BE49-F238E27FC236}">
                <a16:creationId xmlns:a16="http://schemas.microsoft.com/office/drawing/2014/main" id="{F2DE146A-5889-4C7E-A3D5-59E504E8FB4E}"/>
              </a:ext>
            </a:extLst>
          </p:cNvPr>
          <p:cNvSpPr>
            <a:spLocks noGrp="1"/>
          </p:cNvSpPr>
          <p:nvPr>
            <p:ph idx="1"/>
          </p:nvPr>
        </p:nvSpPr>
        <p:spPr>
          <a:xfrm>
            <a:off x="4374776" y="4267200"/>
            <a:ext cx="5638799" cy="2725271"/>
          </a:xfrm>
        </p:spPr>
        <p:txBody>
          <a:bodyPr>
            <a:normAutofit/>
          </a:bodyPr>
          <a:lstStyle/>
          <a:p>
            <a:endParaRPr lang="en-IN" sz="2400" dirty="0">
              <a:latin typeface="Times New Roman" panose="02020603050405020304" pitchFamily="18" charset="0"/>
              <a:cs typeface="Times New Roman" panose="02020603050405020304" pitchFamily="18" charset="0"/>
            </a:endParaRPr>
          </a:p>
        </p:txBody>
      </p:sp>
      <p:pic>
        <p:nvPicPr>
          <p:cNvPr id="1026" name="Picture 2" descr="Image result for Network Address Translation (NAT)">
            <a:extLst>
              <a:ext uri="{FF2B5EF4-FFF2-40B4-BE49-F238E27FC236}">
                <a16:creationId xmlns:a16="http://schemas.microsoft.com/office/drawing/2014/main" id="{2DBEF65C-21F8-47C9-985A-68BDF2AD6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129" y="4205940"/>
            <a:ext cx="5818095" cy="2652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74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7578-C982-4A47-91BD-C831EB582B30}"/>
              </a:ext>
            </a:extLst>
          </p:cNvPr>
          <p:cNvSpPr>
            <a:spLocks noGrp="1"/>
          </p:cNvSpPr>
          <p:nvPr>
            <p:ph type="title"/>
          </p:nvPr>
        </p:nvSpPr>
        <p:spPr>
          <a:xfrm>
            <a:off x="80682" y="80682"/>
            <a:ext cx="9193320" cy="1849718"/>
          </a:xfrm>
        </p:spPr>
        <p:txBody>
          <a:bodyPr>
            <a:normAutofit fontScale="90000"/>
          </a:bodyPr>
          <a:lstStyle/>
          <a:p>
            <a:r>
              <a:rPr lang="en-US" b="1" i="0" u="sng" dirty="0">
                <a:solidFill>
                  <a:srgbClr val="00B0F0"/>
                </a:solidFill>
                <a:effectLst/>
                <a:latin typeface="Algerian" panose="04020705040A02060702" pitchFamily="82" charset="0"/>
              </a:rPr>
              <a:t>Port Address Translation</a:t>
            </a:r>
            <a:br>
              <a:rPr lang="en-US" b="1" i="0" u="sng" dirty="0">
                <a:solidFill>
                  <a:srgbClr val="00B0F0"/>
                </a:solidFill>
                <a:effectLst/>
                <a:latin typeface="Algerian" panose="04020705040A02060702" pitchFamily="82" charset="0"/>
              </a:rPr>
            </a:br>
            <a:br>
              <a:rPr lang="en-US" b="1" i="0" dirty="0">
                <a:solidFill>
                  <a:srgbClr val="333333"/>
                </a:solidFill>
                <a:effectLst/>
                <a:latin typeface="Lucida Grande"/>
              </a:rPr>
            </a:br>
            <a:r>
              <a:rPr lang="en-US" sz="2700" b="0" i="0" dirty="0">
                <a:solidFill>
                  <a:srgbClr val="333333"/>
                </a:solidFill>
                <a:effectLst/>
                <a:latin typeface="Lucida Grande"/>
              </a:rPr>
              <a:t>PAT offers a method that can be configured statically or dynamically, but in either case it provides a solution to the address exhaustion problem, by allowing multiple devices to use the same external IP address at the same time. This technique works primarily by taking advantage of Layer 4 TCP and UDP port numbers. The source port number is altered and mapped for each outgoing connection; in this way, any returning traffic to that specific port can be mapped to the correct internal address</a:t>
            </a:r>
            <a:br>
              <a:rPr lang="en-US" sz="2700" b="0" i="0" dirty="0">
                <a:solidFill>
                  <a:srgbClr val="333333"/>
                </a:solidFill>
                <a:effectLst/>
                <a:latin typeface="Lucida Grande"/>
              </a:rPr>
            </a:br>
            <a:endParaRPr lang="en-IN" dirty="0"/>
          </a:p>
        </p:txBody>
      </p:sp>
      <p:pic>
        <p:nvPicPr>
          <p:cNvPr id="4098" name="Picture 2" descr="Figure 3">
            <a:extLst>
              <a:ext uri="{FF2B5EF4-FFF2-40B4-BE49-F238E27FC236}">
                <a16:creationId xmlns:a16="http://schemas.microsoft.com/office/drawing/2014/main" id="{597ACFFB-17EB-4723-93E5-DC11999DD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7341" y="4392518"/>
            <a:ext cx="5171853" cy="238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51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F156-A31B-421D-8E2E-337E7A247714}"/>
              </a:ext>
            </a:extLst>
          </p:cNvPr>
          <p:cNvSpPr>
            <a:spLocks noGrp="1"/>
          </p:cNvSpPr>
          <p:nvPr>
            <p:ph type="title"/>
          </p:nvPr>
        </p:nvSpPr>
        <p:spPr>
          <a:xfrm>
            <a:off x="466166" y="170329"/>
            <a:ext cx="9305364" cy="1760071"/>
          </a:xfrm>
        </p:spPr>
        <p:txBody>
          <a:bodyPr>
            <a:normAutofit fontScale="90000"/>
          </a:bodyPr>
          <a:lstStyle/>
          <a:p>
            <a:r>
              <a:rPr lang="en-US" sz="4400" b="1" i="0" u="sng" dirty="0">
                <a:solidFill>
                  <a:srgbClr val="00B0F0"/>
                </a:solidFill>
                <a:effectLst/>
                <a:latin typeface="Algerian" panose="04020705040A02060702" pitchFamily="82" charset="0"/>
              </a:rPr>
              <a:t>Summary</a:t>
            </a:r>
            <a:br>
              <a:rPr lang="en-US" sz="4400" b="1" i="0" u="sng" dirty="0">
                <a:solidFill>
                  <a:srgbClr val="00B0F0"/>
                </a:solidFill>
                <a:effectLst/>
                <a:latin typeface="Algerian" panose="04020705040A02060702" pitchFamily="82" charset="0"/>
              </a:rPr>
            </a:br>
            <a:br>
              <a:rPr lang="en-US" sz="3100" b="1" i="0" dirty="0">
                <a:solidFill>
                  <a:srgbClr val="333333"/>
                </a:solidFill>
                <a:effectLst/>
                <a:latin typeface="Lucida Grande"/>
              </a:rPr>
            </a:br>
            <a:r>
              <a:rPr lang="en-US" sz="3100" b="0" i="0" dirty="0">
                <a:solidFill>
                  <a:srgbClr val="333333"/>
                </a:solidFill>
                <a:effectLst/>
                <a:latin typeface="Times New Roman" panose="02020603050405020304" pitchFamily="18" charset="0"/>
                <a:cs typeface="Times New Roman" panose="02020603050405020304" pitchFamily="18" charset="0"/>
              </a:rPr>
              <a:t>Like many other Internet services, NAT is used every day by millions of people, and most of them have no idea they're using it. The Internet would be radically different today if the number of available addresses were exhausted without NAT being implemented. Modern NAT is utilized in much the same way that it was 15–20 years ago, but it has evolved into being used for both IPv4 and IPv6 addressing. Versions of NAT have been created that translate from an IPv4 address into an IPv6 address and vice versa; this tool will be used more as IPv4 addresses are slowly phased out and IPv6 addresses are phased in</a:t>
            </a:r>
            <a:br>
              <a:rPr lang="en-US" sz="3100" b="0" i="0" dirty="0">
                <a:solidFill>
                  <a:srgbClr val="333333"/>
                </a:solidFill>
                <a:effectLst/>
                <a:latin typeface="Lucida Grande"/>
              </a:rPr>
            </a:br>
            <a:endParaRPr lang="en-IN" dirty="0"/>
          </a:p>
        </p:txBody>
      </p:sp>
    </p:spTree>
    <p:extLst>
      <p:ext uri="{BB962C8B-B14F-4D97-AF65-F5344CB8AC3E}">
        <p14:creationId xmlns:p14="http://schemas.microsoft.com/office/powerpoint/2010/main" val="2871687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7CAF-A4D9-444A-9354-62E998E21F65}"/>
              </a:ext>
            </a:extLst>
          </p:cNvPr>
          <p:cNvSpPr>
            <a:spLocks noGrp="1"/>
          </p:cNvSpPr>
          <p:nvPr>
            <p:ph type="title"/>
          </p:nvPr>
        </p:nvSpPr>
        <p:spPr/>
        <p:txBody>
          <a:bodyPr>
            <a:normAutofit/>
          </a:bodyPr>
          <a:lstStyle/>
          <a:p>
            <a:r>
              <a:rPr lang="en-US" sz="6000" b="1" u="sng" dirty="0">
                <a:effectLst>
                  <a:outerShdw blurRad="38100" dist="38100" dir="2700000" algn="tl">
                    <a:srgbClr val="000000">
                      <a:alpha val="43137"/>
                    </a:srgbClr>
                  </a:outerShdw>
                </a:effectLst>
                <a:latin typeface="Algerian" panose="04020705040A02060702" pitchFamily="82" charset="0"/>
              </a:rPr>
              <a:t>SCOPE</a:t>
            </a:r>
            <a:endParaRPr lang="en-IN" sz="6000" b="1" u="sng"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96553219-AFDF-41A9-981C-5BDC9375AE1D}"/>
              </a:ext>
            </a:extLst>
          </p:cNvPr>
          <p:cNvSpPr>
            <a:spLocks noGrp="1"/>
          </p:cNvSpPr>
          <p:nvPr>
            <p:ph idx="1"/>
          </p:nvPr>
        </p:nvSpPr>
        <p:spPr/>
        <p:txBody>
          <a:bodyPr>
            <a:normAutofit fontScale="92500" lnSpcReduction="10000"/>
          </a:bodyPr>
          <a:lstStyle/>
          <a:p>
            <a:pPr algn="l"/>
            <a:r>
              <a:rPr lang="en-US" sz="2400" b="0" i="0" dirty="0">
                <a:solidFill>
                  <a:schemeClr val="tx1"/>
                </a:solidFill>
                <a:effectLst/>
                <a:latin typeface="Times New Roman" panose="02020603050405020304" pitchFamily="18" charset="0"/>
                <a:cs typeface="Times New Roman" panose="02020603050405020304" pitchFamily="18" charset="0"/>
              </a:rPr>
              <a:t>A </a:t>
            </a:r>
            <a:r>
              <a:rPr lang="en-US" sz="2400" b="1" i="0" dirty="0">
                <a:solidFill>
                  <a:schemeClr val="tx1"/>
                </a:solidFill>
                <a:effectLst/>
                <a:latin typeface="Times New Roman" panose="02020603050405020304" pitchFamily="18" charset="0"/>
                <a:cs typeface="Times New Roman" panose="02020603050405020304" pitchFamily="18" charset="0"/>
              </a:rPr>
              <a:t>public address</a:t>
            </a:r>
            <a:r>
              <a:rPr lang="en-US" sz="2400" b="0" i="0" dirty="0">
                <a:solidFill>
                  <a:schemeClr val="tx1"/>
                </a:solidFill>
                <a:effectLst/>
                <a:latin typeface="Times New Roman" panose="02020603050405020304" pitchFamily="18" charset="0"/>
                <a:cs typeface="Times New Roman" panose="02020603050405020304" pitchFamily="18" charset="0"/>
              </a:rPr>
              <a:t> is a global IP address. It is accessible to other devices on the internet, outside of a given </a:t>
            </a:r>
            <a:r>
              <a:rPr lang="en-US" sz="2400" b="0" i="0"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LAN network</a:t>
            </a:r>
            <a:r>
              <a:rPr lang="en-US" sz="2400" b="0" i="0" dirty="0">
                <a:solidFill>
                  <a:schemeClr val="tx1"/>
                </a:solidFill>
                <a:effectLst/>
                <a:latin typeface="Times New Roman" panose="02020603050405020304" pitchFamily="18" charset="0"/>
                <a:cs typeface="Times New Roman" panose="02020603050405020304" pitchFamily="18" charset="0"/>
              </a:rPr>
              <a:t>. A </a:t>
            </a:r>
            <a:r>
              <a:rPr lang="en-US" sz="2400" b="1" i="0" dirty="0">
                <a:solidFill>
                  <a:schemeClr val="tx1"/>
                </a:solidFill>
                <a:effectLst/>
                <a:latin typeface="Times New Roman" panose="02020603050405020304" pitchFamily="18" charset="0"/>
                <a:cs typeface="Times New Roman" panose="02020603050405020304" pitchFamily="18" charset="0"/>
              </a:rPr>
              <a:t>private address </a:t>
            </a:r>
            <a:r>
              <a:rPr lang="en-US" sz="2400" b="0" i="0" dirty="0">
                <a:solidFill>
                  <a:schemeClr val="tx1"/>
                </a:solidFill>
                <a:effectLst/>
                <a:latin typeface="Times New Roman" panose="02020603050405020304" pitchFamily="18" charset="0"/>
                <a:cs typeface="Times New Roman" panose="02020603050405020304" pitchFamily="18" charset="0"/>
              </a:rPr>
              <a:t>is an IP address assigned to a specific network device. It is accessible only to other devices within the same local network. </a:t>
            </a:r>
          </a:p>
          <a:p>
            <a:pPr algn="l"/>
            <a:r>
              <a:rPr lang="en-US" sz="2400" b="0" i="0" dirty="0">
                <a:solidFill>
                  <a:schemeClr val="tx1"/>
                </a:solidFill>
                <a:effectLst/>
                <a:latin typeface="Times New Roman" panose="02020603050405020304" pitchFamily="18" charset="0"/>
                <a:cs typeface="Times New Roman" panose="02020603050405020304" pitchFamily="18" charset="0"/>
              </a:rPr>
              <a:t>Devices with private IP addresses can send requests for data. However, if the source IP address remains private, the receiving server can’t tell where to return the data back to. </a:t>
            </a:r>
          </a:p>
          <a:p>
            <a:pPr algn="l"/>
            <a:r>
              <a:rPr lang="en-US" sz="2400" b="0" i="0" dirty="0">
                <a:solidFill>
                  <a:schemeClr val="tx1"/>
                </a:solidFill>
                <a:effectLst/>
                <a:latin typeface="Times New Roman" panose="02020603050405020304" pitchFamily="18" charset="0"/>
                <a:cs typeface="Times New Roman" panose="02020603050405020304" pitchFamily="18" charset="0"/>
              </a:rPr>
              <a:t>This is where network address translation comes in. When sending data requests to an external network, a NAT router or NAT firewall is able to convert the device’s private IP address into the network’s public IP address. This ensures that the data is sent to the right place. </a:t>
            </a:r>
          </a:p>
          <a:p>
            <a:endParaRPr lang="en-IN" dirty="0"/>
          </a:p>
        </p:txBody>
      </p:sp>
    </p:spTree>
    <p:extLst>
      <p:ext uri="{BB962C8B-B14F-4D97-AF65-F5344CB8AC3E}">
        <p14:creationId xmlns:p14="http://schemas.microsoft.com/office/powerpoint/2010/main" val="1561949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E7FF-2EB1-49D4-B782-C084C8BCC14B}"/>
              </a:ext>
            </a:extLst>
          </p:cNvPr>
          <p:cNvSpPr>
            <a:spLocks noGrp="1"/>
          </p:cNvSpPr>
          <p:nvPr>
            <p:ph type="title"/>
          </p:nvPr>
        </p:nvSpPr>
        <p:spPr>
          <a:xfrm>
            <a:off x="677334" y="609600"/>
            <a:ext cx="9076266" cy="1320800"/>
          </a:xfrm>
        </p:spPr>
        <p:txBody>
          <a:bodyPr>
            <a:normAutofit fontScale="90000"/>
          </a:bodyPr>
          <a:lstStyle/>
          <a:p>
            <a:pPr fontAlgn="base"/>
            <a:r>
              <a:rPr lang="en-US" sz="4400" b="1" i="0" u="sng" dirty="0">
                <a:solidFill>
                  <a:srgbClr val="00B0F0"/>
                </a:solidFill>
                <a:effectLst/>
                <a:latin typeface="Algerian" panose="04020705040A02060702" pitchFamily="82" charset="0"/>
              </a:rPr>
              <a:t>Conclusion</a:t>
            </a:r>
            <a:br>
              <a:rPr lang="en-US" b="0" i="0" dirty="0">
                <a:solidFill>
                  <a:srgbClr val="244D71"/>
                </a:solidFill>
                <a:effectLst/>
                <a:latin typeface="Roboto" panose="02000000000000000000" pitchFamily="2" charset="0"/>
              </a:rPr>
            </a:br>
            <a:r>
              <a:rPr lang="en-US" b="0" i="0" dirty="0">
                <a:solidFill>
                  <a:srgbClr val="404040"/>
                </a:solidFill>
                <a:effectLst/>
                <a:latin typeface="Times New Roman" panose="02020603050405020304" pitchFamily="18" charset="0"/>
                <a:cs typeface="Times New Roman" panose="02020603050405020304" pitchFamily="18" charset="0"/>
              </a:rPr>
              <a:t>Network address translation, when used appropriately, is a valuable resource to managed service providers. It can be used to direct traffic as needed and helps to conserve IP addresses in the public space. While there are different types of network address translation based on need, there are tools to use and security considerations to be made for each case.</a:t>
            </a:r>
            <a:br>
              <a:rPr lang="en-US" b="0" i="0" dirty="0">
                <a:solidFill>
                  <a:srgbClr val="404040"/>
                </a:solidFill>
                <a:effectLst/>
                <a:latin typeface="Times New Roman" panose="02020603050405020304" pitchFamily="18" charset="0"/>
                <a:cs typeface="Times New Roman" panose="02020603050405020304" pitchFamily="18" charset="0"/>
              </a:rPr>
            </a:br>
            <a:r>
              <a:rPr lang="en-US" b="0" i="0" dirty="0">
                <a:solidFill>
                  <a:srgbClr val="404040"/>
                </a:solidFill>
                <a:effectLst/>
                <a:latin typeface="Times New Roman" panose="02020603050405020304" pitchFamily="18" charset="0"/>
                <a:cs typeface="Times New Roman" panose="02020603050405020304" pitchFamily="18" charset="0"/>
              </a:rPr>
              <a:t>Now that we’ve made network address translation easier to understand, this is a great time to do a little research to see how it can be better used to help your managed service provider and its clients today.</a:t>
            </a:r>
            <a:br>
              <a:rPr lang="en-US" b="0" i="0" dirty="0">
                <a:solidFill>
                  <a:srgbClr val="404040"/>
                </a:solidFill>
                <a:effectLst/>
                <a:latin typeface="Roboto" panose="02000000000000000000" pitchFamily="2" charset="0"/>
              </a:rPr>
            </a:br>
            <a:endParaRPr lang="en-IN" dirty="0"/>
          </a:p>
        </p:txBody>
      </p:sp>
    </p:spTree>
    <p:extLst>
      <p:ext uri="{BB962C8B-B14F-4D97-AF65-F5344CB8AC3E}">
        <p14:creationId xmlns:p14="http://schemas.microsoft.com/office/powerpoint/2010/main" val="394746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958A-54AF-4631-B339-27FF51711FA0}"/>
              </a:ext>
            </a:extLst>
          </p:cNvPr>
          <p:cNvSpPr>
            <a:spLocks noGrp="1"/>
          </p:cNvSpPr>
          <p:nvPr>
            <p:ph type="title"/>
          </p:nvPr>
        </p:nvSpPr>
        <p:spPr/>
        <p:txBody>
          <a:bodyPr>
            <a:normAutofit fontScale="90000"/>
          </a:bodyPr>
          <a:lstStyle/>
          <a:p>
            <a:r>
              <a:rPr lang="en-IN" sz="4900" b="1" i="1" u="sng" dirty="0">
                <a:latin typeface="Algerian" panose="04020705040A02060702" pitchFamily="82" charset="0"/>
              </a:rPr>
              <a:t>References:-</a:t>
            </a:r>
            <a:br>
              <a:rPr lang="en-IN" sz="4900" b="1" i="1" u="sng" dirty="0">
                <a:solidFill>
                  <a:schemeClr val="tx1"/>
                </a:solidFill>
                <a:latin typeface="Algerian" panose="04020705040A02060702" pitchFamily="82" charset="0"/>
              </a:rPr>
            </a:br>
            <a:br>
              <a:rPr lang="en-IN" dirty="0">
                <a:solidFill>
                  <a:schemeClr val="tx1"/>
                </a:solidFill>
              </a:rPr>
            </a:br>
            <a:r>
              <a:rPr lang="en-IN" sz="2200" dirty="0">
                <a:solidFill>
                  <a:schemeClr val="tx1"/>
                </a:solidFill>
              </a:rPr>
              <a:t>[1] Ishikawa, Y.; </a:t>
            </a:r>
            <a:r>
              <a:rPr lang="en-IN" sz="2200" dirty="0" err="1">
                <a:solidFill>
                  <a:schemeClr val="tx1"/>
                </a:solidFill>
              </a:rPr>
              <a:t>Yamai</a:t>
            </a:r>
            <a:r>
              <a:rPr lang="en-IN" sz="2200" dirty="0">
                <a:solidFill>
                  <a:schemeClr val="tx1"/>
                </a:solidFill>
              </a:rPr>
              <a:t>, N.; Okayama, K.; Nakamura, M.; , "An Identification Method of PCs behind NAT Router with Proxy Authentication on HTTP Communication," Applications and the Internet (SAINT), 2011 IEEE/IPSJ 11th International Symposium on , vol., no., pp.445-450, 18-21 July 2011.</a:t>
            </a:r>
            <a:br>
              <a:rPr lang="en-IN" sz="2200" dirty="0">
                <a:solidFill>
                  <a:schemeClr val="tx1"/>
                </a:solidFill>
              </a:rPr>
            </a:br>
            <a:br>
              <a:rPr lang="en-IN" sz="2200" dirty="0">
                <a:solidFill>
                  <a:schemeClr val="tx1"/>
                </a:solidFill>
              </a:rPr>
            </a:br>
            <a:br>
              <a:rPr lang="en-IN" sz="2200" dirty="0">
                <a:solidFill>
                  <a:schemeClr val="tx1"/>
                </a:solidFill>
              </a:rPr>
            </a:br>
            <a:r>
              <a:rPr lang="en-IN" sz="2200" dirty="0">
                <a:solidFill>
                  <a:schemeClr val="tx1"/>
                </a:solidFill>
              </a:rPr>
              <a:t> [2] G. Maier, F. Schneider, and A. Feldmann. NAT Usage in Residential Broadband Networks. Proceedings of the 12th International Conference on Passive and Active Network Measurement (PAM 2011), Atlanta, Georgia, March 2011</a:t>
            </a:r>
            <a:r>
              <a:rPr lang="en-IN" dirty="0">
                <a:solidFill>
                  <a:schemeClr val="tx1"/>
                </a:solidFill>
              </a:rPr>
              <a:t>. </a:t>
            </a:r>
          </a:p>
        </p:txBody>
      </p:sp>
    </p:spTree>
    <p:extLst>
      <p:ext uri="{BB962C8B-B14F-4D97-AF65-F5344CB8AC3E}">
        <p14:creationId xmlns:p14="http://schemas.microsoft.com/office/powerpoint/2010/main" val="2460427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A4F3E-2F9A-4FFA-A114-6B77BF4F6CAE}"/>
              </a:ext>
            </a:extLst>
          </p:cNvPr>
          <p:cNvSpPr>
            <a:spLocks noGrp="1"/>
          </p:cNvSpPr>
          <p:nvPr>
            <p:ph type="title"/>
          </p:nvPr>
        </p:nvSpPr>
        <p:spPr>
          <a:xfrm>
            <a:off x="762000" y="2286000"/>
            <a:ext cx="8633011" cy="2312893"/>
          </a:xfrm>
        </p:spPr>
        <p:txBody>
          <a:bodyPr>
            <a:noAutofit/>
          </a:bodyPr>
          <a:lstStyle/>
          <a:p>
            <a:r>
              <a:rPr lang="en-US" sz="10300" b="1" i="1" dirty="0">
                <a:latin typeface="Algerian" panose="04020705040A02060702" pitchFamily="82" charset="0"/>
              </a:rPr>
              <a:t>THANK  YOU  </a:t>
            </a:r>
            <a:endParaRPr lang="en-IN" sz="10300" b="1" i="1" dirty="0">
              <a:latin typeface="Algerian" panose="04020705040A02060702" pitchFamily="82" charset="0"/>
            </a:endParaRPr>
          </a:p>
        </p:txBody>
      </p:sp>
    </p:spTree>
    <p:extLst>
      <p:ext uri="{BB962C8B-B14F-4D97-AF65-F5344CB8AC3E}">
        <p14:creationId xmlns:p14="http://schemas.microsoft.com/office/powerpoint/2010/main" val="38608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3F7DE-EFEF-44AF-ACE2-DF3221117E20}"/>
              </a:ext>
            </a:extLst>
          </p:cNvPr>
          <p:cNvSpPr>
            <a:spLocks noGrp="1"/>
          </p:cNvSpPr>
          <p:nvPr>
            <p:ph type="title"/>
          </p:nvPr>
        </p:nvSpPr>
        <p:spPr/>
        <p:txBody>
          <a:bodyPr>
            <a:normAutofit/>
          </a:bodyPr>
          <a:lstStyle/>
          <a:p>
            <a:r>
              <a:rPr lang="en-US" sz="4800" b="1" u="sng" dirty="0">
                <a:latin typeface="Algerian" panose="04020705040A02060702" pitchFamily="82" charset="0"/>
              </a:rPr>
              <a:t>GROUP  MEMBERS</a:t>
            </a:r>
            <a:endParaRPr lang="en-IN" sz="4800" b="1"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E365D85C-B388-46E9-94CF-5E9C9E6BCC7A}"/>
              </a:ext>
            </a:extLst>
          </p:cNvPr>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NAVADEEP       –         2010030313</a:t>
            </a:r>
          </a:p>
          <a:p>
            <a:r>
              <a:rPr lang="en-US" sz="3200" dirty="0">
                <a:latin typeface="Times New Roman" panose="02020603050405020304" pitchFamily="18" charset="0"/>
                <a:cs typeface="Times New Roman" panose="02020603050405020304" pitchFamily="18" charset="0"/>
              </a:rPr>
              <a:t>SIDDHARTH    –         2010030475</a:t>
            </a:r>
          </a:p>
          <a:p>
            <a:r>
              <a:rPr lang="en-US" sz="3200" dirty="0">
                <a:latin typeface="Times New Roman" panose="02020603050405020304" pitchFamily="18" charset="0"/>
                <a:cs typeface="Times New Roman" panose="02020603050405020304" pitchFamily="18" charset="0"/>
              </a:rPr>
              <a:t>VIPUL REDDY –         2010030502</a:t>
            </a:r>
          </a:p>
          <a:p>
            <a:r>
              <a:rPr lang="en-US" sz="3200" dirty="0">
                <a:latin typeface="Times New Roman" panose="02020603050405020304" pitchFamily="18" charset="0"/>
                <a:cs typeface="Times New Roman" panose="02020603050405020304" pitchFamily="18" charset="0"/>
              </a:rPr>
              <a:t>MANOJ PERAVALLI - 2010030503</a:t>
            </a:r>
            <a:endParaRPr lang="en-IN"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97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F781E-D14D-4851-B62B-08739CA1553C}"/>
              </a:ext>
            </a:extLst>
          </p:cNvPr>
          <p:cNvSpPr>
            <a:spLocks noGrp="1"/>
          </p:cNvSpPr>
          <p:nvPr>
            <p:ph type="ctrTitle"/>
          </p:nvPr>
        </p:nvSpPr>
        <p:spPr>
          <a:xfrm>
            <a:off x="1129553" y="430305"/>
            <a:ext cx="8340451" cy="824754"/>
          </a:xfrm>
        </p:spPr>
        <p:txBody>
          <a:bodyPr/>
          <a:lstStyle/>
          <a:p>
            <a:pPr algn="l"/>
            <a:r>
              <a:rPr lang="en-US" b="1" u="sng" dirty="0">
                <a:latin typeface="Algerian" panose="04020705040A02060702" pitchFamily="82" charset="0"/>
              </a:rPr>
              <a:t>ABSTRACT</a:t>
            </a:r>
            <a:endParaRPr lang="en-IN" b="1" u="sng" dirty="0">
              <a:latin typeface="Algerian" panose="04020705040A02060702" pitchFamily="82" charset="0"/>
            </a:endParaRPr>
          </a:p>
        </p:txBody>
      </p:sp>
      <p:sp>
        <p:nvSpPr>
          <p:cNvPr id="3" name="Subtitle 2">
            <a:extLst>
              <a:ext uri="{FF2B5EF4-FFF2-40B4-BE49-F238E27FC236}">
                <a16:creationId xmlns:a16="http://schemas.microsoft.com/office/drawing/2014/main" id="{0925208F-1C79-4D57-BB41-E2D141A73F53}"/>
              </a:ext>
            </a:extLst>
          </p:cNvPr>
          <p:cNvSpPr>
            <a:spLocks noGrp="1"/>
          </p:cNvSpPr>
          <p:nvPr>
            <p:ph type="subTitle" idx="1"/>
          </p:nvPr>
        </p:nvSpPr>
        <p:spPr>
          <a:xfrm>
            <a:off x="573742" y="2142565"/>
            <a:ext cx="8830234" cy="3437965"/>
          </a:xfrm>
        </p:spPr>
        <p:txBody>
          <a:bodyPr>
            <a:normAutofit/>
          </a:bodyPr>
          <a:lstStyle/>
          <a:p>
            <a:pPr algn="l"/>
            <a:r>
              <a:rPr lang="en-US" sz="2400" dirty="0">
                <a:solidFill>
                  <a:schemeClr val="tx1"/>
                </a:solidFill>
                <a:latin typeface="Times New Roman" panose="02020603050405020304" pitchFamily="18" charset="0"/>
                <a:cs typeface="Times New Roman" panose="02020603050405020304" pitchFamily="18" charset="0"/>
              </a:rPr>
              <a:t>Today, network address translators, or NATs, are everywhere. Their adoption was promoted by the continued growth of the Internet, which places an ever-increasing demand not only on IP address space but also on other functional requirements. This is to presents a personal perspective on the history of NATs, their pros and cons in a retrospective light, and the lessons we can learn from the NAT experience</a:t>
            </a:r>
            <a:r>
              <a:rPr lang="en-US" sz="2400" b="1" dirty="0">
                <a:solidFill>
                  <a:schemeClr val="tx1"/>
                </a:solidFill>
                <a:latin typeface="Times New Roman" panose="02020603050405020304" pitchFamily="18" charset="0"/>
                <a:cs typeface="Times New Roman" panose="02020603050405020304" pitchFamily="18" charset="0"/>
              </a:rPr>
              <a:t>.</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83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C82A-A503-499F-B7CF-A8E462FAFB0F}"/>
              </a:ext>
            </a:extLst>
          </p:cNvPr>
          <p:cNvSpPr>
            <a:spLocks noGrp="1"/>
          </p:cNvSpPr>
          <p:nvPr>
            <p:ph type="title"/>
          </p:nvPr>
        </p:nvSpPr>
        <p:spPr/>
        <p:txBody>
          <a:bodyPr>
            <a:normAutofit/>
          </a:bodyPr>
          <a:lstStyle/>
          <a:p>
            <a:r>
              <a:rPr lang="en-US" sz="6000" b="1" u="sng" dirty="0">
                <a:latin typeface="Algerian" panose="04020705040A02060702" pitchFamily="82" charset="0"/>
              </a:rPr>
              <a:t>INTRODUCTION</a:t>
            </a:r>
            <a:endParaRPr lang="en-IN" sz="6000" b="1"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552F3873-0014-472F-9998-DDF5137FFEA7}"/>
              </a:ext>
            </a:extLst>
          </p:cNvPr>
          <p:cNvSpPr>
            <a:spLocks noGrp="1"/>
          </p:cNvSpPr>
          <p:nvPr>
            <p:ph idx="1"/>
          </p:nvPr>
        </p:nvSpPr>
        <p:spPr>
          <a:xfrm>
            <a:off x="564776" y="2668555"/>
            <a:ext cx="8709226" cy="3372808"/>
          </a:xfrm>
        </p:spPr>
        <p:txBody>
          <a:bodyPr>
            <a:normAutofit/>
          </a:bodyPr>
          <a:lstStyle/>
          <a:p>
            <a:pPr algn="l"/>
            <a:r>
              <a:rPr lang="en-US" i="0" dirty="0">
                <a:solidFill>
                  <a:srgbClr val="3A3A3A"/>
                </a:solidFill>
                <a:effectLst/>
                <a:latin typeface="Times New Roman" panose="02020603050405020304" pitchFamily="18" charset="0"/>
                <a:cs typeface="Times New Roman" panose="02020603050405020304" pitchFamily="18" charset="0"/>
              </a:rPr>
              <a:t>NAT is the process of reassigning the single IP address into a further one by altering the network address data in the IP header while they are traveling through a network towards the destination node.</a:t>
            </a:r>
          </a:p>
          <a:p>
            <a:pPr algn="l"/>
            <a:r>
              <a:rPr lang="en-US" i="0" dirty="0">
                <a:solidFill>
                  <a:srgbClr val="3A3A3A"/>
                </a:solidFill>
                <a:effectLst/>
                <a:latin typeface="Times New Roman" panose="02020603050405020304" pitchFamily="18" charset="0"/>
                <a:cs typeface="Times New Roman" panose="02020603050405020304" pitchFamily="18" charset="0"/>
              </a:rPr>
              <a:t>NAT works on a router or gateway and interconnects two networks with each other by translating the private addresses into the registered addresses before the data being transmitted to another network.</a:t>
            </a:r>
          </a:p>
          <a:p>
            <a:pPr algn="l"/>
            <a:r>
              <a:rPr lang="en-US" i="0" dirty="0">
                <a:solidFill>
                  <a:srgbClr val="3A3A3A"/>
                </a:solidFill>
                <a:effectLst/>
                <a:latin typeface="Times New Roman" panose="02020603050405020304" pitchFamily="18" charset="0"/>
                <a:cs typeface="Times New Roman" panose="02020603050405020304" pitchFamily="18" charset="0"/>
              </a:rPr>
              <a:t>NAT is having the potential to broadcast only one IP address to the public network on behalf of the entire internal network. This provisions the feature of security by efficiently hiding the overall IP address of the private network behind that solo address.</a:t>
            </a:r>
          </a:p>
          <a:p>
            <a:pPr marL="0" indent="0" algn="l">
              <a:buNone/>
            </a:pPr>
            <a:endParaRPr lang="en-US" i="0" dirty="0">
              <a:solidFill>
                <a:srgbClr val="3A3A3A"/>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59923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7E7075-7CA6-4619-9261-1B9F1707100B}"/>
              </a:ext>
            </a:extLst>
          </p:cNvPr>
          <p:cNvSpPr>
            <a:spLocks noGrp="1"/>
          </p:cNvSpPr>
          <p:nvPr>
            <p:ph type="title"/>
          </p:nvPr>
        </p:nvSpPr>
        <p:spPr>
          <a:xfrm flipH="1" flipV="1">
            <a:off x="9274001" y="-609600"/>
            <a:ext cx="1385033" cy="1219200"/>
          </a:xfrm>
        </p:spPr>
        <p:txBody>
          <a:bodyPr/>
          <a:lstStyle/>
          <a:p>
            <a:endParaRPr lang="en-IN" dirty="0"/>
          </a:p>
        </p:txBody>
      </p:sp>
      <p:sp>
        <p:nvSpPr>
          <p:cNvPr id="5" name="Text Placeholder 4">
            <a:extLst>
              <a:ext uri="{FF2B5EF4-FFF2-40B4-BE49-F238E27FC236}">
                <a16:creationId xmlns:a16="http://schemas.microsoft.com/office/drawing/2014/main" id="{138D610B-79DB-4BAD-BD14-0BBFA65F0FDC}"/>
              </a:ext>
            </a:extLst>
          </p:cNvPr>
          <p:cNvSpPr>
            <a:spLocks noGrp="1"/>
          </p:cNvSpPr>
          <p:nvPr>
            <p:ph type="body" idx="1"/>
          </p:nvPr>
        </p:nvSpPr>
        <p:spPr>
          <a:xfrm>
            <a:off x="675745" y="1497107"/>
            <a:ext cx="4185623" cy="869576"/>
          </a:xfrm>
        </p:spPr>
        <p:txBody>
          <a:bodyPr/>
          <a:lstStyle/>
          <a:p>
            <a:r>
              <a:rPr lang="en-US" sz="2400" b="1" kern="1200" dirty="0">
                <a:solidFill>
                  <a:schemeClr val="tx1"/>
                </a:solidFill>
                <a:latin typeface="Calibri (Body)"/>
                <a:cs typeface="+mj-cs"/>
              </a:rPr>
              <a:t>SOFTWARE </a:t>
            </a:r>
            <a:br>
              <a:rPr lang="en-US" sz="2400" b="1" kern="1200" dirty="0">
                <a:solidFill>
                  <a:schemeClr val="tx1"/>
                </a:solidFill>
                <a:latin typeface="Calibri (Body)"/>
                <a:cs typeface="+mj-cs"/>
              </a:rPr>
            </a:br>
            <a:r>
              <a:rPr lang="en-US" sz="2400" b="1" kern="1200" dirty="0">
                <a:solidFill>
                  <a:schemeClr val="tx1"/>
                </a:solidFill>
                <a:latin typeface="Calibri (Body)"/>
                <a:cs typeface="+mj-cs"/>
              </a:rPr>
              <a:t>REQUIREMENTS</a:t>
            </a:r>
            <a:endParaRPr lang="en-IN" dirty="0"/>
          </a:p>
        </p:txBody>
      </p:sp>
      <p:sp>
        <p:nvSpPr>
          <p:cNvPr id="6" name="Content Placeholder 5">
            <a:extLst>
              <a:ext uri="{FF2B5EF4-FFF2-40B4-BE49-F238E27FC236}">
                <a16:creationId xmlns:a16="http://schemas.microsoft.com/office/drawing/2014/main" id="{6CF70F4B-2B87-4881-87F1-8D62F6DA71CD}"/>
              </a:ext>
            </a:extLst>
          </p:cNvPr>
          <p:cNvSpPr>
            <a:spLocks noGrp="1"/>
          </p:cNvSpPr>
          <p:nvPr>
            <p:ph sz="half" idx="2"/>
          </p:nvPr>
        </p:nvSpPr>
        <p:spPr/>
        <p:txBody>
          <a:bodyPr/>
          <a:lstStyle/>
          <a:p>
            <a:r>
              <a:rPr lang="en-US" sz="1800" dirty="0">
                <a:latin typeface="Consolas" panose="020B0609020204030204" pitchFamily="49" charset="0"/>
              </a:rPr>
              <a:t>OS    : Windows </a:t>
            </a:r>
          </a:p>
          <a:p>
            <a:r>
              <a:rPr lang="en-US" sz="1800" dirty="0">
                <a:latin typeface="Consolas" panose="020B0609020204030204" pitchFamily="49" charset="0"/>
              </a:rPr>
              <a:t>Tools : </a:t>
            </a:r>
            <a:r>
              <a:rPr lang="en-IN" b="0" i="0" dirty="0">
                <a:solidFill>
                  <a:srgbClr val="2E2E2E"/>
                </a:solidFill>
                <a:effectLst/>
                <a:latin typeface="NexusSerif"/>
              </a:rPr>
              <a:t>Cisco </a:t>
            </a:r>
            <a:r>
              <a:rPr lang="en-IN" b="0" i="0" dirty="0" err="1">
                <a:solidFill>
                  <a:srgbClr val="2E2E2E"/>
                </a:solidFill>
                <a:effectLst/>
                <a:latin typeface="NexusSerif"/>
              </a:rPr>
              <a:t>lOS</a:t>
            </a:r>
            <a:r>
              <a:rPr lang="en-IN" b="0" i="0" dirty="0">
                <a:solidFill>
                  <a:srgbClr val="2E2E2E"/>
                </a:solidFill>
                <a:effectLst/>
                <a:latin typeface="NexusSerif"/>
              </a:rPr>
              <a:t> , Web server</a:t>
            </a:r>
            <a:endParaRPr lang="en-US" sz="1800" dirty="0">
              <a:latin typeface="Consolas" panose="020B0609020204030204" pitchFamily="49" charset="0"/>
            </a:endParaRPr>
          </a:p>
          <a:p>
            <a:pPr marL="0" indent="0">
              <a:buNone/>
            </a:pPr>
            <a:endParaRPr lang="en-IN" dirty="0"/>
          </a:p>
        </p:txBody>
      </p:sp>
      <p:sp>
        <p:nvSpPr>
          <p:cNvPr id="7" name="Text Placeholder 6">
            <a:extLst>
              <a:ext uri="{FF2B5EF4-FFF2-40B4-BE49-F238E27FC236}">
                <a16:creationId xmlns:a16="http://schemas.microsoft.com/office/drawing/2014/main" id="{8EB565DF-FF5B-49FD-A766-8D2461BC39BA}"/>
              </a:ext>
            </a:extLst>
          </p:cNvPr>
          <p:cNvSpPr>
            <a:spLocks noGrp="1"/>
          </p:cNvSpPr>
          <p:nvPr>
            <p:ph type="body" sz="quarter" idx="3"/>
          </p:nvPr>
        </p:nvSpPr>
        <p:spPr>
          <a:xfrm>
            <a:off x="5088378" y="2250141"/>
            <a:ext cx="4185623" cy="487104"/>
          </a:xfrm>
        </p:spPr>
        <p:txBody>
          <a:bodyPr/>
          <a:lstStyle/>
          <a:p>
            <a:r>
              <a:rPr lang="en-US" sz="2400" b="1" kern="1200" dirty="0">
                <a:solidFill>
                  <a:schemeClr val="tx1"/>
                </a:solidFill>
                <a:latin typeface="+mn-lt"/>
                <a:ea typeface="+mn-ea"/>
                <a:cs typeface="+mn-cs"/>
              </a:rPr>
              <a:t>HARDWARE </a:t>
            </a:r>
            <a:br>
              <a:rPr lang="en-US" sz="2400" b="1" kern="1200" dirty="0">
                <a:solidFill>
                  <a:schemeClr val="tx1"/>
                </a:solidFill>
                <a:latin typeface="+mn-lt"/>
                <a:ea typeface="+mn-ea"/>
                <a:cs typeface="+mn-cs"/>
              </a:rPr>
            </a:br>
            <a:r>
              <a:rPr lang="en-US" sz="2400" b="1" kern="1200" dirty="0">
                <a:solidFill>
                  <a:schemeClr val="tx1"/>
                </a:solidFill>
                <a:latin typeface="+mn-lt"/>
                <a:ea typeface="+mn-ea"/>
                <a:cs typeface="+mn-cs"/>
              </a:rPr>
              <a:t>REQUIREMENTS</a:t>
            </a:r>
          </a:p>
          <a:p>
            <a:endParaRPr lang="en-IN" dirty="0"/>
          </a:p>
        </p:txBody>
      </p:sp>
      <p:sp>
        <p:nvSpPr>
          <p:cNvPr id="8" name="Content Placeholder 7">
            <a:extLst>
              <a:ext uri="{FF2B5EF4-FFF2-40B4-BE49-F238E27FC236}">
                <a16:creationId xmlns:a16="http://schemas.microsoft.com/office/drawing/2014/main" id="{24586234-511E-4F23-B95B-653091261329}"/>
              </a:ext>
            </a:extLst>
          </p:cNvPr>
          <p:cNvSpPr>
            <a:spLocks noGrp="1"/>
          </p:cNvSpPr>
          <p:nvPr>
            <p:ph sz="quarter" idx="4"/>
          </p:nvPr>
        </p:nvSpPr>
        <p:spPr/>
        <p:txBody>
          <a:bodyPr/>
          <a:lstStyle/>
          <a:p>
            <a:pPr>
              <a:spcAft>
                <a:spcPts val="600"/>
              </a:spcAft>
            </a:pPr>
            <a:r>
              <a:rPr lang="en-IN" sz="1800" dirty="0">
                <a:latin typeface="Consolas" panose="020B0609020204030204" pitchFamily="49" charset="0"/>
              </a:rPr>
              <a:t>Processor: Intel Core 5</a:t>
            </a:r>
            <a:endParaRPr lang="en-US" sz="1800" dirty="0">
              <a:latin typeface="Consolas" panose="020B0609020204030204" pitchFamily="49" charset="0"/>
            </a:endParaRPr>
          </a:p>
          <a:p>
            <a:pPr>
              <a:spcAft>
                <a:spcPts val="600"/>
              </a:spcAft>
            </a:pPr>
            <a:r>
              <a:rPr lang="en-IN" sz="1800" dirty="0">
                <a:latin typeface="Consolas" panose="020B0609020204030204" pitchFamily="49" charset="0"/>
              </a:rPr>
              <a:t>System-type: </a:t>
            </a:r>
            <a:r>
              <a:rPr lang="en-IN" dirty="0">
                <a:latin typeface="Consolas" panose="020B0609020204030204" pitchFamily="49" charset="0"/>
              </a:rPr>
              <a:t>32</a:t>
            </a:r>
            <a:r>
              <a:rPr lang="en-IN" sz="1800" dirty="0">
                <a:latin typeface="Consolas" panose="020B0609020204030204" pitchFamily="49" charset="0"/>
              </a:rPr>
              <a:t>-bit OS</a:t>
            </a:r>
          </a:p>
          <a:p>
            <a:pPr>
              <a:spcAft>
                <a:spcPts val="600"/>
              </a:spcAft>
            </a:pPr>
            <a:r>
              <a:rPr lang="en-IN" sz="1800" dirty="0">
                <a:latin typeface="Consolas" panose="020B0609020204030204" pitchFamily="49" charset="0"/>
              </a:rPr>
              <a:t>Version: 20H2</a:t>
            </a:r>
            <a:endParaRPr lang="en-US" sz="1800" dirty="0">
              <a:latin typeface="Consolas" panose="020B0609020204030204" pitchFamily="49" charset="0"/>
            </a:endParaRPr>
          </a:p>
          <a:p>
            <a:pPr>
              <a:spcAft>
                <a:spcPts val="600"/>
              </a:spcAft>
            </a:pPr>
            <a:r>
              <a:rPr lang="en-IN" sz="1800" dirty="0">
                <a:latin typeface="Consolas" panose="020B0609020204030204" pitchFamily="49" charset="0"/>
              </a:rPr>
              <a:t>Edition: Windows 10</a:t>
            </a:r>
          </a:p>
          <a:p>
            <a:r>
              <a:rPr lang="en-IN" dirty="0"/>
              <a:t>WI-FI  Router </a:t>
            </a:r>
          </a:p>
        </p:txBody>
      </p:sp>
    </p:spTree>
    <p:extLst>
      <p:ext uri="{BB962C8B-B14F-4D97-AF65-F5344CB8AC3E}">
        <p14:creationId xmlns:p14="http://schemas.microsoft.com/office/powerpoint/2010/main" val="305415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0589-C175-4258-82E0-5D94DCEE90F5}"/>
              </a:ext>
            </a:extLst>
          </p:cNvPr>
          <p:cNvSpPr>
            <a:spLocks noGrp="1"/>
          </p:cNvSpPr>
          <p:nvPr>
            <p:ph type="title"/>
          </p:nvPr>
        </p:nvSpPr>
        <p:spPr>
          <a:xfrm>
            <a:off x="627529" y="62754"/>
            <a:ext cx="8722659" cy="914400"/>
          </a:xfrm>
        </p:spPr>
        <p:txBody>
          <a:bodyPr>
            <a:normAutofit/>
          </a:bodyPr>
          <a:lstStyle/>
          <a:p>
            <a:r>
              <a:rPr lang="en-US" sz="4800" b="1" u="sng" dirty="0">
                <a:latin typeface="Algerian" panose="04020705040A02060702" pitchFamily="82" charset="0"/>
              </a:rPr>
              <a:t>LITERACTURE SURVEY</a:t>
            </a:r>
            <a:endParaRPr lang="en-IN" sz="4800" b="1"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E52021C9-2797-44C8-8C74-F4E9D4D70777}"/>
              </a:ext>
            </a:extLst>
          </p:cNvPr>
          <p:cNvSpPr>
            <a:spLocks noGrp="1"/>
          </p:cNvSpPr>
          <p:nvPr>
            <p:ph idx="1"/>
          </p:nvPr>
        </p:nvSpPr>
        <p:spPr>
          <a:xfrm>
            <a:off x="376518" y="977154"/>
            <a:ext cx="9834281" cy="6813175"/>
          </a:xfrm>
        </p:spPr>
        <p:txBody>
          <a:bodyPr>
            <a:normAutofit fontScale="47500" lnSpcReduction="20000"/>
          </a:bodyPr>
          <a:lstStyle/>
          <a:p>
            <a:pPr marL="0" indent="0">
              <a:buNone/>
            </a:pPr>
            <a:r>
              <a:rPr lang="en-IN" sz="4000" b="0" i="0" dirty="0">
                <a:solidFill>
                  <a:srgbClr val="FF0000"/>
                </a:solidFill>
                <a:effectLst/>
                <a:highlight>
                  <a:srgbClr val="FFFF00"/>
                </a:highlight>
                <a:latin typeface="Arial" panose="020B0604020202020204" pitchFamily="34" charset="0"/>
              </a:rPr>
              <a:t> </a:t>
            </a:r>
            <a:r>
              <a:rPr lang="en-IN" sz="4000" b="0" i="1" u="none" strike="noStrike" dirty="0">
                <a:solidFill>
                  <a:srgbClr val="FF0000"/>
                </a:solidFill>
                <a:effectLst/>
                <a:highlight>
                  <a:srgbClr val="FFFF00"/>
                </a:highligh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Network Protocols Handbook</a:t>
            </a:r>
            <a:r>
              <a:rPr lang="en-IN" sz="4000" b="0" i="1" dirty="0">
                <a:solidFill>
                  <a:srgbClr val="FF0000"/>
                </a:solidFill>
                <a:effectLst/>
                <a:highlight>
                  <a:srgbClr val="FFFF00"/>
                </a:highlight>
                <a:latin typeface="Times New Roman" panose="02020603050405020304" pitchFamily="18" charset="0"/>
                <a:cs typeface="Times New Roman" panose="02020603050405020304" pitchFamily="18" charset="0"/>
              </a:rPr>
              <a:t> (2 ed.). </a:t>
            </a:r>
            <a:r>
              <a:rPr lang="en-IN" sz="4000" b="0" i="1" dirty="0" err="1">
                <a:solidFill>
                  <a:srgbClr val="FF0000"/>
                </a:solidFill>
                <a:effectLst/>
                <a:highlight>
                  <a:srgbClr val="FFFF00"/>
                </a:highlight>
                <a:latin typeface="Times New Roman" panose="02020603050405020304" pitchFamily="18" charset="0"/>
                <a:cs typeface="Times New Roman" panose="02020603050405020304" pitchFamily="18" charset="0"/>
              </a:rPr>
              <a:t>Javvin</a:t>
            </a:r>
            <a:r>
              <a:rPr lang="en-IN" sz="4000" b="0" i="1" dirty="0">
                <a:solidFill>
                  <a:srgbClr val="FF0000"/>
                </a:solidFill>
                <a:effectLst/>
                <a:highlight>
                  <a:srgbClr val="FFFF00"/>
                </a:highlight>
                <a:latin typeface="Times New Roman" panose="02020603050405020304" pitchFamily="18" charset="0"/>
                <a:cs typeface="Times New Roman" panose="02020603050405020304" pitchFamily="18" charset="0"/>
              </a:rPr>
              <a:t> Technologies Inc. 2005. p. 27. </a:t>
            </a:r>
            <a:r>
              <a:rPr lang="en-IN" sz="4000" b="0" i="1" u="none" strike="noStrike" dirty="0">
                <a:solidFill>
                  <a:srgbClr val="FF0000"/>
                </a:solidFill>
                <a:effectLst/>
                <a:highlight>
                  <a:srgbClr val="FFFF00"/>
                </a:highlight>
                <a:latin typeface="Times New Roman" panose="02020603050405020304" pitchFamily="18" charset="0"/>
                <a:cs typeface="Times New Roman" panose="02020603050405020304" pitchFamily="18" charset="0"/>
                <a:hlinkClick r:id="rId3" tooltip="ISBN (identifier)">
                  <a:extLst>
                    <a:ext uri="{A12FA001-AC4F-418D-AE19-62706E023703}">
                      <ahyp:hlinkClr xmlns:ahyp="http://schemas.microsoft.com/office/drawing/2018/hyperlinkcolor" val="tx"/>
                    </a:ext>
                  </a:extLst>
                </a:hlinkClick>
              </a:rPr>
              <a:t>ISBN</a:t>
            </a:r>
            <a:r>
              <a:rPr lang="en-IN" sz="4000" b="0" i="1" dirty="0">
                <a:solidFill>
                  <a:srgbClr val="FF0000"/>
                </a:solidFill>
                <a:effectLst/>
                <a:highlight>
                  <a:srgbClr val="FFFF00"/>
                </a:highlight>
                <a:latin typeface="Times New Roman" panose="02020603050405020304" pitchFamily="18" charset="0"/>
                <a:cs typeface="Times New Roman" panose="02020603050405020304" pitchFamily="18" charset="0"/>
              </a:rPr>
              <a:t> </a:t>
            </a:r>
            <a:r>
              <a:rPr lang="en-IN" sz="4000" b="0" i="1" u="none" strike="noStrike" dirty="0">
                <a:solidFill>
                  <a:srgbClr val="FF0000"/>
                </a:solidFill>
                <a:effectLst/>
                <a:highlight>
                  <a:srgbClr val="FFFF00"/>
                </a:highlight>
                <a:latin typeface="Times New Roman" panose="02020603050405020304" pitchFamily="18" charset="0"/>
                <a:cs typeface="Times New Roman" panose="02020603050405020304" pitchFamily="18" charset="0"/>
                <a:hlinkClick r:id="rId4" tooltip="Special:BookSources/9780974094526">
                  <a:extLst>
                    <a:ext uri="{A12FA001-AC4F-418D-AE19-62706E023703}">
                      <ahyp:hlinkClr xmlns:ahyp="http://schemas.microsoft.com/office/drawing/2018/hyperlinkcolor" val="tx"/>
                    </a:ext>
                  </a:extLst>
                </a:hlinkClick>
              </a:rPr>
              <a:t>9780974094526</a:t>
            </a:r>
            <a:r>
              <a:rPr lang="en-IN" sz="4000" b="0" i="1" dirty="0">
                <a:solidFill>
                  <a:srgbClr val="FF0000"/>
                </a:solidFill>
                <a:effectLst/>
                <a:highlight>
                  <a:srgbClr val="FFFF00"/>
                </a:highlight>
                <a:latin typeface="Times New Roman" panose="02020603050405020304" pitchFamily="18" charset="0"/>
                <a:cs typeface="Times New Roman" panose="02020603050405020304" pitchFamily="18" charset="0"/>
              </a:rPr>
              <a:t>. Retrieved 2014-09-16.</a:t>
            </a:r>
            <a:endParaRPr lang="en-US" sz="4000" b="1" i="0" dirty="0">
              <a:solidFill>
                <a:srgbClr val="A90000"/>
              </a:solidFill>
              <a:effectLst/>
              <a:latin typeface="Times New Roman" panose="02020603050405020304" pitchFamily="18" charset="0"/>
              <a:cs typeface="Times New Roman" panose="02020603050405020304" pitchFamily="18" charset="0"/>
            </a:endParaRPr>
          </a:p>
          <a:p>
            <a:pPr marL="0" indent="0">
              <a:buNone/>
            </a:pPr>
            <a:r>
              <a:rPr lang="en-US" sz="4000" b="0" i="0" dirty="0">
                <a:solidFill>
                  <a:srgbClr val="333333"/>
                </a:solidFill>
                <a:effectLst/>
                <a:latin typeface="Times New Roman" panose="02020603050405020304" pitchFamily="18" charset="0"/>
                <a:cs typeface="Times New Roman" panose="02020603050405020304" pitchFamily="18" charset="0"/>
              </a:rPr>
              <a:t>Network Protocols Handbook is designed to help IT and networking professionals to </a:t>
            </a:r>
            <a:r>
              <a:rPr lang="en-US" sz="4000" b="0" i="0" dirty="0" err="1">
                <a:solidFill>
                  <a:srgbClr val="333333"/>
                </a:solidFill>
                <a:effectLst/>
                <a:latin typeface="Times New Roman" panose="02020603050405020304" pitchFamily="18" charset="0"/>
                <a:cs typeface="Times New Roman" panose="02020603050405020304" pitchFamily="18" charset="0"/>
              </a:rPr>
              <a:t>nevigate</a:t>
            </a:r>
            <a:r>
              <a:rPr lang="en-US" sz="4000" b="0" i="0" dirty="0">
                <a:solidFill>
                  <a:srgbClr val="333333"/>
                </a:solidFill>
                <a:effectLst/>
                <a:latin typeface="Times New Roman" panose="02020603050405020304" pitchFamily="18" charset="0"/>
                <a:cs typeface="Times New Roman" panose="02020603050405020304" pitchFamily="18" charset="0"/>
              </a:rPr>
              <a:t> the network communication protocol territories smoothly. Highlights of the book are: Fully explains and illustrates all commonly used network communication protocols, including TCP/IP, WAN, LAN technologies Covers the latest and emerging technologies such as VOIP, SAN, MAN, VPN/Security, WLAN, VLAN and more Addresses vendor specific technologies: Cisco, IBM, Novell, Sun, HP, Microsoft, Apple, etc. </a:t>
            </a:r>
          </a:p>
          <a:p>
            <a:pPr marL="0" indent="0">
              <a:buNone/>
            </a:pPr>
            <a:br>
              <a:rPr lang="en-US" sz="4000" dirty="0">
                <a:latin typeface="Times New Roman" panose="02020603050405020304" pitchFamily="18" charset="0"/>
                <a:cs typeface="Times New Roman" panose="02020603050405020304" pitchFamily="18" charset="0"/>
              </a:rPr>
            </a:br>
            <a:r>
              <a:rPr lang="en-US" sz="4000" b="0" i="0" dirty="0">
                <a:solidFill>
                  <a:srgbClr val="FF0000"/>
                </a:solidFill>
                <a:effectLst/>
                <a:highlight>
                  <a:srgbClr val="FFFF00"/>
                </a:highlight>
                <a:latin typeface="Times New Roman" panose="02020603050405020304" pitchFamily="18" charset="0"/>
                <a:cs typeface="Times New Roman" panose="02020603050405020304" pitchFamily="18" charset="0"/>
              </a:rPr>
              <a:t> </a:t>
            </a:r>
            <a:r>
              <a:rPr lang="en-US" sz="4000" b="0" i="1" u="none" strike="noStrike" dirty="0">
                <a:solidFill>
                  <a:srgbClr val="FF0000"/>
                </a:solidFill>
                <a:effectLst/>
                <a:highlight>
                  <a:srgbClr val="FFFF00"/>
                </a:highligh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"Configure Server Load Balancing Using Dynamic NAT"</a:t>
            </a:r>
            <a:r>
              <a:rPr lang="en-US" sz="4000" b="0" i="1" dirty="0">
                <a:solidFill>
                  <a:srgbClr val="FF0000"/>
                </a:solidFill>
                <a:effectLst/>
                <a:highlight>
                  <a:srgbClr val="FFFF00"/>
                </a:highlight>
                <a:latin typeface="Times New Roman" panose="02020603050405020304" pitchFamily="18" charset="0"/>
                <a:cs typeface="Times New Roman" panose="02020603050405020304" pitchFamily="18" charset="0"/>
              </a:rPr>
              <a:t>. June 2018.</a:t>
            </a:r>
            <a:endParaRPr lang="en-US" sz="4000" b="0" i="0" dirty="0">
              <a:solidFill>
                <a:srgbClr val="FF0000"/>
              </a:solidFill>
              <a:effectLst/>
              <a:highlight>
                <a:srgbClr val="FFFF00"/>
              </a:highlight>
              <a:latin typeface="Times New Roman" panose="02020603050405020304" pitchFamily="18" charset="0"/>
              <a:cs typeface="Times New Roman" panose="02020603050405020304" pitchFamily="18" charset="0"/>
            </a:endParaRPr>
          </a:p>
          <a:p>
            <a:pPr marL="0" indent="0">
              <a:buNone/>
            </a:pPr>
            <a:r>
              <a:rPr lang="en-US" sz="4000" b="0" i="0" dirty="0">
                <a:solidFill>
                  <a:srgbClr val="58585B"/>
                </a:solidFill>
                <a:effectLst/>
                <a:latin typeface="Times New Roman" panose="02020603050405020304" pitchFamily="18" charset="0"/>
                <a:cs typeface="Times New Roman" panose="02020603050405020304" pitchFamily="18" charset="0"/>
              </a:rPr>
              <a:t>Users that access the local server from outside Internet will access the server using a single URL or IP address, however the NAT device is used to load share the user traffic to multiple identical servers with mirrored content.</a:t>
            </a:r>
          </a:p>
          <a:p>
            <a:pPr marL="0" indent="0">
              <a:buNone/>
            </a:pPr>
            <a:endParaRPr lang="en-US" sz="4000" b="0" i="0" dirty="0">
              <a:solidFill>
                <a:srgbClr val="58585B"/>
              </a:solidFill>
              <a:effectLst/>
              <a:latin typeface="Times New Roman" panose="02020603050405020304" pitchFamily="18" charset="0"/>
              <a:cs typeface="Times New Roman" panose="02020603050405020304" pitchFamily="18" charset="0"/>
            </a:endParaRPr>
          </a:p>
          <a:p>
            <a:pPr marL="0" indent="0">
              <a:buNone/>
            </a:pPr>
            <a:r>
              <a:rPr lang="en-US" sz="4000" b="0" i="0" dirty="0">
                <a:solidFill>
                  <a:srgbClr val="FF0000"/>
                </a:solidFill>
                <a:effectLst/>
                <a:highlight>
                  <a:srgbClr val="FFFF00"/>
                </a:highlight>
                <a:latin typeface="Times New Roman" panose="02020603050405020304" pitchFamily="18" charset="0"/>
                <a:cs typeface="Times New Roman" panose="02020603050405020304" pitchFamily="18" charset="0"/>
              </a:rPr>
              <a:t> </a:t>
            </a:r>
            <a:r>
              <a:rPr lang="en-US" sz="4000" b="0" i="0" dirty="0">
                <a:solidFill>
                  <a:srgbClr val="202122"/>
                </a:solidFill>
                <a:effectLst/>
                <a:latin typeface="Times New Roman" panose="02020603050405020304" pitchFamily="18" charset="0"/>
                <a:cs typeface="Times New Roman" panose="02020603050405020304" pitchFamily="18" charset="0"/>
              </a:rPr>
              <a:t> </a:t>
            </a:r>
            <a:r>
              <a:rPr lang="en-US" sz="4000" b="0" i="1" u="none" strike="noStrike" dirty="0">
                <a:solidFill>
                  <a:srgbClr val="3FCDE7"/>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a:t>
            </a:r>
            <a:r>
              <a:rPr lang="en-US" sz="4000" b="0" i="1" u="none" strike="noStrike" dirty="0">
                <a:solidFill>
                  <a:srgbClr val="FF0000"/>
                </a:solidFill>
                <a:effectLst/>
                <a:highlight>
                  <a:srgbClr val="FFFF00"/>
                </a:highligh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K7820: Overview of SNAT features"</a:t>
            </a:r>
            <a:r>
              <a:rPr lang="en-US" sz="4000" b="0" i="1" dirty="0">
                <a:solidFill>
                  <a:srgbClr val="FF0000"/>
                </a:solidFill>
                <a:effectLst/>
                <a:highlight>
                  <a:srgbClr val="FFFF00"/>
                </a:highlight>
                <a:latin typeface="Times New Roman" panose="02020603050405020304" pitchFamily="18" charset="0"/>
                <a:cs typeface="Times New Roman" panose="02020603050405020304" pitchFamily="18" charset="0"/>
              </a:rPr>
              <a:t>. AskF5. August 28, 2007. Retrieved February 24, 2019.</a:t>
            </a:r>
            <a:endParaRPr lang="en-US" sz="4000" b="0" i="0" dirty="0">
              <a:solidFill>
                <a:srgbClr val="FF0000"/>
              </a:solidFill>
              <a:effectLst/>
              <a:highlight>
                <a:srgbClr val="FFFF00"/>
              </a:highlight>
              <a:latin typeface="Times New Roman" panose="02020603050405020304" pitchFamily="18" charset="0"/>
              <a:cs typeface="Times New Roman" panose="02020603050405020304" pitchFamily="18" charset="0"/>
            </a:endParaRPr>
          </a:p>
          <a:p>
            <a:pPr marL="0" indent="0">
              <a:buNone/>
            </a:pPr>
            <a:r>
              <a:rPr lang="en-US" sz="4000" b="0" i="0" dirty="0">
                <a:solidFill>
                  <a:srgbClr val="333333"/>
                </a:solidFill>
                <a:effectLst/>
                <a:latin typeface="Times New Roman" panose="02020603050405020304" pitchFamily="18" charset="0"/>
                <a:cs typeface="Times New Roman" panose="02020603050405020304" pitchFamily="18" charset="0"/>
              </a:rPr>
              <a:t>A Secure Network Address Translation (SNAT) is an object that maps the source client IP address in a request to a translation address defined on the BIG-IP device. When the BIG-IP system receives a request from a client, and if the client IP address in the request is defined in the origin address list for the SNAT, the BIG-IP system translates the source IP address of the incoming packet to the SNAT address.</a:t>
            </a:r>
            <a:endParaRPr lang="en-US" sz="4000" b="0" i="0" dirty="0">
              <a:solidFill>
                <a:srgbClr val="58585B"/>
              </a:solidFill>
              <a:effectLst/>
              <a:latin typeface="Times New Roman" panose="02020603050405020304" pitchFamily="18" charset="0"/>
              <a:cs typeface="Times New Roman" panose="02020603050405020304" pitchFamily="18" charset="0"/>
            </a:endParaRPr>
          </a:p>
          <a:p>
            <a:pPr marL="0" indent="0">
              <a:buNone/>
            </a:pPr>
            <a:endParaRPr lang="en-US" sz="2000" b="0" i="0" dirty="0">
              <a:solidFill>
                <a:srgbClr val="58585B"/>
              </a:solidFill>
              <a:effectLst/>
              <a:latin typeface="CiscoSans"/>
            </a:endParaRPr>
          </a:p>
          <a:p>
            <a:br>
              <a:rPr lang="en-US" sz="2000" dirty="0"/>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94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7586-F2A9-4FD7-9599-55281782A7E1}"/>
              </a:ext>
            </a:extLst>
          </p:cNvPr>
          <p:cNvSpPr>
            <a:spLocks noGrp="1"/>
          </p:cNvSpPr>
          <p:nvPr>
            <p:ph type="title"/>
          </p:nvPr>
        </p:nvSpPr>
        <p:spPr/>
        <p:txBody>
          <a:bodyPr>
            <a:normAutofit fontScale="90000"/>
          </a:bodyPr>
          <a:lstStyle/>
          <a:p>
            <a:r>
              <a:rPr lang="en-US" sz="6700" b="1" i="0" u="sng" dirty="0">
                <a:solidFill>
                  <a:srgbClr val="00B0F0"/>
                </a:solidFill>
                <a:effectLst/>
                <a:latin typeface="Algerian" panose="04020705040A02060702" pitchFamily="82" charset="0"/>
              </a:rPr>
              <a:t>NAT Methods</a:t>
            </a:r>
            <a:br>
              <a:rPr lang="en-US" sz="6700" b="1" i="0" u="sng" dirty="0">
                <a:solidFill>
                  <a:srgbClr val="00B0F0"/>
                </a:solidFill>
                <a:effectLst/>
                <a:latin typeface="Algerian" panose="04020705040A02060702" pitchFamily="82" charset="0"/>
              </a:rPr>
            </a:br>
            <a:br>
              <a:rPr lang="en-US" b="1" i="0" dirty="0">
                <a:solidFill>
                  <a:srgbClr val="333333"/>
                </a:solidFill>
                <a:effectLst/>
                <a:latin typeface="Lucida Grande"/>
              </a:rPr>
            </a:br>
            <a:r>
              <a:rPr lang="en-US" b="1" i="0" dirty="0">
                <a:solidFill>
                  <a:srgbClr val="333333"/>
                </a:solidFill>
                <a:effectLst/>
                <a:latin typeface="Lucida Grande"/>
              </a:rPr>
              <a:t> </a:t>
            </a:r>
            <a:r>
              <a:rPr lang="en-US" i="0" dirty="0">
                <a:solidFill>
                  <a:srgbClr val="333333"/>
                </a:solidFill>
                <a:effectLst/>
                <a:latin typeface="Times New Roman" panose="02020603050405020304" pitchFamily="18" charset="0"/>
                <a:cs typeface="Times New Roman" panose="02020603050405020304" pitchFamily="18" charset="0"/>
              </a:rPr>
              <a:t> </a:t>
            </a:r>
            <a:r>
              <a:rPr lang="en-US" b="0" i="0" dirty="0">
                <a:solidFill>
                  <a:srgbClr val="333333"/>
                </a:solidFill>
                <a:effectLst/>
                <a:latin typeface="Times New Roman" panose="02020603050405020304" pitchFamily="18" charset="0"/>
                <a:cs typeface="Times New Roman" panose="02020603050405020304" pitchFamily="18" charset="0"/>
              </a:rPr>
              <a:t>NAT takes several forms:</a:t>
            </a:r>
            <a:br>
              <a:rPr lang="en-US" b="0" i="0" dirty="0">
                <a:solidFill>
                  <a:srgbClr val="333333"/>
                </a:solidFill>
                <a:effectLst/>
                <a:latin typeface="Times New Roman" panose="02020603050405020304" pitchFamily="18" charset="0"/>
                <a:cs typeface="Times New Roman" panose="02020603050405020304" pitchFamily="18" charset="0"/>
              </a:rPr>
            </a:br>
            <a:r>
              <a:rPr lang="en-US" b="0" i="0" dirty="0">
                <a:solidFill>
                  <a:srgbClr val="333333"/>
                </a:solidFill>
                <a:effectLst/>
                <a:latin typeface="Times New Roman" panose="02020603050405020304" pitchFamily="18" charset="0"/>
                <a:cs typeface="Times New Roman" panose="02020603050405020304" pitchFamily="18" charset="0"/>
              </a:rPr>
              <a:t> </a:t>
            </a:r>
            <a:r>
              <a:rPr lang="en-US" b="0" i="0" dirty="0" err="1">
                <a:solidFill>
                  <a:srgbClr val="333333"/>
                </a:solidFill>
                <a:effectLst/>
                <a:latin typeface="Times New Roman" panose="02020603050405020304" pitchFamily="18" charset="0"/>
                <a:cs typeface="Times New Roman" panose="02020603050405020304" pitchFamily="18" charset="0"/>
              </a:rPr>
              <a:t>i</a:t>
            </a:r>
            <a:r>
              <a:rPr lang="en-US" b="0" i="0" dirty="0">
                <a:solidFill>
                  <a:srgbClr val="333333"/>
                </a:solidFill>
                <a:effectLst/>
                <a:latin typeface="Times New Roman" panose="02020603050405020304" pitchFamily="18" charset="0"/>
                <a:cs typeface="Times New Roman" panose="02020603050405020304" pitchFamily="18" charset="0"/>
              </a:rPr>
              <a:t>) Static NAT (SNAT)</a:t>
            </a:r>
            <a:br>
              <a:rPr lang="en-US" b="0" i="0" dirty="0">
                <a:solidFill>
                  <a:srgbClr val="333333"/>
                </a:solidFill>
                <a:effectLst/>
                <a:latin typeface="Times New Roman" panose="02020603050405020304" pitchFamily="18" charset="0"/>
                <a:cs typeface="Times New Roman" panose="02020603050405020304" pitchFamily="18" charset="0"/>
              </a:rPr>
            </a:br>
            <a:r>
              <a:rPr lang="en-US" b="0" i="0" dirty="0">
                <a:solidFill>
                  <a:srgbClr val="333333"/>
                </a:solidFill>
                <a:effectLst/>
                <a:latin typeface="Times New Roman" panose="02020603050405020304" pitchFamily="18" charset="0"/>
                <a:cs typeface="Times New Roman" panose="02020603050405020304" pitchFamily="18" charset="0"/>
              </a:rPr>
              <a:t> ii) Dynamic NAT (DNAT)</a:t>
            </a:r>
            <a:br>
              <a:rPr lang="en-US" b="0" i="0" dirty="0">
                <a:solidFill>
                  <a:srgbClr val="333333"/>
                </a:solidFill>
                <a:effectLst/>
                <a:latin typeface="Times New Roman" panose="02020603050405020304" pitchFamily="18" charset="0"/>
                <a:cs typeface="Times New Roman" panose="02020603050405020304" pitchFamily="18" charset="0"/>
              </a:rPr>
            </a:br>
            <a:r>
              <a:rPr lang="en-US" b="0" i="0" dirty="0">
                <a:solidFill>
                  <a:srgbClr val="333333"/>
                </a:solidFill>
                <a:effectLst/>
                <a:latin typeface="Times New Roman" panose="02020603050405020304" pitchFamily="18" charset="0"/>
                <a:cs typeface="Times New Roman" panose="02020603050405020304" pitchFamily="18" charset="0"/>
              </a:rPr>
              <a:t> iii) Port Address Translation (PAT) </a:t>
            </a:r>
            <a:br>
              <a:rPr lang="en-US" b="0" i="0" dirty="0">
                <a:solidFill>
                  <a:srgbClr val="333333"/>
                </a:solidFill>
                <a:effectLst/>
                <a:latin typeface="Times New Roman" panose="02020603050405020304" pitchFamily="18" charset="0"/>
                <a:cs typeface="Times New Roman" panose="02020603050405020304" pitchFamily="18" charset="0"/>
              </a:rPr>
            </a:br>
            <a:br>
              <a:rPr lang="en-US" b="0" i="0" dirty="0">
                <a:solidFill>
                  <a:srgbClr val="333333"/>
                </a:solidFill>
                <a:effectLst/>
                <a:latin typeface="Times New Roman" panose="02020603050405020304" pitchFamily="18" charset="0"/>
                <a:cs typeface="Times New Roman" panose="02020603050405020304" pitchFamily="18" charset="0"/>
              </a:rPr>
            </a:br>
            <a:r>
              <a:rPr lang="en-US" b="0" i="0" dirty="0">
                <a:solidFill>
                  <a:srgbClr val="333333"/>
                </a:solidFill>
                <a:effectLst/>
                <a:latin typeface="Times New Roman" panose="02020603050405020304" pitchFamily="18" charset="0"/>
                <a:cs typeface="Times New Roman" panose="02020603050405020304" pitchFamily="18" charset="0"/>
              </a:rPr>
              <a:t>Let's look at each of these methods separately.</a:t>
            </a:r>
            <a:br>
              <a:rPr lang="en-US" b="0" i="0" dirty="0">
                <a:solidFill>
                  <a:srgbClr val="333333"/>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85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6300-8648-4FE6-A198-DF5DB7607C6D}"/>
              </a:ext>
            </a:extLst>
          </p:cNvPr>
          <p:cNvSpPr>
            <a:spLocks noGrp="1"/>
          </p:cNvSpPr>
          <p:nvPr>
            <p:ph type="title"/>
          </p:nvPr>
        </p:nvSpPr>
        <p:spPr>
          <a:xfrm>
            <a:off x="514688" y="609600"/>
            <a:ext cx="8596668" cy="1320800"/>
          </a:xfrm>
        </p:spPr>
        <p:txBody>
          <a:bodyPr>
            <a:normAutofit fontScale="90000"/>
          </a:bodyPr>
          <a:lstStyle/>
          <a:p>
            <a:r>
              <a:rPr lang="en-US" sz="4000" b="1" i="0" dirty="0">
                <a:solidFill>
                  <a:srgbClr val="00B0F0"/>
                </a:solidFill>
                <a:effectLst/>
                <a:latin typeface="Algerian" panose="04020705040A02060702" pitchFamily="82" charset="0"/>
              </a:rPr>
              <a:t>Static NAT</a:t>
            </a:r>
            <a:br>
              <a:rPr lang="en-US" sz="4000" b="1" i="0" dirty="0">
                <a:solidFill>
                  <a:srgbClr val="00B0F0"/>
                </a:solidFill>
                <a:effectLst/>
                <a:latin typeface="Algerian" panose="04020705040A02060702" pitchFamily="82" charset="0"/>
              </a:rPr>
            </a:br>
            <a:br>
              <a:rPr lang="en-US" b="1" i="0" dirty="0">
                <a:solidFill>
                  <a:srgbClr val="333333"/>
                </a:solidFill>
                <a:effectLst/>
                <a:latin typeface="Times New Roman" panose="02020603050405020304" pitchFamily="18" charset="0"/>
                <a:cs typeface="Times New Roman" panose="02020603050405020304" pitchFamily="18" charset="0"/>
              </a:rPr>
            </a:br>
            <a:r>
              <a:rPr lang="en-US" b="0" i="0" dirty="0">
                <a:solidFill>
                  <a:srgbClr val="333333"/>
                </a:solidFill>
                <a:effectLst/>
                <a:latin typeface="Times New Roman" panose="02020603050405020304" pitchFamily="18" charset="0"/>
                <a:cs typeface="Times New Roman" panose="02020603050405020304" pitchFamily="18" charset="0"/>
              </a:rPr>
              <a:t>When using SNAT, a single internal (private) address is mapped to a single external (public) address. This type of implementation is most commonly used when a device inside a privately addressed network must be accessible directly from the Internet. </a:t>
            </a:r>
            <a:br>
              <a:rPr lang="en-US" b="0" i="0" dirty="0">
                <a:solidFill>
                  <a:srgbClr val="333333"/>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2050" name="Picture 2" descr="Figure 1">
            <a:extLst>
              <a:ext uri="{FF2B5EF4-FFF2-40B4-BE49-F238E27FC236}">
                <a16:creationId xmlns:a16="http://schemas.microsoft.com/office/drawing/2014/main" id="{DF6BD7D0-C2AF-45BF-A438-24EDD16F2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3133" y="4464424"/>
            <a:ext cx="4587367" cy="1783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020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C22-3C9F-43AB-B88C-820AC0B87BF4}"/>
              </a:ext>
            </a:extLst>
          </p:cNvPr>
          <p:cNvSpPr>
            <a:spLocks noGrp="1"/>
          </p:cNvSpPr>
          <p:nvPr>
            <p:ph type="title"/>
          </p:nvPr>
        </p:nvSpPr>
        <p:spPr/>
        <p:txBody>
          <a:bodyPr>
            <a:normAutofit fontScale="90000"/>
          </a:bodyPr>
          <a:lstStyle/>
          <a:p>
            <a:r>
              <a:rPr lang="en-US" sz="4900" b="1" i="0" u="sng" dirty="0">
                <a:solidFill>
                  <a:srgbClr val="00B0F0"/>
                </a:solidFill>
                <a:effectLst/>
                <a:latin typeface="Algerian" panose="04020705040A02060702" pitchFamily="82" charset="0"/>
                <a:cs typeface="Times New Roman" panose="02020603050405020304" pitchFamily="18" charset="0"/>
              </a:rPr>
              <a:t>Dynamic NAT</a:t>
            </a:r>
            <a:br>
              <a:rPr lang="en-US" sz="4900" b="1" i="0" u="sng" dirty="0">
                <a:solidFill>
                  <a:srgbClr val="00B0F0"/>
                </a:solidFill>
                <a:effectLst/>
                <a:latin typeface="Algerian" panose="04020705040A02060702" pitchFamily="82" charset="0"/>
                <a:cs typeface="Times New Roman" panose="02020603050405020304" pitchFamily="18" charset="0"/>
              </a:rPr>
            </a:br>
            <a:br>
              <a:rPr lang="en-US" b="1" i="0" dirty="0">
                <a:solidFill>
                  <a:srgbClr val="333333"/>
                </a:solidFill>
                <a:effectLst/>
                <a:latin typeface="Lucida Grande"/>
              </a:rPr>
            </a:br>
            <a:r>
              <a:rPr lang="en-US" b="0" i="0" dirty="0">
                <a:solidFill>
                  <a:srgbClr val="333333"/>
                </a:solidFill>
                <a:effectLst/>
                <a:latin typeface="Lucida Grande"/>
              </a:rPr>
              <a:t>DNAT provides the functionality of SNAT, but with a pool of addresses that are not device-specific</a:t>
            </a:r>
            <a:br>
              <a:rPr lang="en-US" b="0" i="0" dirty="0">
                <a:solidFill>
                  <a:srgbClr val="333333"/>
                </a:solidFill>
                <a:effectLst/>
                <a:latin typeface="Lucida Grande"/>
              </a:rPr>
            </a:br>
            <a:endParaRPr lang="en-IN" dirty="0"/>
          </a:p>
        </p:txBody>
      </p:sp>
      <p:pic>
        <p:nvPicPr>
          <p:cNvPr id="3074" name="Picture 2">
            <a:extLst>
              <a:ext uri="{FF2B5EF4-FFF2-40B4-BE49-F238E27FC236}">
                <a16:creationId xmlns:a16="http://schemas.microsoft.com/office/drawing/2014/main" id="{90D77CCF-1614-4CC0-8DD9-1DB8D978C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53" y="3492515"/>
            <a:ext cx="7132878" cy="3282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4324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133</TotalTime>
  <Words>1240</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Algerian</vt:lpstr>
      <vt:lpstr>Arial</vt:lpstr>
      <vt:lpstr>Calibri (Body)</vt:lpstr>
      <vt:lpstr>CiscoSans</vt:lpstr>
      <vt:lpstr>Consolas</vt:lpstr>
      <vt:lpstr>Lucida Grande</vt:lpstr>
      <vt:lpstr>NexusSerif</vt:lpstr>
      <vt:lpstr>Roboto</vt:lpstr>
      <vt:lpstr>Times New Roman</vt:lpstr>
      <vt:lpstr>Trebuchet MS</vt:lpstr>
      <vt:lpstr>Wingdings 3</vt:lpstr>
      <vt:lpstr>Facet</vt:lpstr>
      <vt:lpstr>CNS  PROJECT REVIEW  GROUP – 15 TITLE :- Network Address Translation (NAT)   </vt:lpstr>
      <vt:lpstr>GROUP  MEMBERS</vt:lpstr>
      <vt:lpstr>ABSTRACT</vt:lpstr>
      <vt:lpstr>INTRODUCTION</vt:lpstr>
      <vt:lpstr>PowerPoint Presentation</vt:lpstr>
      <vt:lpstr>LITERACTURE SURVEY</vt:lpstr>
      <vt:lpstr>NAT Methods    NAT takes several forms:  i) Static NAT (SNAT)  ii) Dynamic NAT (DNAT)  iii) Port Address Translation (PAT)   Let's look at each of these methods separately. </vt:lpstr>
      <vt:lpstr>Static NAT  When using SNAT, a single internal (private) address is mapped to a single external (public) address. This type of implementation is most commonly used when a device inside a privately addressed network must be accessible directly from the Internet.  </vt:lpstr>
      <vt:lpstr>Dynamic NAT  DNAT provides the functionality of SNAT, but with a pool of addresses that are not device-specific </vt:lpstr>
      <vt:lpstr>Port Address Translation  PAT offers a method that can be configured statically or dynamically, but in either case it provides a solution to the address exhaustion problem, by allowing multiple devices to use the same external IP address at the same time. This technique works primarily by taking advantage of Layer 4 TCP and UDP port numbers. The source port number is altered and mapped for each outgoing connection; in this way, any returning traffic to that specific port can be mapped to the correct internal address </vt:lpstr>
      <vt:lpstr>Summary  Like many other Internet services, NAT is used every day by millions of people, and most of them have no idea they're using it. The Internet would be radically different today if the number of available addresses were exhausted without NAT being implemented. Modern NAT is utilized in much the same way that it was 15–20 years ago, but it has evolved into being used for both IPv4 and IPv6 addressing. Versions of NAT have been created that translate from an IPv4 address into an IPv6 address and vice versa; this tool will be used more as IPv4 addresses are slowly phased out and IPv6 addresses are phased in </vt:lpstr>
      <vt:lpstr>SCOPE</vt:lpstr>
      <vt:lpstr>Conclusion Network address translation, when used appropriately, is a valuable resource to managed service providers. It can be used to direct traffic as needed and helps to conserve IP addresses in the public space. While there are different types of network address translation based on need, there are tools to use and security considerations to be made for each case. Now that we’ve made network address translation easier to understand, this is a great time to do a little research to see how it can be better used to help your managed service provider and its clients today. </vt:lpstr>
      <vt:lpstr>References:-  [1] Ishikawa, Y.; Yamai, N.; Okayama, K.; Nakamura, M.; , "An Identification Method of PCs behind NAT Router with Proxy Authentication on HTTP Communication," Applications and the Internet (SAINT), 2011 IEEE/IPSJ 11th International Symposium on , vol., no., pp.445-450, 18-21 July 2011.    [2] G. Maier, F. Schneider, and A. Feldmann. NAT Usage in Residential Broadband Networks. Proceedings of the 12th International Conference on Passive and Active Network Measurement (PAM 2011), Atlanta, Georgia, March 2011.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reddy</dc:creator>
  <cp:lastModifiedBy>vipul reddy</cp:lastModifiedBy>
  <cp:revision>14</cp:revision>
  <dcterms:created xsi:type="dcterms:W3CDTF">2022-01-27T13:04:15Z</dcterms:created>
  <dcterms:modified xsi:type="dcterms:W3CDTF">2022-02-07T08:16:56Z</dcterms:modified>
</cp:coreProperties>
</file>