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75" r:id="rId6"/>
    <p:sldId id="276" r:id="rId7"/>
    <p:sldId id="271" r:id="rId8"/>
    <p:sldId id="266" r:id="rId9"/>
    <p:sldId id="268" r:id="rId10"/>
    <p:sldId id="277" r:id="rId11"/>
    <p:sldId id="288" r:id="rId12"/>
    <p:sldId id="273" r:id="rId13"/>
    <p:sldId id="278" r:id="rId14"/>
    <p:sldId id="274" r:id="rId15"/>
    <p:sldId id="289" r:id="rId16"/>
    <p:sldId id="290" r:id="rId17"/>
    <p:sldId id="264" r:id="rId18"/>
    <p:sldId id="291" r:id="rId19"/>
    <p:sldId id="265" r:id="rId20"/>
    <p:sldId id="272"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044F38-C9A5-439D-887D-1F6BDB28E207}" type="datetimeFigureOut">
              <a:rPr lang="en-IN" smtClean="0"/>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C3925BB-7944-4864-B19C-2A1F1A9C243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7044F38-C9A5-439D-887D-1F6BDB28E20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7044F38-C9A5-439D-887D-1F6BDB28E20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044F38-C9A5-439D-887D-1F6BDB28E20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044F38-C9A5-439D-887D-1F6BDB28E20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044F38-C9A5-439D-887D-1F6BDB28E20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44F38-C9A5-439D-887D-1F6BDB28E20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44F38-C9A5-439D-887D-1F6BDB28E20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044F38-C9A5-439D-887D-1F6BDB28E20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044F38-C9A5-439D-887D-1F6BDB28E207}" type="datetimeFigureOut">
              <a:rPr lang="en-IN" smtClean="0"/>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925BB-7944-4864-B19C-2A1F1A9C2437}"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paperswithcode.com/dataset/covost" TargetMode="External"/><Relationship Id="rId1" Type="http://schemas.openxmlformats.org/officeDocument/2006/relationships/hyperlink" Target="https://paperswithcode.com/dataset/common-voice"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create-a-real-time-voice-translator-using-python/"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data-flair.training/blogs/wp-content/uploads/sites/2/2019/12/Python-chatbot-project.gif" TargetMode="External"/><Relationship Id="rId2" Type="http://schemas.openxmlformats.org/officeDocument/2006/relationships/image" Target="../media/image4.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6398" y="586859"/>
            <a:ext cx="5269602" cy="3634621"/>
          </a:xfrm>
        </p:spPr>
        <p:txBody>
          <a:bodyPr vert="horz" lIns="91440" tIns="45720" rIns="91440" bIns="45720" rtlCol="0" anchor="b">
            <a:normAutofit/>
          </a:bodyPr>
          <a:lstStyle/>
          <a:p>
            <a:pPr algn="r"/>
            <a:r>
              <a:rPr lang="en-US" sz="4400" b="1" i="1" kern="1200" dirty="0">
                <a:latin typeface="Algerian" panose="04020705040A02060702" pitchFamily="82" charset="0"/>
              </a:rPr>
              <a:t>TITLE:</a:t>
            </a:r>
            <a:br>
              <a:rPr lang="en-US" sz="4400" b="1" i="1" kern="1200" dirty="0">
                <a:latin typeface="Algerian" panose="04020705040A02060702" pitchFamily="82" charset="0"/>
              </a:rPr>
            </a:br>
            <a:r>
              <a:rPr lang="en-US" sz="4400" b="1" i="1" kern="1200" dirty="0">
                <a:latin typeface="Algerian" panose="04020705040A02060702" pitchFamily="82" charset="0"/>
              </a:rPr>
              <a:t>REAL TIME </a:t>
            </a:r>
            <a:r>
              <a:rPr lang="en-US" sz="4400" b="1" i="1" dirty="0">
                <a:latin typeface="Algerian" panose="04020705040A02060702" pitchFamily="82" charset="0"/>
              </a:rPr>
              <a:t>SPEECH</a:t>
            </a:r>
            <a:r>
              <a:rPr lang="en-US" sz="4400" b="1" i="1" kern="1200" dirty="0">
                <a:latin typeface="Algerian" panose="04020705040A02060702" pitchFamily="82" charset="0"/>
              </a:rPr>
              <a:t> TRANSLATOR</a:t>
            </a:r>
            <a:br>
              <a:rPr lang="en-US" sz="4400" b="1" i="1" kern="1200" dirty="0">
                <a:latin typeface="Algerian" panose="04020705040A02060702" pitchFamily="82" charset="0"/>
              </a:rPr>
            </a:br>
            <a:r>
              <a:rPr lang="en-US" sz="4400" b="1" i="1" kern="1200" dirty="0">
                <a:latin typeface="Algerian" panose="04020705040A02060702" pitchFamily="82" charset="0"/>
              </a:rPr>
              <a:t>(USING PYTHON )</a:t>
            </a:r>
            <a:endParaRPr lang="en-US" sz="4400" b="1" i="1" kern="1200" dirty="0">
              <a:latin typeface="Algerian" panose="04020705040A02060702" pitchFamily="82" charset="0"/>
            </a:endParaRPr>
          </a:p>
        </p:txBody>
      </p:sp>
      <p:sp>
        <p:nvSpPr>
          <p:cNvPr id="3" name="Subtitle 2"/>
          <p:cNvSpPr>
            <a:spLocks noGrp="1"/>
          </p:cNvSpPr>
          <p:nvPr>
            <p:ph type="subTitle" idx="1"/>
          </p:nvPr>
        </p:nvSpPr>
        <p:spPr>
          <a:xfrm>
            <a:off x="6503161" y="649484"/>
            <a:ext cx="4862447" cy="5546047"/>
          </a:xfrm>
        </p:spPr>
        <p:txBody>
          <a:bodyPr vert="horz" lIns="91440" tIns="45720" rIns="91440" bIns="45720" rtlCol="0" anchor="ctr">
            <a:normAutofit/>
          </a:bodyPr>
          <a:lstStyle/>
          <a:p>
            <a:pPr algn="l">
              <a:buFont typeface="Arial" panose="020B0604020202020204" pitchFamily="34" charset="0"/>
            </a:pPr>
            <a:r>
              <a:rPr lang="en-IN" altLang="en-US" sz="3200" i="1" dirty="0">
                <a:latin typeface="Times New Roman" panose="02020603050405020304" pitchFamily="18" charset="0"/>
                <a:cs typeface="Times New Roman" panose="02020603050405020304" pitchFamily="18" charset="0"/>
              </a:rPr>
              <a:t>T</a:t>
            </a:r>
            <a:r>
              <a:rPr lang="en-US" sz="3200" i="1" dirty="0">
                <a:latin typeface="Times New Roman" panose="02020603050405020304" pitchFamily="18" charset="0"/>
                <a:cs typeface="Times New Roman" panose="02020603050405020304" pitchFamily="18" charset="0"/>
              </a:rPr>
              <a:t>EAM MEMBERS:</a:t>
            </a:r>
            <a:endParaRPr lang="en-US" sz="3200" i="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2010030</a:t>
            </a:r>
            <a:r>
              <a:rPr lang="en-IN" altLang="en-US" sz="3200" i="1" dirty="0">
                <a:latin typeface="Times New Roman" panose="02020603050405020304" pitchFamily="18" charset="0"/>
                <a:cs typeface="Times New Roman" panose="02020603050405020304" pitchFamily="18" charset="0"/>
              </a:rPr>
              <a:t>313</a:t>
            </a:r>
            <a:r>
              <a:rPr lang="en-US" sz="3200" i="1" dirty="0">
                <a:latin typeface="Times New Roman" panose="02020603050405020304" pitchFamily="18" charset="0"/>
                <a:cs typeface="Times New Roman" panose="02020603050405020304" pitchFamily="18" charset="0"/>
              </a:rPr>
              <a:t> </a:t>
            </a:r>
            <a:r>
              <a:rPr lang="en-IN" altLang="en-US" sz="3200" i="1" dirty="0">
                <a:latin typeface="Times New Roman" panose="02020603050405020304" pitchFamily="18" charset="0"/>
                <a:cs typeface="Times New Roman" panose="02020603050405020304" pitchFamily="18" charset="0"/>
              </a:rPr>
              <a:t>-NAVADEEP REDDY</a:t>
            </a:r>
            <a:endParaRPr lang="en-US" sz="3200" i="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2010030</a:t>
            </a:r>
            <a:r>
              <a:rPr lang="en-IN" altLang="en-US" sz="3200" i="1" dirty="0">
                <a:latin typeface="Times New Roman" panose="02020603050405020304" pitchFamily="18" charset="0"/>
                <a:cs typeface="Times New Roman" panose="02020603050405020304" pitchFamily="18" charset="0"/>
              </a:rPr>
              <a:t>502-VIPUL REDD</a:t>
            </a:r>
            <a:endParaRPr lang="en-US" sz="3200" i="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201003050</a:t>
            </a:r>
            <a:r>
              <a:rPr lang="en-IN" altLang="en-US" sz="3200" i="1" dirty="0">
                <a:latin typeface="Times New Roman" panose="02020603050405020304" pitchFamily="18" charset="0"/>
                <a:cs typeface="Times New Roman" panose="02020603050405020304" pitchFamily="18" charset="0"/>
              </a:rPr>
              <a:t>3</a:t>
            </a:r>
            <a:r>
              <a:rPr lang="en-US" sz="3200" i="1" dirty="0">
                <a:latin typeface="Times New Roman" panose="02020603050405020304" pitchFamily="18" charset="0"/>
                <a:cs typeface="Times New Roman" panose="02020603050405020304" pitchFamily="18" charset="0"/>
              </a:rPr>
              <a:t>-</a:t>
            </a:r>
            <a:r>
              <a:rPr lang="en-IN" altLang="en-US" sz="3200" i="1" dirty="0">
                <a:latin typeface="Times New Roman" panose="02020603050405020304" pitchFamily="18" charset="0"/>
                <a:cs typeface="Times New Roman" panose="02020603050405020304" pitchFamily="18" charset="0"/>
              </a:rPr>
              <a:t>MANOJ</a:t>
            </a:r>
            <a:endParaRPr lang="en-US" sz="3200" i="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2010030</a:t>
            </a:r>
            <a:r>
              <a:rPr lang="en-IN" altLang="en-US" sz="3200" i="1" dirty="0">
                <a:latin typeface="Times New Roman" panose="02020603050405020304" pitchFamily="18" charset="0"/>
                <a:cs typeface="Times New Roman" panose="02020603050405020304" pitchFamily="18" charset="0"/>
              </a:rPr>
              <a:t>475</a:t>
            </a:r>
            <a:r>
              <a:rPr lang="en-US" sz="3200" i="1" dirty="0">
                <a:latin typeface="Times New Roman" panose="02020603050405020304" pitchFamily="18" charset="0"/>
                <a:cs typeface="Times New Roman" panose="02020603050405020304" pitchFamily="18" charset="0"/>
              </a:rPr>
              <a:t>-</a:t>
            </a:r>
            <a:r>
              <a:rPr lang="en-IN" altLang="en-US" sz="3200" i="1" dirty="0">
                <a:latin typeface="Times New Roman" panose="02020603050405020304" pitchFamily="18" charset="0"/>
                <a:cs typeface="Times New Roman" panose="02020603050405020304" pitchFamily="18" charset="0"/>
              </a:rPr>
              <a:t>SIDDARTHA</a:t>
            </a:r>
            <a:endParaRPr lang="en-IN" altLang="en-US" sz="3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18360" y="281305"/>
            <a:ext cx="9059545" cy="614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605790"/>
          <a:ext cx="9627870" cy="6252210"/>
        </p:xfrm>
        <a:graphic>
          <a:graphicData uri="http://schemas.openxmlformats.org/drawingml/2006/table">
            <a:tbl>
              <a:tblPr firstRow="1" firstCol="1" bandRow="1">
                <a:tableStyleId>{5C22544A-7EE6-4342-B048-85BDC9FD1C3A}</a:tableStyleId>
              </a:tblPr>
              <a:tblGrid>
                <a:gridCol w="3487420"/>
                <a:gridCol w="6140673"/>
              </a:tblGrid>
              <a:tr h="1228725">
                <a:tc>
                  <a:txBody>
                    <a:bodyPr/>
                    <a:lstStyle/>
                    <a:p>
                      <a:pPr algn="l">
                        <a:lnSpc>
                          <a:spcPct val="107000"/>
                        </a:lnSpc>
                        <a:spcAft>
                          <a:spcPts val="800"/>
                        </a:spcAft>
                      </a:pPr>
                      <a:r>
                        <a:rPr lang="en-IN" sz="4000" dirty="0">
                          <a:effectLst/>
                          <a:latin typeface="Times New Roman" panose="02020603050405020304" pitchFamily="18" charset="0"/>
                          <a:cs typeface="Times New Roman" panose="02020603050405020304" pitchFamily="18" charset="0"/>
                        </a:rPr>
                        <a:t>Datasets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c>
                  <a:txBody>
                    <a:bodyPr/>
                    <a:lstStyle/>
                    <a:p>
                      <a:pPr algn="l">
                        <a:lnSpc>
                          <a:spcPct val="107000"/>
                        </a:lnSpc>
                        <a:spcAft>
                          <a:spcPts val="800"/>
                        </a:spcAft>
                      </a:pPr>
                      <a:r>
                        <a:rPr lang="en-IN" sz="4000" dirty="0">
                          <a:effectLst/>
                          <a:latin typeface="Times New Roman" panose="02020603050405020304" pitchFamily="18" charset="0"/>
                          <a:cs typeface="Times New Roman" panose="02020603050405020304" pitchFamily="18" charset="0"/>
                        </a:rPr>
                        <a:t>Characteristics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r>
              <a:tr h="1724537">
                <a:tc>
                  <a:txBody>
                    <a:bodyPr/>
                    <a:lstStyle/>
                    <a:p>
                      <a:pPr algn="l">
                        <a:spcBef>
                          <a:spcPts val="750"/>
                        </a:spcBef>
                      </a:pPr>
                      <a:r>
                        <a:rPr lang="en-IN" sz="3600" dirty="0">
                          <a:effectLst/>
                          <a:latin typeface="Times New Roman" panose="02020603050405020304" pitchFamily="18" charset="0"/>
                          <a:cs typeface="Times New Roman" panose="02020603050405020304" pitchFamily="18" charset="0"/>
                        </a:rPr>
                        <a:t>CVSS</a:t>
                      </a:r>
                      <a:endParaRPr lang="en-IN" sz="36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7200" dirty="0">
                          <a:effectLst/>
                          <a:latin typeface="Times New Roman" panose="02020603050405020304" pitchFamily="18" charset="0"/>
                          <a:cs typeface="Times New Roman" panose="02020603050405020304" pitchFamily="18" charset="0"/>
                        </a:rPr>
                        <a:t> </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c>
                  <a:txBody>
                    <a:bodyPr/>
                    <a:lstStyle/>
                    <a:p>
                      <a:pPr algn="l">
                        <a:lnSpc>
                          <a:spcPct val="107000"/>
                        </a:lnSpc>
                        <a:spcAft>
                          <a:spcPts val="800"/>
                        </a:spcAft>
                      </a:pPr>
                      <a:r>
                        <a:rPr lang="en-IN" sz="1800" dirty="0">
                          <a:effectLst/>
                          <a:latin typeface="Times New Roman" panose="02020603050405020304" pitchFamily="18" charset="0"/>
                          <a:cs typeface="Times New Roman" panose="02020603050405020304" pitchFamily="18" charset="0"/>
                        </a:rPr>
                        <a:t>CVSS is a multilingual-to-English speech to speech translation corpus, covering sentence-level parallel S2ST pairs from 21 languages into English. CVSS is derived from the </a:t>
                      </a:r>
                      <a:r>
                        <a:rPr lang="en-IN" sz="1800" u="sng" dirty="0">
                          <a:effectLst/>
                          <a:latin typeface="Times New Roman" panose="02020603050405020304" pitchFamily="18" charset="0"/>
                          <a:cs typeface="Times New Roman" panose="02020603050405020304" pitchFamily="18" charset="0"/>
                          <a:hlinkClick r:id="rId1"/>
                        </a:rPr>
                        <a:t>Common Voice</a:t>
                      </a:r>
                      <a:r>
                        <a:rPr lang="en-IN" sz="1800" dirty="0">
                          <a:effectLst/>
                          <a:latin typeface="Times New Roman" panose="02020603050405020304" pitchFamily="18" charset="0"/>
                          <a:cs typeface="Times New Roman" panose="02020603050405020304" pitchFamily="18" charset="0"/>
                        </a:rPr>
                        <a:t> speech corpus and the </a:t>
                      </a:r>
                      <a:r>
                        <a:rPr lang="en-IN" sz="1800" u="sng" dirty="0" err="1">
                          <a:effectLst/>
                          <a:latin typeface="Times New Roman" panose="02020603050405020304" pitchFamily="18" charset="0"/>
                          <a:cs typeface="Times New Roman" panose="02020603050405020304" pitchFamily="18" charset="0"/>
                          <a:hlinkClick r:id="rId2"/>
                        </a:rPr>
                        <a:t>CoVoST</a:t>
                      </a:r>
                      <a:r>
                        <a:rPr lang="en-IN" sz="1800" dirty="0">
                          <a:effectLst/>
                          <a:latin typeface="Times New Roman" panose="02020603050405020304" pitchFamily="18" charset="0"/>
                          <a:cs typeface="Times New Roman" panose="02020603050405020304" pitchFamily="18" charset="0"/>
                        </a:rPr>
                        <a:t> 2 speech-to-text translation (ST) corpus, by synthesizing the translation text from </a:t>
                      </a:r>
                      <a:r>
                        <a:rPr lang="en-IN" sz="1800" dirty="0" err="1">
                          <a:effectLst/>
                          <a:latin typeface="Times New Roman" panose="02020603050405020304" pitchFamily="18" charset="0"/>
                          <a:cs typeface="Times New Roman" panose="02020603050405020304" pitchFamily="18" charset="0"/>
                        </a:rPr>
                        <a:t>CoVoST</a:t>
                      </a:r>
                      <a:r>
                        <a:rPr lang="en-IN" sz="1800" dirty="0">
                          <a:effectLst/>
                          <a:latin typeface="Times New Roman" panose="02020603050405020304" pitchFamily="18" charset="0"/>
                          <a:cs typeface="Times New Roman" panose="02020603050405020304" pitchFamily="18" charset="0"/>
                        </a:rPr>
                        <a:t> 2 into speech.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r>
              <a:tr h="1755439">
                <a:tc>
                  <a:txBody>
                    <a:bodyPr/>
                    <a:lstStyle/>
                    <a:p>
                      <a:pPr algn="l">
                        <a:spcBef>
                          <a:spcPts val="750"/>
                        </a:spcBef>
                      </a:pPr>
                      <a:r>
                        <a:rPr lang="en-IN" sz="3600" dirty="0" err="1">
                          <a:effectLst/>
                          <a:latin typeface="Times New Roman" panose="02020603050405020304" pitchFamily="18" charset="0"/>
                          <a:cs typeface="Times New Roman" panose="02020603050405020304" pitchFamily="18" charset="0"/>
                        </a:rPr>
                        <a:t>MuST</a:t>
                      </a:r>
                      <a:r>
                        <a:rPr lang="en-IN" sz="3600" dirty="0">
                          <a:effectLst/>
                          <a:latin typeface="Times New Roman" panose="02020603050405020304" pitchFamily="18" charset="0"/>
                          <a:cs typeface="Times New Roman" panose="02020603050405020304" pitchFamily="18" charset="0"/>
                        </a:rPr>
                        <a:t>-C</a:t>
                      </a:r>
                      <a:endParaRPr lang="en-IN" sz="36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7200" dirty="0">
                          <a:effectLst/>
                          <a:latin typeface="Times New Roman" panose="02020603050405020304" pitchFamily="18" charset="0"/>
                          <a:cs typeface="Times New Roman" panose="02020603050405020304" pitchFamily="18" charset="0"/>
                        </a:rPr>
                        <a:t> </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c>
                  <a:txBody>
                    <a:bodyPr/>
                    <a:lstStyle/>
                    <a:p>
                      <a:pPr algn="l">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MuST</a:t>
                      </a:r>
                      <a:r>
                        <a:rPr lang="en-IN" sz="1600" dirty="0">
                          <a:effectLst/>
                          <a:latin typeface="Times New Roman" panose="02020603050405020304" pitchFamily="18" charset="0"/>
                          <a:cs typeface="Times New Roman" panose="02020603050405020304" pitchFamily="18" charset="0"/>
                        </a:rPr>
                        <a:t>-C currently represents the largest publicly available multilingual corpus (one-to-many) for speech translation. It covers eight language directions(English to German, Spanish, French, Italian, Dutch, Portuguese, Romanian and Russian). The corpus consists of audio, transcriptions and translations of English TED talks, and it comes with a predefined training, validation and test split.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r>
              <a:tr h="1478821">
                <a:tc>
                  <a:txBody>
                    <a:bodyPr/>
                    <a:lstStyle/>
                    <a:p>
                      <a:pPr algn="l">
                        <a:spcBef>
                          <a:spcPts val="750"/>
                        </a:spcBef>
                      </a:pPr>
                      <a:r>
                        <a:rPr lang="en-IN" sz="3600" dirty="0" err="1">
                          <a:effectLst/>
                          <a:latin typeface="Times New Roman" panose="02020603050405020304" pitchFamily="18" charset="0"/>
                          <a:cs typeface="Times New Roman" panose="02020603050405020304" pitchFamily="18" charset="0"/>
                        </a:rPr>
                        <a:t>MaSS</a:t>
                      </a:r>
                      <a:endParaRPr lang="en-IN" sz="3600" dirty="0">
                        <a:effectLst/>
                        <a:latin typeface="Times New Roman" panose="02020603050405020304" pitchFamily="18" charset="0"/>
                        <a:cs typeface="Times New Roman" panose="02020603050405020304" pitchFamily="18" charset="0"/>
                      </a:endParaRPr>
                    </a:p>
                    <a:p>
                      <a:pPr algn="l">
                        <a:spcBef>
                          <a:spcPts val="750"/>
                        </a:spcBef>
                      </a:pPr>
                      <a:r>
                        <a:rPr lang="en-IN" sz="3600" dirty="0">
                          <a:effectLst/>
                          <a:latin typeface="Times New Roman" panose="02020603050405020304" pitchFamily="18" charset="0"/>
                          <a:cs typeface="Times New Roman" panose="02020603050405020304" pitchFamily="18" charset="0"/>
                        </a:rPr>
                        <a:t> </a:t>
                      </a:r>
                      <a:endPar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346" marR="47346" marT="0" marB="0"/>
                </a:tc>
                <a:tc>
                  <a:txBody>
                    <a:bodyPr/>
                    <a:lstStyle/>
                    <a:p>
                      <a:pPr algn="just"/>
                      <a:r>
                        <a:rPr lang="en-IN" sz="1400" dirty="0" err="1">
                          <a:effectLst/>
                          <a:latin typeface="Times New Roman" panose="02020603050405020304" pitchFamily="18" charset="0"/>
                          <a:cs typeface="Times New Roman" panose="02020603050405020304" pitchFamily="18" charset="0"/>
                        </a:rPr>
                        <a:t>MaSS</a:t>
                      </a:r>
                      <a:r>
                        <a:rPr lang="en-IN" sz="1400" dirty="0">
                          <a:effectLst/>
                          <a:latin typeface="Times New Roman" panose="02020603050405020304" pitchFamily="18" charset="0"/>
                          <a:cs typeface="Times New Roman" panose="02020603050405020304" pitchFamily="18" charset="0"/>
                        </a:rPr>
                        <a:t> (Multilingual corpus of Sentence-aligned Spoken utterances) is an extension of the CMU Wilderness Multilingual Speech Dataset, a speech dataset based on recorded readings.</a:t>
                      </a:r>
                      <a:endParaRPr lang="en-IN" sz="1400" dirty="0">
                        <a:effectLst/>
                        <a:latin typeface="Times New Roman" panose="02020603050405020304" pitchFamily="18" charset="0"/>
                        <a:cs typeface="Times New Roman" panose="02020603050405020304" pitchFamily="18" charset="0"/>
                      </a:endParaRPr>
                    </a:p>
                    <a:p>
                      <a:pPr algn="just"/>
                      <a:r>
                        <a:rPr lang="en-IN" sz="1400" dirty="0" err="1">
                          <a:effectLst/>
                          <a:latin typeface="Times New Roman" panose="02020603050405020304" pitchFamily="18" charset="0"/>
                          <a:cs typeface="Times New Roman" panose="02020603050405020304" pitchFamily="18" charset="0"/>
                        </a:rPr>
                        <a:t>MaSS</a:t>
                      </a:r>
                      <a:r>
                        <a:rPr lang="en-IN" sz="1400" dirty="0">
                          <a:effectLst/>
                          <a:latin typeface="Times New Roman" panose="02020603050405020304" pitchFamily="18" charset="0"/>
                          <a:cs typeface="Times New Roman" panose="02020603050405020304" pitchFamily="18" charset="0"/>
                        </a:rPr>
                        <a:t> extends it by providing a large and clean dataset of 8,130 parallel spoken utterances across 8 languages. (The covered languages are: Basque, English, Finnish, French, Hungarian, Romanian, Russian and Spanish)</a:t>
                      </a:r>
                      <a:endParaRPr lang="en-IN" sz="1400" dirty="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346" marR="47346" marT="0" marB="0"/>
                </a:tc>
              </a:tr>
            </a:tbl>
          </a:graphicData>
        </a:graphic>
      </p:graphicFrame>
      <p:sp>
        <p:nvSpPr>
          <p:cNvPr id="4" name="Subtitle 3"/>
          <p:cNvSpPr>
            <a:spLocks noGrp="1"/>
          </p:cNvSpPr>
          <p:nvPr>
            <p:ph type="subTitle" idx="1"/>
          </p:nvPr>
        </p:nvSpPr>
        <p:spPr>
          <a:xfrm>
            <a:off x="2364740" y="0"/>
            <a:ext cx="8303260" cy="5257800"/>
          </a:xfrm>
        </p:spPr>
        <p:txBody>
          <a:bodyPr/>
          <a:p>
            <a:r>
              <a:rPr lang="en-IN" altLang="en-US" sz="3600">
                <a:solidFill>
                  <a:schemeClr val="bg2"/>
                </a:solidFill>
                <a:latin typeface="Times New Roman" panose="02020603050405020304" pitchFamily="18" charset="0"/>
                <a:cs typeface="Times New Roman" panose="02020603050405020304" pitchFamily="18" charset="0"/>
              </a:rPr>
              <a:t>DATASETS</a:t>
            </a:r>
            <a:endParaRPr lang="en-IN" altLang="en-US" sz="3600">
              <a:solidFill>
                <a:schemeClr val="bg2"/>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normAutofit/>
          </a:bodyPr>
          <a:lstStyle/>
          <a:p>
            <a:br>
              <a:rPr lang="en-IN" sz="5400" b="1" dirty="0">
                <a:solidFill>
                  <a:srgbClr val="FF0000"/>
                </a:solidFill>
                <a:highlight>
                  <a:srgbClr val="FFFF00"/>
                </a:highlight>
                <a:latin typeface="Algerian" panose="04020705040A02060702" pitchFamily="82" charset="0"/>
              </a:rPr>
            </a:br>
            <a:endParaRPr lang="en-IN" sz="5400" b="1" dirty="0">
              <a:solidFill>
                <a:srgbClr val="FF0000"/>
              </a:solidFill>
              <a:highlight>
                <a:srgbClr val="FFFF00"/>
              </a:highlight>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pic>
        <p:nvPicPr>
          <p:cNvPr id="5" name="Content Placeholder 4"/>
          <p:cNvPicPr>
            <a:picLocks noChangeAspect="1"/>
          </p:cNvPicPr>
          <p:nvPr>
            <p:ph sz="half" idx="2"/>
          </p:nvPr>
        </p:nvPicPr>
        <p:blipFill>
          <a:blip r:embed="rId1"/>
          <a:stretch>
            <a:fillRect/>
          </a:stretch>
        </p:blipFill>
        <p:spPr>
          <a:xfrm>
            <a:off x="961390" y="820420"/>
            <a:ext cx="4874895" cy="2445385"/>
          </a:xfrm>
          <a:prstGeom prst="rect">
            <a:avLst/>
          </a:prstGeom>
        </p:spPr>
      </p:pic>
      <p:pic>
        <p:nvPicPr>
          <p:cNvPr id="8" name="Content Placeholder 7"/>
          <p:cNvPicPr>
            <a:picLocks noChangeAspect="1"/>
          </p:cNvPicPr>
          <p:nvPr>
            <p:ph sz="half" idx="1"/>
          </p:nvPr>
        </p:nvPicPr>
        <p:blipFill>
          <a:blip r:embed="rId2"/>
          <a:stretch>
            <a:fillRect/>
          </a:stretch>
        </p:blipFill>
        <p:spPr>
          <a:xfrm>
            <a:off x="5268595" y="3439795"/>
            <a:ext cx="4878705" cy="26327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349662" y="1"/>
          <a:ext cx="9842338" cy="6928158"/>
        </p:xfrm>
        <a:graphic>
          <a:graphicData uri="http://schemas.openxmlformats.org/drawingml/2006/table">
            <a:tbl>
              <a:tblPr firstRow="1" firstCol="1" bandRow="1">
                <a:tableStyleId>{5C22544A-7EE6-4342-B048-85BDC9FD1C3A}</a:tableStyleId>
              </a:tblPr>
              <a:tblGrid>
                <a:gridCol w="2518534"/>
                <a:gridCol w="7323804"/>
              </a:tblGrid>
              <a:tr h="1819213">
                <a:tc>
                  <a:txBody>
                    <a:bodyPr/>
                    <a:lstStyle/>
                    <a:p>
                      <a:pPr algn="l">
                        <a:lnSpc>
                          <a:spcPct val="107000"/>
                        </a:lnSpc>
                        <a:spcAft>
                          <a:spcPts val="800"/>
                        </a:spcAft>
                      </a:pPr>
                      <a:r>
                        <a:rPr lang="en-IN" sz="4400" dirty="0">
                          <a:effectLst/>
                        </a:rPr>
                        <a:t>Datasets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c>
                  <a:txBody>
                    <a:bodyPr/>
                    <a:lstStyle/>
                    <a:p>
                      <a:pPr algn="l">
                        <a:lnSpc>
                          <a:spcPct val="107000"/>
                        </a:lnSpc>
                        <a:spcAft>
                          <a:spcPts val="800"/>
                        </a:spcAft>
                      </a:pPr>
                      <a:r>
                        <a:rPr lang="en-IN" sz="5400" dirty="0" err="1">
                          <a:effectLst/>
                        </a:rPr>
                        <a:t>TechniQues</a:t>
                      </a:r>
                      <a:endParaRPr lang="en-IN" sz="2000" dirty="0">
                        <a:effectLst/>
                      </a:endParaRPr>
                    </a:p>
                    <a:p>
                      <a:pPr algn="l">
                        <a:lnSpc>
                          <a:spcPct val="107000"/>
                        </a:lnSpc>
                        <a:spcAft>
                          <a:spcPts val="800"/>
                        </a:spcAft>
                      </a:pPr>
                      <a:r>
                        <a:rPr lang="en-IN" sz="5400" dirty="0">
                          <a:effectLst/>
                        </a:rPr>
                        <a:t> and  models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r>
              <a:tr h="1821184">
                <a:tc>
                  <a:txBody>
                    <a:bodyPr/>
                    <a:lstStyle/>
                    <a:p>
                      <a:pPr algn="l">
                        <a:spcBef>
                          <a:spcPts val="750"/>
                        </a:spcBef>
                      </a:pPr>
                      <a:r>
                        <a:rPr lang="en-IN" sz="4000" dirty="0">
                          <a:effectLst/>
                        </a:rPr>
                        <a:t>CVSS</a:t>
                      </a:r>
                      <a:endParaRPr lang="en-IN" sz="4000" dirty="0">
                        <a:effectLst/>
                      </a:endParaRPr>
                    </a:p>
                    <a:p>
                      <a:pPr algn="ctr">
                        <a:lnSpc>
                          <a:spcPct val="107000"/>
                        </a:lnSpc>
                        <a:spcAft>
                          <a:spcPts val="800"/>
                        </a:spcAft>
                      </a:pPr>
                      <a:r>
                        <a:rPr lang="en-IN" sz="8000" dirty="0">
                          <a:effectLst/>
                        </a:rPr>
                        <a:t>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c>
                  <a:txBody>
                    <a:bodyPr/>
                    <a:lstStyle/>
                    <a:p>
                      <a:pPr marL="342900" lvl="0" indent="-342900" algn="l">
                        <a:lnSpc>
                          <a:spcPct val="107000"/>
                        </a:lnSpc>
                        <a:spcAft>
                          <a:spcPts val="800"/>
                        </a:spcAft>
                        <a:buFont typeface="+mj-lt"/>
                        <a:buAutoNum type="romanLcParenR"/>
                      </a:pPr>
                      <a:r>
                        <a:rPr lang="en-IN" sz="2400" dirty="0">
                          <a:effectLst/>
                        </a:rPr>
                        <a:t>                 </a:t>
                      </a:r>
                      <a:r>
                        <a:rPr lang="en-IN" sz="2400" dirty="0" err="1">
                          <a:effectLst/>
                        </a:rPr>
                        <a:t>PnG</a:t>
                      </a:r>
                      <a:r>
                        <a:rPr lang="en-IN" sz="2400" dirty="0">
                          <a:effectLst/>
                        </a:rPr>
                        <a:t> NAT</a:t>
                      </a:r>
                      <a:endParaRPr lang="en-IN" sz="2400" dirty="0">
                        <a:effectLst/>
                      </a:endParaRPr>
                    </a:p>
                    <a:p>
                      <a:pPr algn="l">
                        <a:lnSpc>
                          <a:spcPct val="107000"/>
                        </a:lnSpc>
                        <a:spcAft>
                          <a:spcPts val="800"/>
                        </a:spcAft>
                      </a:pPr>
                      <a:r>
                        <a:rPr lang="en-IN" sz="2400" dirty="0">
                          <a:effectLst/>
                        </a:rPr>
                        <a:t>    ii)               </a:t>
                      </a:r>
                      <a:r>
                        <a:rPr lang="en-IN" sz="2400" dirty="0" err="1">
                          <a:effectLst/>
                        </a:rPr>
                        <a:t>PnG</a:t>
                      </a:r>
                      <a:r>
                        <a:rPr lang="en-IN" sz="2400" dirty="0">
                          <a:effectLst/>
                        </a:rPr>
                        <a:t> NAT with VC</a:t>
                      </a:r>
                      <a:endParaRPr lang="en-IN" sz="2400" dirty="0">
                        <a:effectLst/>
                      </a:endParaRPr>
                    </a:p>
                    <a:p>
                      <a:pPr algn="l">
                        <a:lnSpc>
                          <a:spcPct val="107000"/>
                        </a:lnSpc>
                        <a:spcAft>
                          <a:spcPts val="800"/>
                        </a:spcAft>
                      </a:pPr>
                      <a:r>
                        <a:rPr lang="en-IN" sz="2400" dirty="0">
                          <a:effectLst/>
                        </a:rPr>
                        <a:t>   iii)               Speaker Encoder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r>
              <a:tr h="1821184">
                <a:tc>
                  <a:txBody>
                    <a:bodyPr/>
                    <a:lstStyle/>
                    <a:p>
                      <a:pPr algn="l">
                        <a:spcBef>
                          <a:spcPts val="750"/>
                        </a:spcBef>
                      </a:pPr>
                      <a:r>
                        <a:rPr lang="en-IN" sz="4000" dirty="0" err="1">
                          <a:effectLst/>
                        </a:rPr>
                        <a:t>MuST</a:t>
                      </a:r>
                      <a:r>
                        <a:rPr lang="en-IN" sz="4000" dirty="0">
                          <a:effectLst/>
                        </a:rPr>
                        <a:t>-C</a:t>
                      </a:r>
                      <a:endParaRPr lang="en-IN" sz="4000" dirty="0">
                        <a:effectLst/>
                      </a:endParaRPr>
                    </a:p>
                    <a:p>
                      <a:pPr algn="ctr">
                        <a:lnSpc>
                          <a:spcPct val="107000"/>
                        </a:lnSpc>
                        <a:spcAft>
                          <a:spcPts val="800"/>
                        </a:spcAft>
                      </a:pPr>
                      <a:r>
                        <a:rPr lang="en-IN" sz="8000" dirty="0">
                          <a:effectLst/>
                        </a:rPr>
                        <a:t>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c>
                  <a:txBody>
                    <a:bodyPr/>
                    <a:lstStyle/>
                    <a:p>
                      <a:pPr marL="342900" lvl="0" indent="-342900" algn="l">
                        <a:lnSpc>
                          <a:spcPct val="107000"/>
                        </a:lnSpc>
                        <a:buFont typeface="+mj-lt"/>
                        <a:buAutoNum type="romanLcParenR"/>
                      </a:pPr>
                      <a:r>
                        <a:rPr lang="en-IN" sz="2400">
                          <a:effectLst/>
                        </a:rPr>
                        <a:t>Bilingual vs. Multilingual</a:t>
                      </a:r>
                      <a:endParaRPr lang="en-IN" sz="2400">
                        <a:effectLst/>
                      </a:endParaRPr>
                    </a:p>
                    <a:p>
                      <a:pPr marL="342900" lvl="0" indent="-342900" algn="l">
                        <a:lnSpc>
                          <a:spcPct val="107000"/>
                        </a:lnSpc>
                        <a:buFont typeface="+mj-lt"/>
                        <a:buAutoNum type="romanLcParenR"/>
                      </a:pPr>
                      <a:r>
                        <a:rPr lang="en-IN" sz="2400">
                          <a:effectLst/>
                        </a:rPr>
                        <a:t>Low-resource scenario </a:t>
                      </a:r>
                      <a:endParaRPr lang="en-IN" sz="2400">
                        <a:effectLst/>
                      </a:endParaRPr>
                    </a:p>
                    <a:p>
                      <a:pPr marL="342900" lvl="0" indent="-342900" algn="l">
                        <a:lnSpc>
                          <a:spcPct val="107000"/>
                        </a:lnSpc>
                        <a:spcAft>
                          <a:spcPts val="800"/>
                        </a:spcAft>
                        <a:buFont typeface="+mj-lt"/>
                        <a:buAutoNum type="romanLcParenR"/>
                      </a:pPr>
                      <a:r>
                        <a:rPr lang="en-IN" sz="2400">
                          <a:effectLst/>
                        </a:rPr>
                        <a:t>Fine tuning</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r>
              <a:tr h="1396419">
                <a:tc>
                  <a:txBody>
                    <a:bodyPr/>
                    <a:lstStyle/>
                    <a:p>
                      <a:pPr algn="l">
                        <a:spcBef>
                          <a:spcPts val="750"/>
                        </a:spcBef>
                      </a:pPr>
                      <a:r>
                        <a:rPr lang="en-IN" sz="4000" dirty="0" err="1">
                          <a:effectLst/>
                        </a:rPr>
                        <a:t>MaSS</a:t>
                      </a:r>
                      <a:endParaRPr lang="en-IN" sz="4000" dirty="0">
                        <a:effectLst/>
                      </a:endParaRPr>
                    </a:p>
                    <a:p>
                      <a:pPr algn="l">
                        <a:spcBef>
                          <a:spcPts val="750"/>
                        </a:spcBef>
                      </a:pPr>
                      <a:r>
                        <a:rPr lang="en-IN" sz="4000" dirty="0">
                          <a:effectLst/>
                        </a:rPr>
                        <a:t> </a:t>
                      </a:r>
                      <a:endParaRPr lang="en-IN" sz="4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346" marR="47346" marT="0" marB="0"/>
                </a:tc>
                <a:tc>
                  <a:txBody>
                    <a:bodyPr/>
                    <a:lstStyle/>
                    <a:p>
                      <a:pPr marL="342900" lvl="0" indent="-342900" algn="l">
                        <a:lnSpc>
                          <a:spcPct val="107000"/>
                        </a:lnSpc>
                        <a:buFont typeface="+mj-lt"/>
                        <a:buAutoNum type="romanLcParenR"/>
                      </a:pPr>
                      <a:r>
                        <a:rPr lang="en-IN" sz="2400" dirty="0">
                          <a:effectLst/>
                        </a:rPr>
                        <a:t>LAS Network Architectures</a:t>
                      </a:r>
                      <a:endParaRPr lang="en-IN" sz="2400" dirty="0">
                        <a:effectLst/>
                      </a:endParaRPr>
                    </a:p>
                    <a:p>
                      <a:pPr marL="342900" lvl="0" indent="-342900" algn="l">
                        <a:lnSpc>
                          <a:spcPct val="107000"/>
                        </a:lnSpc>
                        <a:buFont typeface="+mj-lt"/>
                        <a:buAutoNum type="romanLcParenR"/>
                      </a:pPr>
                      <a:r>
                        <a:rPr lang="en-IN" sz="2400" dirty="0">
                          <a:effectLst/>
                        </a:rPr>
                        <a:t>Learning Rate Schedules</a:t>
                      </a:r>
                      <a:endParaRPr lang="en-IN" sz="2400" dirty="0">
                        <a:effectLst/>
                      </a:endParaRPr>
                    </a:p>
                    <a:p>
                      <a:pPr marL="342900" lvl="0" indent="-342900" algn="l">
                        <a:lnSpc>
                          <a:spcPct val="107000"/>
                        </a:lnSpc>
                        <a:spcAft>
                          <a:spcPts val="800"/>
                        </a:spcAft>
                        <a:buFont typeface="+mj-lt"/>
                        <a:buAutoNum type="romanLcParenR"/>
                      </a:pPr>
                      <a:r>
                        <a:rPr lang="en-IN" sz="2400" dirty="0">
                          <a:effectLst/>
                        </a:rPr>
                        <a:t>Shallow Fusion with Language Models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346" marR="47346" marT="0" marB="0"/>
                </a:tc>
              </a:tr>
            </a:tbl>
          </a:graphicData>
        </a:graphic>
      </p:graphicFrame>
      <p:sp>
        <p:nvSpPr>
          <p:cNvPr id="5" name="Title 4"/>
          <p:cNvSpPr>
            <a:spLocks noGrp="1"/>
          </p:cNvSpPr>
          <p:nvPr>
            <p:ph type="title"/>
          </p:nvPr>
        </p:nvSpPr>
        <p:spPr>
          <a:xfrm>
            <a:off x="1205073" y="618518"/>
            <a:ext cx="9842338" cy="5990626"/>
          </a:xfrm>
        </p:spPr>
        <p:txBody>
          <a:bodyPr>
            <a:normAutofit fontScale="90000"/>
          </a:bodyPr>
          <a:lstStyle/>
          <a:p>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T</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C</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H</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N</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I</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Q</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U</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a:t>
            </a:r>
            <a:b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br>
            <a:r>
              <a:rPr lang="en-IN" sz="49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S</a:t>
            </a:r>
            <a:br>
              <a:rPr lang="en-IN" dirty="0"/>
            </a:br>
            <a:br>
              <a:rPr lang="en-IN"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and results</a:t>
            </a:r>
            <a:endParaRPr lang="en-IN" altLang="en-US"/>
          </a:p>
        </p:txBody>
      </p:sp>
      <p:sp>
        <p:nvSpPr>
          <p:cNvPr id="6" name="Text Placeholder 5"/>
          <p:cNvSpPr>
            <a:spLocks noGrp="1"/>
          </p:cNvSpPr>
          <p:nvPr>
            <p:ph type="body" idx="1"/>
          </p:nvPr>
        </p:nvSpPr>
        <p:spPr/>
        <p:txBody>
          <a:bodyPr/>
          <a:p>
            <a:endParaRPr lang="en-US"/>
          </a:p>
        </p:txBody>
      </p:sp>
      <p:pic>
        <p:nvPicPr>
          <p:cNvPr id="3" name="Picture Placeholder 2"/>
          <p:cNvPicPr>
            <a:picLocks noChangeAspect="1"/>
          </p:cNvPicPr>
          <p:nvPr>
            <p:ph type="pic" idx="15"/>
          </p:nvPr>
        </p:nvPicPr>
        <p:blipFill>
          <a:blip r:embed="rId1"/>
          <a:stretch>
            <a:fillRect/>
          </a:stretch>
        </p:blipFill>
        <p:spPr>
          <a:xfrm>
            <a:off x="323850" y="1872615"/>
            <a:ext cx="5111115" cy="2922270"/>
          </a:xfrm>
          <a:prstGeom prst="rect">
            <a:avLst/>
          </a:prstGeom>
        </p:spPr>
      </p:pic>
      <p:sp>
        <p:nvSpPr>
          <p:cNvPr id="7" name="Text Placeholder 6"/>
          <p:cNvSpPr>
            <a:spLocks noGrp="1"/>
          </p:cNvSpPr>
          <p:nvPr>
            <p:ph type="body" sz="half" idx="18"/>
          </p:nvPr>
        </p:nvSpPr>
        <p:spPr/>
        <p:txBody>
          <a:bodyPr/>
          <a:p>
            <a:endParaRPr lang="en-US"/>
          </a:p>
        </p:txBody>
      </p:sp>
      <p:sp>
        <p:nvSpPr>
          <p:cNvPr id="8" name="Text Placeholder 7"/>
          <p:cNvSpPr>
            <a:spLocks noGrp="1"/>
          </p:cNvSpPr>
          <p:nvPr>
            <p:ph type="body" sz="quarter" idx="3"/>
          </p:nvPr>
        </p:nvSpPr>
        <p:spPr/>
        <p:txBody>
          <a:bodyPr/>
          <a:p>
            <a:endParaRPr lang="en-US"/>
          </a:p>
        </p:txBody>
      </p:sp>
      <p:pic>
        <p:nvPicPr>
          <p:cNvPr id="4" name="Picture Placeholder 3"/>
          <p:cNvPicPr>
            <a:picLocks noChangeAspect="1"/>
          </p:cNvPicPr>
          <p:nvPr>
            <p:ph type="pic" idx="21"/>
          </p:nvPr>
        </p:nvPicPr>
        <p:blipFill>
          <a:blip r:embed="rId2"/>
          <a:stretch>
            <a:fillRect/>
          </a:stretch>
        </p:blipFill>
        <p:spPr>
          <a:xfrm>
            <a:off x="7221855" y="1541145"/>
            <a:ext cx="4273550" cy="2341880"/>
          </a:xfrm>
          <a:prstGeom prst="rect">
            <a:avLst/>
          </a:prstGeom>
        </p:spPr>
      </p:pic>
      <p:sp>
        <p:nvSpPr>
          <p:cNvPr id="9" name="Text Placeholder 8"/>
          <p:cNvSpPr>
            <a:spLocks noGrp="1"/>
          </p:cNvSpPr>
          <p:nvPr>
            <p:ph type="body" sz="half" idx="19"/>
          </p:nvPr>
        </p:nvSpPr>
        <p:spPr/>
        <p:txBody>
          <a:bodyPr/>
          <a:p>
            <a:endParaRPr lang="en-US"/>
          </a:p>
        </p:txBody>
      </p:sp>
      <p:sp>
        <p:nvSpPr>
          <p:cNvPr id="10" name="Text Placeholder 9"/>
          <p:cNvSpPr>
            <a:spLocks noGrp="1"/>
          </p:cNvSpPr>
          <p:nvPr>
            <p:ph type="body" sz="quarter" idx="13"/>
          </p:nvPr>
        </p:nvSpPr>
        <p:spPr/>
        <p:txBody>
          <a:bodyPr/>
          <a:p>
            <a:endParaRPr lang="en-US"/>
          </a:p>
        </p:txBody>
      </p:sp>
      <p:sp>
        <p:nvSpPr>
          <p:cNvPr id="11" name="Text Placeholder 10"/>
          <p:cNvSpPr>
            <a:spLocks noGrp="1"/>
          </p:cNvSpPr>
          <p:nvPr>
            <p:ph type="body" sz="half" idx="20"/>
          </p:nvPr>
        </p:nvSpPr>
        <p:spPr/>
        <p:txBody>
          <a:bodyPr/>
          <a:p>
            <a:endParaRPr lang="en-US"/>
          </a:p>
        </p:txBody>
      </p:sp>
      <p:pic>
        <p:nvPicPr>
          <p:cNvPr id="5" name="Picture Placeholder 4"/>
          <p:cNvPicPr>
            <a:picLocks noChangeAspect="1"/>
          </p:cNvPicPr>
          <p:nvPr>
            <p:ph type="pic" idx="22"/>
          </p:nvPr>
        </p:nvPicPr>
        <p:blipFill>
          <a:blip r:embed="rId3"/>
          <a:stretch>
            <a:fillRect/>
          </a:stretch>
        </p:blipFill>
        <p:spPr>
          <a:xfrm>
            <a:off x="5796280" y="4186555"/>
            <a:ext cx="4914900" cy="25152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Placeholder 3"/>
          <p:cNvSpPr>
            <a:spLocks noGrp="1"/>
          </p:cNvSpPr>
          <p:nvPr>
            <p:ph type="body" sz="half" idx="2"/>
          </p:nvPr>
        </p:nvSpPr>
        <p:spPr/>
        <p:txBody>
          <a:bodyPr/>
          <a:p>
            <a:endParaRPr lang="en-US"/>
          </a:p>
        </p:txBody>
      </p:sp>
      <p:pic>
        <p:nvPicPr>
          <p:cNvPr id="5" name="Picture Placeholder 4"/>
          <p:cNvPicPr>
            <a:picLocks noChangeAspect="1"/>
          </p:cNvPicPr>
          <p:nvPr>
            <p:ph type="pic" idx="1"/>
          </p:nvPr>
        </p:nvPicPr>
        <p:blipFill>
          <a:blip r:embed="rId1"/>
          <a:stretch>
            <a:fillRect/>
          </a:stretch>
        </p:blipFill>
        <p:spPr>
          <a:xfrm>
            <a:off x="1195070" y="506730"/>
            <a:ext cx="6428740" cy="3300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5035817" y="250360"/>
            <a:ext cx="6280262" cy="5906773"/>
          </a:xfrm>
          <a:prstGeom prst="rect">
            <a:avLst/>
          </a:prstGeom>
        </p:spPr>
        <p:txBody>
          <a:bodyPr vert="horz" lIns="91440" tIns="45720" rIns="91440" bIns="45720" rtlCol="0" anchor="ctr">
            <a:noAutofit/>
          </a:bodyPr>
          <a:lstStyle/>
          <a:p>
            <a:pPr>
              <a:lnSpc>
                <a:spcPct val="90000"/>
              </a:lnSpc>
              <a:spcAft>
                <a:spcPts val="6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Humans can interact with each other through natural language. If both people understood their languages, then interaction between these two people is more complete. In this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Speech</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translation system, there is no need of creation of database manually for matching/converting source text to destination text, due to this translation time will be reduced. From the comparison between techniques in speech recognition, Sphinx model is identified as one of the popular connectionist techniques and suitable to use in speech recognition. We plan to develop a multi-way translation like Hindi to English, Tamil and Telugu. Finally, the Real time voice translation system is done in this way.</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p:cNvSpPr txBox="1"/>
          <p:nvPr/>
        </p:nvSpPr>
        <p:spPr>
          <a:xfrm>
            <a:off x="505549" y="2424350"/>
            <a:ext cx="6280262" cy="700405"/>
          </a:xfrm>
          <a:prstGeom prst="rect">
            <a:avLst/>
          </a:prstGeom>
          <a:noFill/>
        </p:spPr>
        <p:txBody>
          <a:bodyPr wrap="square">
            <a:spAutoFit/>
          </a:bodyPr>
          <a:lstStyle/>
          <a:p>
            <a:pPr indent="0">
              <a:lnSpc>
                <a:spcPct val="90000"/>
              </a:lnSpc>
              <a:spcAft>
                <a:spcPts val="600"/>
              </a:spcAft>
              <a:buFont typeface="Arial" panose="020B0604020202020204" pitchFamily="34" charset="0"/>
              <a:buNone/>
            </a:pPr>
            <a:r>
              <a:rPr lang="en-US" sz="4400" dirty="0">
                <a:solidFill>
                  <a:schemeClr val="bg2"/>
                </a:solidFill>
                <a:latin typeface="Times New Roman" panose="02020603050405020304" pitchFamily="18" charset="0"/>
                <a:cs typeface="Times New Roman" panose="02020603050405020304" pitchFamily="18" charset="0"/>
              </a:rPr>
              <a:t>C</a:t>
            </a:r>
            <a:r>
              <a:rPr lang="en-IN" altLang="en-US" sz="4400" dirty="0">
                <a:solidFill>
                  <a:schemeClr val="bg2"/>
                </a:solidFill>
                <a:latin typeface="Times New Roman" panose="02020603050405020304" pitchFamily="18" charset="0"/>
                <a:cs typeface="Times New Roman" panose="02020603050405020304" pitchFamily="18" charset="0"/>
              </a:rPr>
              <a:t>ONCLUSION</a:t>
            </a:r>
            <a:r>
              <a:rPr lang="en-US" sz="4400" dirty="0">
                <a:solidFill>
                  <a:schemeClr val="bg2"/>
                </a:solidFill>
                <a:latin typeface="Times New Roman" panose="02020603050405020304" pitchFamily="18" charset="0"/>
                <a:cs typeface="Times New Roman" panose="02020603050405020304" pitchFamily="18" charset="0"/>
              </a:rPr>
              <a:t>:</a:t>
            </a:r>
            <a:endParaRPr lang="en-US" sz="44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bg2"/>
                </a:solidFill>
                <a:latin typeface="Times New Roman" panose="02020603050405020304" pitchFamily="18" charset="0"/>
                <a:cs typeface="Times New Roman" panose="02020603050405020304" pitchFamily="18" charset="0"/>
              </a:rPr>
              <a:t>FUTURE SCOPE</a:t>
            </a:r>
            <a:endParaRPr lang="en-IN" altLang="en-US">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p>
            <a:pPr marL="0" indent="0">
              <a:buNone/>
            </a:pPr>
            <a:r>
              <a:rPr lang="en-IN" altLang="en-US" sz="2570">
                <a:latin typeface="Times New Roman" panose="02020603050405020304" pitchFamily="18" charset="0"/>
                <a:cs typeface="Times New Roman" panose="02020603050405020304" pitchFamily="18" charset="0"/>
              </a:rPr>
              <a:t>T</a:t>
            </a:r>
            <a:r>
              <a:rPr lang="en-US" sz="2570">
                <a:latin typeface="Times New Roman" panose="02020603050405020304" pitchFamily="18" charset="0"/>
                <a:cs typeface="Times New Roman" panose="02020603050405020304" pitchFamily="18" charset="0"/>
              </a:rPr>
              <a:t>he future, speech recognition may become speech understanding. The statistical models </a:t>
            </a:r>
            <a:endParaRPr lang="en-US" sz="2570">
              <a:latin typeface="Times New Roman" panose="02020603050405020304" pitchFamily="18" charset="0"/>
              <a:cs typeface="Times New Roman" panose="02020603050405020304" pitchFamily="18" charset="0"/>
            </a:endParaRPr>
          </a:p>
          <a:p>
            <a:pPr marL="0" indent="0">
              <a:buNone/>
            </a:pPr>
            <a:r>
              <a:rPr lang="en-US" sz="2570">
                <a:latin typeface="Times New Roman" panose="02020603050405020304" pitchFamily="18" charset="0"/>
                <a:cs typeface="Times New Roman" panose="02020603050405020304" pitchFamily="18" charset="0"/>
              </a:rPr>
              <a:t>that allow computers to decide what a person just said may someday allow them to grasp the meaning </a:t>
            </a:r>
            <a:endParaRPr lang="en-US" sz="2570">
              <a:latin typeface="Times New Roman" panose="02020603050405020304" pitchFamily="18" charset="0"/>
              <a:cs typeface="Times New Roman" panose="02020603050405020304" pitchFamily="18" charset="0"/>
            </a:endParaRPr>
          </a:p>
          <a:p>
            <a:pPr marL="0" indent="0">
              <a:buNone/>
            </a:pPr>
            <a:r>
              <a:rPr lang="en-US" sz="2570">
                <a:latin typeface="Times New Roman" panose="02020603050405020304" pitchFamily="18" charset="0"/>
                <a:cs typeface="Times New Roman" panose="02020603050405020304" pitchFamily="18" charset="0"/>
              </a:rPr>
              <a:t>behind the words. Although it is a huge leap in terms of computational power and software sophistication, </a:t>
            </a:r>
            <a:endParaRPr lang="en-US" sz="2570">
              <a:latin typeface="Times New Roman" panose="02020603050405020304" pitchFamily="18" charset="0"/>
              <a:cs typeface="Times New Roman" panose="02020603050405020304" pitchFamily="18" charset="0"/>
            </a:endParaRPr>
          </a:p>
          <a:p>
            <a:pPr marL="0" indent="0">
              <a:buNone/>
            </a:pPr>
            <a:r>
              <a:rPr lang="en-US" sz="2570">
                <a:latin typeface="Times New Roman" panose="02020603050405020304" pitchFamily="18" charset="0"/>
                <a:cs typeface="Times New Roman" panose="02020603050405020304" pitchFamily="18" charset="0"/>
              </a:rPr>
              <a:t>some researchers argue that speech recognition development offers the most direct line from the computers of today to true artificial intelligence. In our project we would like to completely develop and</a:t>
            </a:r>
            <a:r>
              <a:rPr lang="en-IN" altLang="en-US" sz="2570">
                <a:latin typeface="Times New Roman" panose="02020603050405020304" pitchFamily="18" charset="0"/>
                <a:cs typeface="Times New Roman" panose="02020603050405020304" pitchFamily="18" charset="0"/>
              </a:rPr>
              <a:t> </a:t>
            </a:r>
            <a:r>
              <a:rPr lang="en-US" sz="2570">
                <a:latin typeface="Times New Roman" panose="02020603050405020304" pitchFamily="18" charset="0"/>
                <a:cs typeface="Times New Roman" panose="02020603050405020304" pitchFamily="18" charset="0"/>
              </a:rPr>
              <a:t>deploy speech translation feature along with sub-titles directly into live videos and speeches</a:t>
            </a:r>
            <a:endParaRPr lang="en-US" sz="257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1895" y="1475873"/>
            <a:ext cx="11004883" cy="5028565"/>
          </a:xfrm>
          <a:prstGeom prst="rect">
            <a:avLst/>
          </a:prstGeom>
          <a:noFill/>
        </p:spPr>
        <p:txBody>
          <a:bodyPr wrap="square">
            <a:spAutoFit/>
          </a:bodyPr>
          <a:lstStyle/>
          <a:p>
            <a:pPr>
              <a:lnSpc>
                <a:spcPct val="107000"/>
              </a:lnSpc>
              <a:spcAft>
                <a:spcPts val="800"/>
              </a:spcAft>
            </a:pPr>
            <a:r>
              <a:rPr lang="en-IN" sz="3600" b="1" u="sng"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REFERENCES : </a:t>
            </a:r>
            <a:endParaRPr lang="en-IN" sz="3600" u="sng"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8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1"/>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[1]A. Lavie, A. Waibel, L. Levin, M. Finke, D. Gates, M. Gavalda, T. Zeppenfeld, and P. Zhan,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“JANUS-III: Speech-to-speech translation in multiple languages,” in Proc. ICASSP, 1997.</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[2] W. Wahlster, Verbmobil: Foundations of speech-to-speech translation. Springer, 2000</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[3]S. Nakamura, K. Markov, H. Nakaiwa, G.-i. Kikui, H. Kawai, T. Jitsuhiro, J.-S. Zhang, H.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Yamamoto, E. Sumita, and S. Yamamoto, “The ATR multilingual speech-to-speech translation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system,” IEEE Transactions on Audio, Speech, and Language Processing, 2006.</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[4]International Telecommunication Union, “ITU-T F.745: Functional requirements for network_x0002_based speech-to-speech translation services,” 2016.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[5] H. Ney, “Speech translation: Coupling of recognition and translation,” in Proc. ICASSP, 1999</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4894" y="1122363"/>
            <a:ext cx="3156229" cy="2387600"/>
          </a:xfrm>
        </p:spPr>
        <p:txBody>
          <a:bodyPr vert="horz" lIns="91440" tIns="45720" rIns="91440" bIns="45720" rtlCol="0" anchor="b">
            <a:normAutofit/>
          </a:bodyPr>
          <a:lstStyle/>
          <a:p>
            <a:r>
              <a:rPr lang="en-US" sz="3700"/>
              <a:t>Suggestions</a:t>
            </a:r>
            <a:endParaRPr lang="en-US" sz="3700"/>
          </a:p>
        </p:txBody>
      </p:sp>
      <p:pic>
        <p:nvPicPr>
          <p:cNvPr id="4" name="Picture 3" descr="Pen placed on top of a signature line"/>
          <p:cNvPicPr>
            <a:picLocks noChangeAspect="1"/>
          </p:cNvPicPr>
          <p:nvPr/>
        </p:nvPicPr>
        <p:blipFill rotWithShape="1">
          <a:blip r:embed="rId1"/>
          <a:srcRect l="26432" r="-1" b="-1"/>
          <a:stretch>
            <a:fillRect/>
          </a:stretch>
        </p:blipFill>
        <p:spPr>
          <a:xfrm>
            <a:off x="-5597" y="10"/>
            <a:ext cx="7558541"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16010" y="272006"/>
            <a:ext cx="5555848" cy="1070657"/>
          </a:xfrm>
        </p:spPr>
        <p:txBody>
          <a:bodyPr vert="horz" lIns="91440" tIns="45720" rIns="91440" bIns="45720" rtlCol="0">
            <a:normAutofit fontScale="90000"/>
          </a:bodyPr>
          <a:lstStyle/>
          <a:p>
            <a:br>
              <a:rPr lang="en-US" sz="4400" dirty="0"/>
            </a:br>
            <a:r>
              <a:rPr lang="en-US" sz="4400" dirty="0"/>
              <a:t>Table of Contents</a:t>
            </a:r>
            <a:endParaRPr lang="en-US" sz="4400" kern="1200" dirty="0">
              <a:latin typeface="+mj-lt"/>
              <a:ea typeface="+mj-ea"/>
              <a:cs typeface="+mj-cs"/>
            </a:endParaRPr>
          </a:p>
        </p:txBody>
      </p:sp>
      <p:sp>
        <p:nvSpPr>
          <p:cNvPr id="3" name="Subtitle 2"/>
          <p:cNvSpPr>
            <a:spLocks noGrp="1"/>
          </p:cNvSpPr>
          <p:nvPr>
            <p:ph type="subTitle" idx="1"/>
          </p:nvPr>
        </p:nvSpPr>
        <p:spPr>
          <a:xfrm>
            <a:off x="5289630" y="1585733"/>
            <a:ext cx="6678780" cy="5000262"/>
          </a:xfrm>
        </p:spPr>
        <p:txBody>
          <a:bodyPr vert="horz" lIns="91440" tIns="45720" rIns="91440" bIns="45720" rtlCol="0">
            <a:normAutofit lnSpcReduction="10000"/>
          </a:bodyPr>
          <a:lstStyle/>
          <a:p>
            <a:pPr indent="-228600">
              <a:lnSpc>
                <a:spcPct val="110000"/>
              </a:lnSpc>
              <a:buFont typeface="Courier New" panose="02070309020205020404" pitchFamily="49" charset="0"/>
              <a:buChar char="o"/>
            </a:pPr>
            <a:r>
              <a:rPr lang="en-US" sz="2400" b="1" dirty="0">
                <a:solidFill>
                  <a:srgbClr val="FFFF00"/>
                </a:solidFill>
                <a:latin typeface="Times New Roman" panose="02020603050405020304" pitchFamily="18" charset="0"/>
                <a:cs typeface="Times New Roman" panose="02020603050405020304" pitchFamily="18" charset="0"/>
              </a:rPr>
              <a:t>ABSTRACT</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INTRODUCTION</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FLOW CHART</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US" sz="2400" b="1" dirty="0">
                <a:solidFill>
                  <a:srgbClr val="FFFF00"/>
                </a:solidFill>
                <a:latin typeface="Times New Roman" panose="02020603050405020304" pitchFamily="18" charset="0"/>
                <a:cs typeface="Times New Roman" panose="02020603050405020304" pitchFamily="18" charset="0"/>
              </a:rPr>
              <a:t>Literature </a:t>
            </a:r>
            <a:r>
              <a:rPr lang="en-IN" altLang="en-US" sz="2400" b="1" dirty="0">
                <a:solidFill>
                  <a:srgbClr val="FFFF00"/>
                </a:solidFill>
                <a:latin typeface="Times New Roman" panose="02020603050405020304" pitchFamily="18" charset="0"/>
                <a:cs typeface="Times New Roman" panose="02020603050405020304" pitchFamily="18" charset="0"/>
              </a:rPr>
              <a:t>REVIEW</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METHADOLOGY AND ALGORITHM</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DATASETS</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IMPLEMENTATION&amp;RESULTS</a:t>
            </a:r>
            <a:endParaRPr lang="en-IN" alt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IN" altLang="en-US" sz="2400" b="1" dirty="0">
                <a:solidFill>
                  <a:srgbClr val="FFFF00"/>
                </a:solidFill>
                <a:latin typeface="Times New Roman" panose="02020603050405020304" pitchFamily="18" charset="0"/>
                <a:cs typeface="Times New Roman" panose="02020603050405020304" pitchFamily="18" charset="0"/>
              </a:rPr>
              <a:t>CONCLUSION&amp;FUTURE WORK</a:t>
            </a:r>
            <a:endParaRPr lang="en-US" sz="2400" b="1" dirty="0">
              <a:solidFill>
                <a:srgbClr val="FFFF00"/>
              </a:solidFill>
              <a:latin typeface="Times New Roman" panose="02020603050405020304" pitchFamily="18" charset="0"/>
              <a:cs typeface="Times New Roman" panose="02020603050405020304" pitchFamily="18" charset="0"/>
            </a:endParaRPr>
          </a:p>
          <a:p>
            <a:pPr indent="-228600">
              <a:lnSpc>
                <a:spcPct val="110000"/>
              </a:lnSpc>
              <a:buFont typeface="Courier New" panose="02070309020205020404" pitchFamily="49" charset="0"/>
              <a:buChar char="o"/>
            </a:pPr>
            <a:r>
              <a:rPr lang="en-US" sz="2400" b="1" dirty="0">
                <a:solidFill>
                  <a:srgbClr val="FFFF00"/>
                </a:solidFill>
                <a:latin typeface="Times New Roman" panose="02020603050405020304" pitchFamily="18" charset="0"/>
                <a:cs typeface="Times New Roman" panose="02020603050405020304" pitchFamily="18" charset="0"/>
              </a:rPr>
              <a:t>Thank you</a:t>
            </a:r>
            <a:endParaRPr lang="en-US" sz="2400" b="1" dirty="0">
              <a:solidFill>
                <a:srgbClr val="FFFF00"/>
              </a:solidFill>
              <a:latin typeface="Times New Roman" panose="02020603050405020304" pitchFamily="18" charset="0"/>
              <a:cs typeface="Times New Roman" panose="02020603050405020304" pitchFamily="18" charset="0"/>
            </a:endParaRPr>
          </a:p>
        </p:txBody>
      </p:sp>
      <p:pic>
        <p:nvPicPr>
          <p:cNvPr id="7" name="Graphic 6" descr="Lis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0845" y="1998872"/>
            <a:ext cx="3016331" cy="2660827"/>
          </a:xfrm>
          <a:prstGeom prst="round2DiagRect">
            <a:avLst>
              <a:gd name="adj1" fmla="val 5608"/>
              <a:gd name="adj2" fmla="val 0"/>
            </a:avLst>
          </a:prstGeom>
          <a:effectLst>
            <a:outerShdw blurRad="889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555632" y="1441938"/>
            <a:ext cx="7080739"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solidFill>
                  <a:schemeClr val="tx2"/>
                </a:solidFill>
                <a:latin typeface="+mj-lt"/>
                <a:ea typeface="+mj-ea"/>
                <a:cs typeface="+mj-cs"/>
              </a:rPr>
              <a:t>THANK YOU</a:t>
            </a:r>
            <a:endParaRPr lang="en-US" sz="5400" dirty="0">
              <a:solidFill>
                <a:schemeClr val="tx2"/>
              </a:solidFill>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4" name="TextBox 23"/>
          <p:cNvSpPr txBox="1"/>
          <p:nvPr/>
        </p:nvSpPr>
        <p:spPr>
          <a:xfrm>
            <a:off x="4996697" y="618518"/>
            <a:ext cx="6050713" cy="1478570"/>
          </a:xfrm>
          <a:prstGeom prst="rect">
            <a:avLst/>
          </a:prstGeom>
        </p:spPr>
        <p:txBody>
          <a:bodyPr vert="horz" lIns="91440" tIns="45720" rIns="91440" bIns="45720" rtlCol="0" anchor="ctr">
            <a:normAutofit/>
          </a:bodyPr>
          <a:lstStyle/>
          <a:p>
            <a:pPr indent="-228600" defTabSz="914400" fontAlgn="base">
              <a:lnSpc>
                <a:spcPct val="90000"/>
              </a:lnSpc>
              <a:spcBef>
                <a:spcPct val="0"/>
              </a:spcBef>
              <a:spcAft>
                <a:spcPts val="600"/>
              </a:spcAft>
            </a:pPr>
            <a:r>
              <a:rPr lang="en-US" sz="3600" b="0" i="0" cap="all" dirty="0">
                <a:solidFill>
                  <a:schemeClr val="accent6">
                    <a:lumMod val="50000"/>
                  </a:schemeClr>
                </a:solidFill>
                <a:effectLst/>
                <a:latin typeface="+mj-lt"/>
                <a:ea typeface="+mj-ea"/>
                <a:cs typeface="+mj-cs"/>
              </a:rPr>
              <a:t>ABSTRACT:</a:t>
            </a:r>
            <a:endParaRPr lang="en-US" sz="3600" b="0" i="0" cap="all" dirty="0">
              <a:solidFill>
                <a:schemeClr val="accent6">
                  <a:lumMod val="50000"/>
                </a:schemeClr>
              </a:solidFill>
              <a:effectLst/>
              <a:latin typeface="+mj-lt"/>
              <a:ea typeface="+mj-ea"/>
              <a:cs typeface="+mj-cs"/>
            </a:endParaRPr>
          </a:p>
        </p:txBody>
      </p:sp>
      <p:pic>
        <p:nvPicPr>
          <p:cNvPr id="26" name="Picture 25" descr="Different coloured question marks"/>
          <p:cNvPicPr>
            <a:picLocks noChangeAspect="1"/>
          </p:cNvPicPr>
          <p:nvPr/>
        </p:nvPicPr>
        <p:blipFill rotWithShape="1">
          <a:blip r:embed="rId2"/>
          <a:srcRect l="29296" r="32682"/>
          <a:stretch>
            <a:fillRect/>
          </a:stretch>
        </p:blipFill>
        <p:spPr>
          <a:xfrm>
            <a:off x="-5597" y="10"/>
            <a:ext cx="4338717" cy="6857990"/>
          </a:xfrm>
          <a:prstGeom prst="rect">
            <a:avLst/>
          </a:prstGeom>
        </p:spPr>
      </p:pic>
      <p:sp>
        <p:nvSpPr>
          <p:cNvPr id="3" name="TextBox 2"/>
          <p:cNvSpPr txBox="1"/>
          <p:nvPr/>
        </p:nvSpPr>
        <p:spPr>
          <a:xfrm>
            <a:off x="4455795" y="1758950"/>
            <a:ext cx="6591300" cy="6293485"/>
          </a:xfrm>
          <a:prstGeom prst="rect">
            <a:avLst/>
          </a:prstGeom>
        </p:spPr>
        <p:txBody>
          <a:bodyPr vert="horz" lIns="91440" tIns="45720" rIns="91440" bIns="45720" rtlCol="0">
            <a:normAutofit fontScale="75000"/>
          </a:bodyPr>
          <a:lstStyle/>
          <a:p>
            <a:pPr defTabSz="914400" fontAlgn="base">
              <a:lnSpc>
                <a:spcPct val="110000"/>
              </a:lnSpc>
              <a:spcAft>
                <a:spcPts val="600"/>
              </a:spcAft>
              <a:buSzPct val="125000"/>
            </a:pPr>
            <a:r>
              <a:rPr lang="en-US" sz="2120" dirty="0">
                <a:effectLst/>
                <a:latin typeface="Times New Roman" panose="02020603050405020304" pitchFamily="18" charset="0"/>
                <a:cs typeface="Times New Roman" panose="02020603050405020304" pitchFamily="18" charset="0"/>
              </a:rPr>
              <a:t>In today’s world language translation is very important, because if any person attends a global meeting/conference the language might be different from what is known, at that time </a:t>
            </a:r>
            <a:r>
              <a:rPr lang="en-US" sz="2120" dirty="0">
                <a:latin typeface="Times New Roman" panose="02020603050405020304" pitchFamily="18" charset="0"/>
                <a:cs typeface="Times New Roman" panose="02020603050405020304" pitchFamily="18" charset="0"/>
              </a:rPr>
              <a:t>speech</a:t>
            </a:r>
            <a:r>
              <a:rPr lang="en-US" sz="2120" dirty="0">
                <a:effectLst/>
                <a:latin typeface="Times New Roman" panose="02020603050405020304" pitchFamily="18" charset="0"/>
                <a:cs typeface="Times New Roman" panose="02020603050405020304" pitchFamily="18" charset="0"/>
              </a:rPr>
              <a:t> translation is very useful. </a:t>
            </a:r>
            <a:r>
              <a:rPr lang="en-US" sz="2120" dirty="0">
                <a:latin typeface="Times New Roman" panose="02020603050405020304" pitchFamily="18" charset="0"/>
                <a:cs typeface="Times New Roman" panose="02020603050405020304" pitchFamily="18" charset="0"/>
              </a:rPr>
              <a:t>Speech</a:t>
            </a:r>
            <a:r>
              <a:rPr lang="en-US" sz="2120" dirty="0">
                <a:effectLst/>
                <a:latin typeface="Times New Roman" panose="02020603050405020304" pitchFamily="18" charset="0"/>
                <a:cs typeface="Times New Roman" panose="02020603050405020304" pitchFamily="18" charset="0"/>
              </a:rPr>
              <a:t> translator is mediator between two languages. In this we have reviews various issues related to </a:t>
            </a:r>
            <a:r>
              <a:rPr lang="en-US" sz="2120" dirty="0">
                <a:latin typeface="Times New Roman" panose="02020603050405020304" pitchFamily="18" charset="0"/>
                <a:cs typeface="Times New Roman" panose="02020603050405020304" pitchFamily="18" charset="0"/>
              </a:rPr>
              <a:t>Speech</a:t>
            </a:r>
            <a:r>
              <a:rPr lang="en-US" sz="2120" dirty="0">
                <a:effectLst/>
                <a:latin typeface="Times New Roman" panose="02020603050405020304" pitchFamily="18" charset="0"/>
                <a:cs typeface="Times New Roman" panose="02020603050405020304" pitchFamily="18" charset="0"/>
              </a:rPr>
              <a:t> translation as well as various difficulties in it. The purpose of this paper is to develop a speech translator that can recognize initial language spoken and can translate from one language to other languages sentence by sentence.</a:t>
            </a:r>
            <a:endParaRPr lang="en-US" sz="2120" dirty="0">
              <a:effectLst/>
              <a:latin typeface="Times New Roman" panose="02020603050405020304" pitchFamily="18" charset="0"/>
              <a:cs typeface="Times New Roman" panose="02020603050405020304" pitchFamily="18" charset="0"/>
            </a:endParaRPr>
          </a:p>
          <a:p>
            <a:pPr defTabSz="914400" fontAlgn="base">
              <a:lnSpc>
                <a:spcPct val="110000"/>
              </a:lnSpc>
              <a:spcAft>
                <a:spcPts val="600"/>
              </a:spcAft>
              <a:buSzPct val="125000"/>
            </a:pPr>
            <a:r>
              <a:rPr lang="en-US" sz="2120" dirty="0">
                <a:effectLst/>
                <a:latin typeface="Times New Roman" panose="02020603050405020304" pitchFamily="18" charset="0"/>
                <a:cs typeface="Times New Roman" panose="02020603050405020304" pitchFamily="18" charset="0"/>
              </a:rPr>
              <a:t>I believe that these kinds of developments are making our lives simpler. Area where real-time speech translation can be helpful is in online lectures, while listening to the instructor we can translate to the language we are comfortable with.</a:t>
            </a:r>
            <a:endParaRPr lang="en-US" sz="2120" dirty="0">
              <a:effectLst/>
              <a:latin typeface="Times New Roman" panose="02020603050405020304" pitchFamily="18" charset="0"/>
              <a:cs typeface="Times New Roman" panose="02020603050405020304" pitchFamily="18" charset="0"/>
            </a:endParaRPr>
          </a:p>
          <a:p>
            <a:pPr defTabSz="914400" fontAlgn="base">
              <a:lnSpc>
                <a:spcPct val="110000"/>
              </a:lnSpc>
              <a:spcAft>
                <a:spcPts val="600"/>
              </a:spcAft>
              <a:buSzPct val="125000"/>
            </a:pPr>
            <a:r>
              <a:rPr lang="en-US" sz="2120" dirty="0">
                <a:effectLst/>
                <a:latin typeface="Times New Roman" panose="02020603050405020304" pitchFamily="18" charset="0"/>
                <a:cs typeface="Times New Roman" panose="02020603050405020304" pitchFamily="18" charset="0"/>
              </a:rPr>
              <a:t>This feature will make the learning process easier. This is just a basic example; I am sure there are many </a:t>
            </a:r>
            <a:endParaRPr lang="en-US" sz="2120" dirty="0">
              <a:effectLst/>
              <a:latin typeface="Times New Roman" panose="02020603050405020304" pitchFamily="18" charset="0"/>
              <a:cs typeface="Times New Roman" panose="02020603050405020304" pitchFamily="18" charset="0"/>
            </a:endParaRPr>
          </a:p>
          <a:p>
            <a:pPr defTabSz="914400" fontAlgn="base">
              <a:lnSpc>
                <a:spcPct val="110000"/>
              </a:lnSpc>
              <a:spcAft>
                <a:spcPts val="600"/>
              </a:spcAft>
              <a:buSzPct val="125000"/>
            </a:pPr>
            <a:r>
              <a:rPr lang="en-US" sz="2120" dirty="0">
                <a:effectLst/>
                <a:latin typeface="Times New Roman" panose="02020603050405020304" pitchFamily="18" charset="0"/>
                <a:cs typeface="Times New Roman" panose="02020603050405020304" pitchFamily="18" charset="0"/>
              </a:rPr>
              <a:t>crucial areas where real-time speech translation can be implemented</a:t>
            </a:r>
            <a:endParaRPr lang="en-US" sz="2120" dirty="0">
              <a:effectLst/>
              <a:latin typeface="Times New Roman" panose="02020603050405020304" pitchFamily="18" charset="0"/>
              <a:cs typeface="Times New Roman" panose="02020603050405020304" pitchFamily="18" charset="0"/>
            </a:endParaRPr>
          </a:p>
          <a:p>
            <a:pPr indent="-228600" defTabSz="914400" fontAlgn="base">
              <a:lnSpc>
                <a:spcPct val="110000"/>
              </a:lnSpc>
              <a:spcAft>
                <a:spcPts val="600"/>
              </a:spcAft>
              <a:buSzPct val="125000"/>
              <a:buFont typeface="Arial" panose="020B0604020202020204" pitchFamily="34" charset="0"/>
              <a:buChar char="•"/>
            </a:pPr>
            <a:endParaRPr lang="en-US" sz="1300" b="0" i="0" dirty="0">
              <a:effectLst/>
              <a:latin typeface="Times New Roman" panose="02020603050405020304" pitchFamily="18" charset="0"/>
              <a:cs typeface="Times New Roman" panose="02020603050405020304" pitchFamily="18" charset="0"/>
            </a:endParaRPr>
          </a:p>
          <a:p>
            <a:pPr indent="-228600" defTabSz="914400" fontAlgn="base">
              <a:lnSpc>
                <a:spcPct val="110000"/>
              </a:lnSpc>
              <a:spcAft>
                <a:spcPts val="600"/>
              </a:spcAft>
              <a:buSzPct val="125000"/>
              <a:buFont typeface="Arial" panose="020B0604020202020204" pitchFamily="34" charset="0"/>
              <a:buChar char="•"/>
            </a:pPr>
            <a:endParaRPr lang="en-US" sz="1300" b="0" i="0" dirty="0">
              <a:effectLst/>
              <a:latin typeface="Times New Roman" panose="02020603050405020304" pitchFamily="18" charset="0"/>
              <a:cs typeface="Times New Roman" panose="02020603050405020304" pitchFamily="18" charset="0"/>
            </a:endParaRPr>
          </a:p>
          <a:p>
            <a:pPr indent="-228600" defTabSz="914400" fontAlgn="base">
              <a:lnSpc>
                <a:spcPct val="110000"/>
              </a:lnSpc>
              <a:spcAft>
                <a:spcPts val="600"/>
              </a:spcAft>
              <a:buSzPct val="12500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indent="-228600" defTabSz="914400">
              <a:lnSpc>
                <a:spcPct val="110000"/>
              </a:lnSpc>
              <a:spcAft>
                <a:spcPts val="600"/>
              </a:spcAft>
              <a:buSzPct val="125000"/>
              <a:buFont typeface="Arial" panose="020B0604020202020204" pitchFamily="34" charset="0"/>
              <a:buChar char="•"/>
            </a:pPr>
            <a:endParaRPr lang="en-US" sz="1300" b="0" i="0" dirty="0">
              <a:effectLst/>
            </a:endParaRPr>
          </a:p>
          <a:p>
            <a:pPr indent="-228600" defTabSz="914400">
              <a:lnSpc>
                <a:spcPct val="110000"/>
              </a:lnSpc>
              <a:spcAft>
                <a:spcPts val="600"/>
              </a:spcAft>
              <a:buSzPct val="125000"/>
              <a:buFont typeface="Arial" panose="020B0604020202020204" pitchFamily="34" charset="0"/>
              <a:buChar char="•"/>
            </a:pPr>
            <a:br>
              <a:rPr lang="en-US" sz="1300" b="0" i="0" u="sng" dirty="0">
                <a:effectLst/>
                <a:hlinkClick r:id="rId3"/>
              </a:rPr>
            </a:b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7782" y="0"/>
            <a:ext cx="10386350" cy="5815965"/>
          </a:xfrm>
          <a:prstGeom prst="rect">
            <a:avLst/>
          </a:prstGeom>
          <a:noFill/>
        </p:spPr>
        <p:txBody>
          <a:bodyPr wrap="square">
            <a:spAutoFit/>
          </a:bodyPr>
          <a:lstStyle/>
          <a:p>
            <a:r>
              <a:rPr lang="en-IN" altLang="en-US" sz="3600" i="0" dirty="0">
                <a:solidFill>
                  <a:schemeClr val="bg2"/>
                </a:solidFill>
                <a:effectLst/>
                <a:latin typeface="Times New Roman" panose="02020603050405020304" pitchFamily="18" charset="0"/>
                <a:cs typeface="Times New Roman" panose="02020603050405020304" pitchFamily="18" charset="0"/>
              </a:rPr>
              <a:t>INTRODUCTION:</a:t>
            </a:r>
            <a:endParaRPr lang="en-US" sz="3600" i="0" dirty="0">
              <a:solidFill>
                <a:schemeClr val="bg2"/>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Speech-to-Speech Translation aims at translating a source speech signal into a target speech signal.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Word translation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first translation systems identify one-to-one associations between words of target and source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languages.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Phrase translation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human translation is a very complex process which is not only word-based.</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Language model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language model has an important role in a statistical machine translation.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Decoding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translation issue is treated as an optimization problem. Translating a sentence from English into a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foreign language involves finding the best foreign target sentence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7129" y="421341"/>
            <a:ext cx="9906000" cy="922020"/>
          </a:xfrm>
          <a:prstGeom prst="rect">
            <a:avLst/>
          </a:prstGeom>
          <a:noFill/>
        </p:spPr>
        <p:txBody>
          <a:bodyPr wrap="square">
            <a:spAutoFit/>
          </a:bodyPr>
          <a:lstStyle/>
          <a:p>
            <a:r>
              <a:rPr lang="en-IN" altLang="en-US" sz="3600" b="1" i="0" dirty="0">
                <a:solidFill>
                  <a:schemeClr val="bg2"/>
                </a:solidFill>
                <a:effectLst/>
                <a:latin typeface="Times New Roman" panose="02020603050405020304" pitchFamily="18" charset="0"/>
                <a:cs typeface="Times New Roman" panose="02020603050405020304" pitchFamily="18" charset="0"/>
              </a:rPr>
              <a:t>FLOWCHART</a:t>
            </a:r>
            <a:endParaRPr lang="en-US" sz="3600" b="1" i="0" dirty="0">
              <a:solidFill>
                <a:schemeClr val="bg2"/>
              </a:solidFill>
              <a:effectLst/>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1"/>
          <a:stretch>
            <a:fillRect/>
          </a:stretch>
        </p:blipFill>
        <p:spPr>
          <a:xfrm>
            <a:off x="5473700" y="617855"/>
            <a:ext cx="3909060" cy="5737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pic>
        <p:nvPicPr>
          <p:cNvPr id="55" name="Picture 2"/>
          <p:cNvPicPr>
            <a:picLocks noGrp="1" noRot="1" noChangeAspect="1" noMove="1" noResize="1" noEditPoints="1" noAdjustHandles="1" noChangeArrowheads="1" noChangeShapeType="1" noCrop="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grpSp>
        <p:nvGrpSpPr>
          <p:cNvPr id="57" name="Group 56"/>
          <p:cNvGrpSpPr>
            <a:grpSpLocks noGrp="1" noRot="1" noChangeAspect="1" noMove="1" noResize="1" noUngrp="1"/>
          </p:cNvGrpSpPr>
          <p:nvPr/>
        </p:nvGrpSpPr>
        <p:grpSpPr>
          <a:xfrm>
            <a:off x="-14288" y="0"/>
            <a:ext cx="12053888" cy="6858001"/>
            <a:chOff x="-14288" y="0"/>
            <a:chExt cx="12053888" cy="6858001"/>
          </a:xfrm>
        </p:grpSpPr>
        <p:grpSp>
          <p:nvGrpSpPr>
            <p:cNvPr id="58" name="Group 57"/>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0" name="Rectangle 5"/>
              <p:cNvSpPr>
                <a:spLocks noChangeArrowheads="1"/>
              </p:cNvSpPr>
              <p:nvPr/>
            </p:nvSpPr>
            <p:spPr bwMode="auto">
              <a:xfrm>
                <a:off x="114300" y="4763"/>
                <a:ext cx="23813" cy="2181225"/>
              </a:xfrm>
              <a:prstGeom prst="rect">
                <a:avLst/>
              </a:prstGeom>
              <a:grpFill/>
              <a:ln>
                <a:noFill/>
              </a:ln>
            </p:spPr>
          </p:sp>
          <p:sp>
            <p:nvSpPr>
              <p:cNvPr id="71"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2"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3"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74"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75"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76"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77"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78"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9"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80"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81"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82"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83"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84"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85"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86" name="Rectangle 21"/>
              <p:cNvSpPr>
                <a:spLocks noChangeArrowheads="1"/>
              </p:cNvSpPr>
              <p:nvPr/>
            </p:nvSpPr>
            <p:spPr bwMode="auto">
              <a:xfrm>
                <a:off x="133350" y="4662488"/>
                <a:ext cx="23813" cy="2181225"/>
              </a:xfrm>
              <a:prstGeom prst="rect">
                <a:avLst/>
              </a:prstGeom>
              <a:grpFill/>
              <a:ln>
                <a:noFill/>
              </a:ln>
            </p:spPr>
          </p:sp>
          <p:sp>
            <p:nvSpPr>
              <p:cNvPr id="87"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88"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9"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90"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1"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92"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93"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4"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5"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96"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59" name="Group 58"/>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0"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61"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62"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64"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65"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66"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7"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68"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69" name="Rectangle 41"/>
              <p:cNvSpPr>
                <a:spLocks noChangeArrowheads="1"/>
              </p:cNvSpPr>
              <p:nvPr/>
            </p:nvSpPr>
            <p:spPr bwMode="auto">
              <a:xfrm>
                <a:off x="11939587" y="6596063"/>
                <a:ext cx="23813" cy="252413"/>
              </a:xfrm>
              <a:prstGeom prst="rect">
                <a:avLst/>
              </a:prstGeom>
              <a:grpFill/>
              <a:ln>
                <a:noFill/>
              </a:ln>
            </p:spPr>
          </p:sp>
        </p:grpSp>
      </p:grpSp>
      <p:sp useBgFill="1">
        <p:nvSpPr>
          <p:cNvPr id="98" name="Rectangle 97"/>
          <p:cNvSpPr>
            <a:spLocks noGrp="1" noRot="1" noChangeAspect="1" noMove="1" noResize="1" noEditPoints="1" noAdjustHandles="1" noChangeArrowheads="1" noChangeShapeType="1" noTextEdit="1"/>
          </p:cNvSpPr>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92822" y="1065955"/>
            <a:ext cx="2353469" cy="4817318"/>
          </a:xfrm>
        </p:spPr>
        <p:txBody>
          <a:bodyPr vert="horz" lIns="91440" tIns="45720" rIns="91440" bIns="45720" rtlCol="0" anchor="ctr">
            <a:normAutofit/>
          </a:bodyPr>
          <a:lstStyle/>
          <a:p>
            <a:r>
              <a:rPr lang="en-US" sz="3600" dirty="0"/>
              <a:t>LITERATURE SURVEY</a:t>
            </a:r>
            <a:endParaRPr lang="en-US" sz="3600" dirty="0"/>
          </a:p>
        </p:txBody>
      </p:sp>
      <p:sp>
        <p:nvSpPr>
          <p:cNvPr id="100" name="Round Diagonal Corner Rectangle 6"/>
          <p:cNvSpPr>
            <a:spLocks noGrp="1" noRot="1" noChangeAspect="1" noMove="1" noResize="1" noEditPoints="1" noAdjustHandles="1" noChangeArrowheads="1" noChangeShapeType="1" noTextEdit="1"/>
          </p:cNvSpPr>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0485" y="495097"/>
            <a:ext cx="6932211" cy="5505450"/>
          </a:xfrm>
        </p:spPr>
        <p:txBody>
          <a:bodyPr vert="horz" lIns="91440" tIns="45720" rIns="91440" bIns="45720" rtlCol="0" anchor="ctr">
            <a:normAutofit/>
          </a:bodyPr>
          <a:lstStyle/>
          <a:p>
            <a:pPr indent="-228600">
              <a:buFont typeface="Arial" panose="020B0604020202020204" pitchFamily="34" charset="0"/>
              <a:buChar char="•"/>
            </a:pPr>
            <a:endParaRPr lang="en-US" sz="1800" dirty="0"/>
          </a:p>
        </p:txBody>
      </p:sp>
      <p:cxnSp>
        <p:nvCxnSpPr>
          <p:cNvPr id="102" name="Straight Connector 101"/>
          <p:cNvCxnSpPr>
            <a:cxnSpLocks noGrp="1" noRot="1" noChangeAspect="1" noMove="1" noResize="1" noEditPoints="1" noAdjustHandles="1" noChangeArrowheads="1" noChangeShapeType="1"/>
          </p:cNvCxnSpPr>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14300" y="252248"/>
            <a:ext cx="7303218" cy="6256299"/>
          </a:xfrm>
          <a:prstGeom prst="rect">
            <a:avLst/>
          </a:prstGeom>
        </p:spPr>
      </p:pic>
      <p:pic>
        <p:nvPicPr>
          <p:cNvPr id="49" name="Picture 48"/>
          <p:cNvPicPr>
            <a:picLocks noChangeAspect="1"/>
          </p:cNvPicPr>
          <p:nvPr/>
        </p:nvPicPr>
        <p:blipFill>
          <a:blip r:embed="rId4"/>
          <a:stretch>
            <a:fillRect/>
          </a:stretch>
        </p:blipFill>
        <p:spPr>
          <a:xfrm>
            <a:off x="4248970" y="5605881"/>
            <a:ext cx="865707" cy="554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useBgFill="1">
        <p:nvSpPr>
          <p:cNvPr id="44" name="Rectangle 43"/>
          <p:cNvSpPr>
            <a:spLocks noGrp="1" noRot="1" noChangeAspect="1" noMove="1" noResize="1" noEditPoints="1" noAdjustHandles="1" noChangeArrowheads="1" noChangeShapeType="1" noTextEdit="1"/>
          </p:cNvSpPr>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a:grpSpLocks noGrp="1" noRot="1" noChangeAspect="1" noMove="1" noResize="1" noUngrp="1"/>
          </p:cNvGrpSpPr>
          <p:nvPr/>
        </p:nvGrpSpPr>
        <p:grpSpPr>
          <a:xfrm>
            <a:off x="372533" y="0"/>
            <a:ext cx="598488" cy="1981201"/>
            <a:chOff x="194733" y="0"/>
            <a:chExt cx="598488" cy="1981201"/>
          </a:xfrm>
        </p:grpSpPr>
        <p:sp>
          <p:nvSpPr>
            <p:cNvPr id="47" name="Freeform 35"/>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8" name="Freeform 36"/>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9" name="Freeform 38"/>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0" name="Freeform 39"/>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1" name="Freeform 40"/>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2" name="Rectangle 41"/>
            <p:cNvSpPr>
              <a:spLocks noChangeArrowheads="1"/>
            </p:cNvSpPr>
            <p:nvPr/>
          </p:nvSpPr>
          <p:spPr bwMode="auto">
            <a:xfrm flipV="1">
              <a:off x="693208" y="0"/>
              <a:ext cx="23813" cy="252413"/>
            </a:xfrm>
            <a:prstGeom prst="rect">
              <a:avLst/>
            </a:prstGeom>
            <a:solidFill>
              <a:schemeClr val="tx2">
                <a:alpha val="80000"/>
              </a:schemeClr>
            </a:solidFill>
            <a:ln>
              <a:noFill/>
            </a:ln>
          </p:spPr>
        </p:sp>
      </p:grpSp>
      <p:grpSp>
        <p:nvGrpSpPr>
          <p:cNvPr id="54" name="Group 53"/>
          <p:cNvGrpSpPr>
            <a:grpSpLocks noGrp="1" noRot="1" noChangeAspect="1" noMove="1" noResize="1" noUngrp="1"/>
          </p:cNvGrpSpPr>
          <p:nvPr/>
        </p:nvGrpSpPr>
        <p:grpSpPr>
          <a:xfrm>
            <a:off x="11085512" y="0"/>
            <a:ext cx="650875" cy="1730375"/>
            <a:chOff x="11347978" y="0"/>
            <a:chExt cx="650875" cy="1730375"/>
          </a:xfrm>
        </p:grpSpPr>
        <p:sp>
          <p:nvSpPr>
            <p:cNvPr id="55" name="Freeform 32"/>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56" name="Freeform 33"/>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57" name="Freeform 34"/>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8" name="Freeform 37"/>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0" name="Group 59"/>
          <p:cNvGrpSpPr>
            <a:grpSpLocks noGrp="1" noRot="1" noChangeAspect="1" noMove="1" noResize="1" noUngrp="1"/>
          </p:cNvGrpSpPr>
          <p:nvPr/>
        </p:nvGrpSpPr>
        <p:grpSpPr>
          <a:xfrm flipH="1">
            <a:off x="440267" y="5118101"/>
            <a:ext cx="650875" cy="1730375"/>
            <a:chOff x="118533" y="5118101"/>
            <a:chExt cx="650875" cy="1730375"/>
          </a:xfrm>
        </p:grpSpPr>
        <p:sp>
          <p:nvSpPr>
            <p:cNvPr id="61" name="Freeform 32"/>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2" name="Freeform 33"/>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3" name="Freeform 34"/>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Freeform 37"/>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6" name="Group 65"/>
          <p:cNvGrpSpPr>
            <a:grpSpLocks noGrp="1" noRot="1" noChangeAspect="1" noMove="1" noResize="1" noUngrp="1"/>
          </p:cNvGrpSpPr>
          <p:nvPr/>
        </p:nvGrpSpPr>
        <p:grpSpPr>
          <a:xfrm flipH="1">
            <a:off x="11229445" y="4867275"/>
            <a:ext cx="598488" cy="1981201"/>
            <a:chOff x="11424178" y="4867275"/>
            <a:chExt cx="598488" cy="1981201"/>
          </a:xfrm>
        </p:grpSpPr>
        <p:sp>
          <p:nvSpPr>
            <p:cNvPr id="67" name="Freeform 35"/>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8" name="Freeform 36"/>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9" name="Freeform 38"/>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0" name="Freeform 39"/>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1" name="Freeform 40"/>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Rectangle 41"/>
            <p:cNvSpPr>
              <a:spLocks noChangeArrowheads="1"/>
            </p:cNvSpPr>
            <p:nvPr/>
          </p:nvSpPr>
          <p:spPr bwMode="auto">
            <a:xfrm>
              <a:off x="11922653" y="6596063"/>
              <a:ext cx="23813" cy="252413"/>
            </a:xfrm>
            <a:prstGeom prst="rect">
              <a:avLst/>
            </a:prstGeom>
            <a:solidFill>
              <a:schemeClr val="tx2">
                <a:alpha val="80000"/>
              </a:schemeClr>
            </a:solidFill>
            <a:ln>
              <a:noFill/>
            </a:ln>
          </p:spPr>
        </p:sp>
      </p:grpSp>
      <p:sp>
        <p:nvSpPr>
          <p:cNvPr id="74" name="Rectangle 7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 Diagonal Corner Rectangle 7"/>
          <p:cNvSpPr>
            <a:spLocks noGrp="1" noRot="1" noChangeAspect="1" noMove="1" noResize="1" noEditPoints="1" noAdjustHandles="1" noChangeArrowheads="1" noChangeShapeType="1" noTextEdit="1"/>
          </p:cNvSpPr>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7445" y="1168078"/>
            <a:ext cx="9048219" cy="1092200"/>
          </a:xfrm>
        </p:spPr>
        <p:txBody>
          <a:bodyPr anchor="ctr">
            <a:normAutofit/>
          </a:bodyPr>
          <a:lstStyle/>
          <a:p>
            <a:pPr algn="ctr"/>
            <a:r>
              <a:rPr lang="en-US" dirty="0">
                <a:solidFill>
                  <a:schemeClr val="tx2">
                    <a:lumMod val="60000"/>
                    <a:lumOff val="40000"/>
                  </a:schemeClr>
                </a:solidFill>
              </a:rPr>
              <a:t>Literature survey</a:t>
            </a:r>
            <a:endParaRPr lang="en-US" dirty="0">
              <a:solidFill>
                <a:schemeClr val="tx2">
                  <a:lumMod val="60000"/>
                  <a:lumOff val="40000"/>
                </a:schemeClr>
              </a:solidFill>
            </a:endParaRPr>
          </a:p>
        </p:txBody>
      </p:sp>
      <p:sp>
        <p:nvSpPr>
          <p:cNvPr id="3" name="Content Placeholder 2"/>
          <p:cNvSpPr>
            <a:spLocks noGrp="1"/>
          </p:cNvSpPr>
          <p:nvPr>
            <p:ph idx="1"/>
          </p:nvPr>
        </p:nvSpPr>
        <p:spPr>
          <a:xfrm>
            <a:off x="1577446" y="2260278"/>
            <a:ext cx="9048218" cy="3653825"/>
          </a:xfrm>
        </p:spPr>
        <p:txBody>
          <a:bodyPr anchor="ctr">
            <a:normAutofit/>
          </a:bodyPr>
          <a:lstStyle/>
          <a:p>
            <a:pPr>
              <a:lnSpc>
                <a:spcPct val="110000"/>
              </a:lnSpc>
            </a:pPr>
            <a:r>
              <a:rPr lang="en-US" sz="1600" dirty="0">
                <a:solidFill>
                  <a:srgbClr val="FFFFFF"/>
                </a:solidFill>
              </a:rPr>
              <a:t>The Voice/speech translation system integrates two technologies : Automatic Speech Recognition, Machine Translation. The speaker of language A speaks, and the speech recognizer recognizes the utterance. The input is then converted into a string of words, using dictionary and grammar of language A, by using the massive corpus of text of language A.</a:t>
            </a:r>
            <a:endParaRPr lang="en-US" sz="1600" dirty="0">
              <a:solidFill>
                <a:srgbClr val="FFFFFF"/>
              </a:solidFill>
            </a:endParaRPr>
          </a:p>
          <a:p>
            <a:pPr>
              <a:lnSpc>
                <a:spcPct val="110000"/>
              </a:lnSpc>
            </a:pPr>
            <a:r>
              <a:rPr lang="en-US" sz="1600" dirty="0">
                <a:solidFill>
                  <a:srgbClr val="FFFFFF"/>
                </a:solidFill>
              </a:rPr>
              <a:t>HMMs are mostly used in speaker recognition  today. We get the output sequence of symbols from these models. HMMs are used in speech recognition because the audio signal can be considered piece wise stationary signal.</a:t>
            </a:r>
            <a:endParaRPr lang="en-US" sz="1600" dirty="0">
              <a:solidFill>
                <a:srgbClr val="FFFFFF"/>
              </a:solidFill>
            </a:endParaRPr>
          </a:p>
          <a:p>
            <a:pPr>
              <a:lnSpc>
                <a:spcPct val="110000"/>
              </a:lnSpc>
            </a:pPr>
            <a:r>
              <a:rPr lang="en-US" sz="1600" dirty="0">
                <a:solidFill>
                  <a:srgbClr val="FFFFFF"/>
                </a:solidFill>
              </a:rPr>
              <a:t>Neural Networks has come up as nice approach for acoustic modelling in ASR since 1980s. In contract to HMMs, neural networks does not make any assumptions regarding the statistical properties and have several qualities that make them great model for speech recognition.</a:t>
            </a:r>
            <a:endParaRPr lang="en-US" sz="1600" dirty="0">
              <a:solidFill>
                <a:srgbClr val="FFFFFF"/>
              </a:solidFill>
            </a:endParaRPr>
          </a:p>
          <a:p>
            <a:pPr>
              <a:lnSpc>
                <a:spcPct val="110000"/>
              </a:lnSpc>
            </a:pPr>
            <a:endParaRPr lang="en-US" sz="16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372533" y="0"/>
            <a:ext cx="598488" cy="1981201"/>
            <a:chOff x="194733" y="0"/>
            <a:chExt cx="598488" cy="1981201"/>
          </a:xfrm>
        </p:grpSpPr>
        <p:sp>
          <p:nvSpPr>
            <p:cNvPr id="11" name="Freeform 35"/>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p:cNvSpPr>
              <a:spLocks noChangeArrowheads="1"/>
            </p:cNvSpPr>
            <p:nvPr/>
          </p:nvSpPr>
          <p:spPr bwMode="auto">
            <a:xfrm flipV="1">
              <a:off x="693208" y="0"/>
              <a:ext cx="23813" cy="252413"/>
            </a:xfrm>
            <a:prstGeom prst="rect">
              <a:avLst/>
            </a:prstGeom>
            <a:solidFill>
              <a:schemeClr val="tx2">
                <a:alpha val="80000"/>
              </a:schemeClr>
            </a:solidFill>
            <a:ln>
              <a:noFill/>
            </a:ln>
          </p:spPr>
        </p:sp>
      </p:grpSp>
      <p:grpSp>
        <p:nvGrpSpPr>
          <p:cNvPr id="18" name="Group 17"/>
          <p:cNvGrpSpPr>
            <a:grpSpLocks noGrp="1" noRot="1" noChangeAspect="1" noMove="1" noResize="1" noUngrp="1"/>
          </p:cNvGrpSpPr>
          <p:nvPr/>
        </p:nvGrpSpPr>
        <p:grpSpPr>
          <a:xfrm>
            <a:off x="11085512" y="0"/>
            <a:ext cx="650875" cy="1730375"/>
            <a:chOff x="11347978" y="0"/>
            <a:chExt cx="650875" cy="1730375"/>
          </a:xfrm>
        </p:grpSpPr>
        <p:sp>
          <p:nvSpPr>
            <p:cNvPr id="19" name="Freeform 32"/>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p:cNvGrpSpPr>
            <a:grpSpLocks noGrp="1" noRot="1" noChangeAspect="1" noMove="1" noResize="1" noUngrp="1"/>
          </p:cNvGrpSpPr>
          <p:nvPr/>
        </p:nvGrpSpPr>
        <p:grpSpPr>
          <a:xfrm flipH="1">
            <a:off x="440267" y="5118101"/>
            <a:ext cx="650875" cy="1730375"/>
            <a:chOff x="118533" y="5118101"/>
            <a:chExt cx="650875" cy="1730375"/>
          </a:xfrm>
        </p:grpSpPr>
        <p:sp>
          <p:nvSpPr>
            <p:cNvPr id="25" name="Freeform 32"/>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p:cNvGrpSpPr>
            <a:grpSpLocks noGrp="1" noRot="1" noChangeAspect="1" noMove="1" noResize="1" noUngrp="1"/>
          </p:cNvGrpSpPr>
          <p:nvPr/>
        </p:nvGrpSpPr>
        <p:grpSpPr>
          <a:xfrm flipH="1">
            <a:off x="11229445" y="4867275"/>
            <a:ext cx="598488" cy="1981201"/>
            <a:chOff x="11424178" y="4867275"/>
            <a:chExt cx="598488" cy="1981201"/>
          </a:xfrm>
        </p:grpSpPr>
        <p:sp>
          <p:nvSpPr>
            <p:cNvPr id="31" name="Freeform 35"/>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p:cNvSpPr>
              <a:spLocks noChangeArrowheads="1"/>
            </p:cNvSpPr>
            <p:nvPr/>
          </p:nvSpPr>
          <p:spPr bwMode="auto">
            <a:xfrm>
              <a:off x="11922653" y="6596063"/>
              <a:ext cx="23813" cy="252413"/>
            </a:xfrm>
            <a:prstGeom prst="rect">
              <a:avLst/>
            </a:prstGeom>
            <a:solidFill>
              <a:schemeClr val="tx2">
                <a:alpha val="80000"/>
              </a:schemeClr>
            </a:solidFill>
            <a:ln>
              <a:noFill/>
            </a:ln>
          </p:spPr>
        </p:sp>
      </p:gr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p:cNvSpPr>
            <a:spLocks noGrp="1" noRot="1" noChangeAspect="1" noMove="1" noResize="1" noEditPoints="1" noAdjustHandles="1" noChangeArrowheads="1" noChangeShapeType="1" noTextEdit="1"/>
          </p:cNvSpPr>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7445" y="1168078"/>
            <a:ext cx="9048219" cy="1092200"/>
          </a:xfrm>
        </p:spPr>
        <p:txBody>
          <a:bodyPr anchor="ctr">
            <a:normAutofit/>
          </a:bodyPr>
          <a:lstStyle/>
          <a:p>
            <a:pPr algn="ctr"/>
            <a:r>
              <a:rPr lang="en-US" dirty="0">
                <a:solidFill>
                  <a:schemeClr val="tx2">
                    <a:lumMod val="60000"/>
                    <a:lumOff val="40000"/>
                  </a:schemeClr>
                </a:solidFill>
              </a:rPr>
              <a:t>LITERATURE SURVEY</a:t>
            </a:r>
            <a:endParaRPr lang="en-US" dirty="0">
              <a:solidFill>
                <a:schemeClr val="tx2">
                  <a:lumMod val="60000"/>
                  <a:lumOff val="40000"/>
                </a:schemeClr>
              </a:solidFill>
            </a:endParaRPr>
          </a:p>
        </p:txBody>
      </p:sp>
      <p:sp>
        <p:nvSpPr>
          <p:cNvPr id="3" name="Content Placeholder 2"/>
          <p:cNvSpPr>
            <a:spLocks noGrp="1"/>
          </p:cNvSpPr>
          <p:nvPr>
            <p:ph idx="1"/>
          </p:nvPr>
        </p:nvSpPr>
        <p:spPr>
          <a:xfrm>
            <a:off x="1577446" y="1981201"/>
            <a:ext cx="9048218" cy="4110564"/>
          </a:xfrm>
        </p:spPr>
        <p:txBody>
          <a:bodyPr anchor="ctr">
            <a:normAutofit/>
          </a:bodyPr>
          <a:lstStyle/>
          <a:p>
            <a:pPr>
              <a:lnSpc>
                <a:spcPct val="110000"/>
              </a:lnSpc>
            </a:pPr>
            <a:r>
              <a:rPr lang="en-US" sz="2000" dirty="0">
                <a:solidFill>
                  <a:srgbClr val="FFFFFF"/>
                </a:solidFill>
              </a:rPr>
              <a:t>Most of the data that we find is from different domains. For example, the texts that are used in the chat rooms are different than those used in the parliaments. The problem in the Neural machine translation can be that it is trained on the data that is not at relevant to the user and hence not getting correct translations. This problem is called as Domain Adaptation.</a:t>
            </a:r>
            <a:endParaRPr lang="en-US" sz="2000" dirty="0">
              <a:solidFill>
                <a:srgbClr val="FFFFFF"/>
              </a:solidFill>
            </a:endParaRPr>
          </a:p>
          <a:p>
            <a:pPr>
              <a:lnSpc>
                <a:spcPct val="110000"/>
              </a:lnSpc>
            </a:pPr>
            <a:r>
              <a:rPr lang="en-US" sz="2000" dirty="0">
                <a:solidFill>
                  <a:srgbClr val="FFFFFF"/>
                </a:solidFill>
              </a:rPr>
              <a:t>Speech translation is conventionally carried out by cascading an Automatic Speech Recognition System and Machine Translation system. Generally, the factors that are optimized are the language models and the acoustic models along with the word error rate for the ASR system and the BLEU score for the MT system.</a:t>
            </a:r>
            <a:endParaRPr lang="en-US" sz="20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chemeClr val="bg2"/>
                </a:solidFill>
                <a:latin typeface="Times New Roman" panose="02020603050405020304" pitchFamily="18" charset="0"/>
                <a:cs typeface="Times New Roman" panose="02020603050405020304" pitchFamily="18" charset="0"/>
              </a:rPr>
              <a:t>METHODOLOGY &amp; ALGORITHMS</a:t>
            </a:r>
            <a:endParaRPr lang="en-IN">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a:t>Tkinter – python GUI programming tool</a:t>
            </a:r>
            <a:endParaRPr lang="en-IN"/>
          </a:p>
          <a:p>
            <a:r>
              <a:rPr lang="en-IN"/>
              <a:t>Tkinter is a library written in Python that is widely used to create GUI applications. It is very easy to build </a:t>
            </a:r>
            <a:endParaRPr lang="en-IN"/>
          </a:p>
          <a:p>
            <a:r>
              <a:rPr lang="en-IN"/>
              <a:t>GUI using Tkinter and the process is even faster and has several widgets that can be used while developing </a:t>
            </a:r>
            <a:endParaRPr lang="en-IN"/>
          </a:p>
          <a:p>
            <a:r>
              <a:rPr lang="en-IN"/>
              <a:t>GUI. These include buttons, radio buttons, checkboxes, etc.</a:t>
            </a:r>
            <a:endParaRPr lang="en-IN"/>
          </a:p>
          <a:p>
            <a:r>
              <a:rPr lang="en-IN"/>
              <a:t>Here we will be using the CVSS Data set that is available on Kaggle</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7437</Words>
  <Application>WPS Presentation</Application>
  <PresentationFormat>Widescreen</PresentationFormat>
  <Paragraphs>151</Paragraphs>
  <Slides>20</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20</vt:i4>
      </vt:variant>
    </vt:vector>
  </HeadingPairs>
  <TitlesOfParts>
    <vt:vector size="50" baseType="lpstr">
      <vt:lpstr>Arial</vt:lpstr>
      <vt:lpstr>SimSun</vt:lpstr>
      <vt:lpstr>Wingdings</vt:lpstr>
      <vt:lpstr>Trebuchet MS</vt:lpstr>
      <vt:lpstr>Algerian</vt:lpstr>
      <vt:lpstr>Agency FB</vt:lpstr>
      <vt:lpstr>Courier New</vt:lpstr>
      <vt:lpstr>Times New Roman</vt:lpstr>
      <vt:lpstr>Helvetica</vt:lpstr>
      <vt:lpstr>charter</vt:lpstr>
      <vt:lpstr>Segoe Print</vt:lpstr>
      <vt:lpstr>Calibri</vt:lpstr>
      <vt:lpstr>Microsoft YaHei</vt:lpstr>
      <vt:lpstr>Arial Unicode MS</vt:lpstr>
      <vt:lpstr>Tw Cen MT</vt:lpstr>
      <vt:lpstr>Calibri Light</vt:lpstr>
      <vt:lpstr>Arial Rounded MT Bold</vt:lpstr>
      <vt:lpstr>Tempus Sans ITC</vt:lpstr>
      <vt:lpstr>Castellar</vt:lpstr>
      <vt:lpstr>Bookman Old Style</vt:lpstr>
      <vt:lpstr>Britannic Bold</vt:lpstr>
      <vt:lpstr>Bradley Hand ITC</vt:lpstr>
      <vt:lpstr>Book Antiqua</vt:lpstr>
      <vt:lpstr>Blackadder ITC</vt:lpstr>
      <vt:lpstr>Bernard MT Condensed</vt:lpstr>
      <vt:lpstr>Arial Narrow</vt:lpstr>
      <vt:lpstr>Arial Black</vt:lpstr>
      <vt:lpstr>Bahnschrift</vt:lpstr>
      <vt:lpstr>Bahnschrift Light</vt:lpstr>
      <vt:lpstr>Circuit</vt:lpstr>
      <vt:lpstr>TITLE: REAL TIME SPEECH TRANSLATOR (USING PYTHON )</vt:lpstr>
      <vt:lpstr> Table of Contents</vt:lpstr>
      <vt:lpstr>PowerPoint 演示文稿</vt:lpstr>
      <vt:lpstr>PowerPoint 演示文稿</vt:lpstr>
      <vt:lpstr>PowerPoint 演示文稿</vt:lpstr>
      <vt:lpstr>LITERATURE SURVEY</vt:lpstr>
      <vt:lpstr>Literature survey</vt:lpstr>
      <vt:lpstr>LITERATURE SURVEY</vt:lpstr>
      <vt:lpstr>PowerPoint 演示文稿</vt:lpstr>
      <vt:lpstr>PowerPoint 演示文稿</vt:lpstr>
      <vt:lpstr> </vt:lpstr>
      <vt:lpstr>PowerPoint 演示文稿</vt:lpstr>
      <vt:lpstr>T E C H N I Q U E S  </vt:lpstr>
      <vt:lpstr>PowerPoint 演示文稿</vt:lpstr>
      <vt:lpstr>PowerPoint 演示文稿</vt:lpstr>
      <vt:lpstr>PowerPoint 演示文稿</vt:lpstr>
      <vt:lpstr>PowerPoint 演示文稿</vt:lpstr>
      <vt:lpstr>PowerPoint 演示文稿</vt:lpstr>
      <vt:lpstr>Suggestions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shiva goud</dc:creator>
  <cp:lastModifiedBy>mandh</cp:lastModifiedBy>
  <cp:revision>39</cp:revision>
  <dcterms:created xsi:type="dcterms:W3CDTF">2022-01-03T02:40:00Z</dcterms:created>
  <dcterms:modified xsi:type="dcterms:W3CDTF">2022-05-06T14:52:07Z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AF00E468479A4A8B8411562F7EF77397</vt:lpwstr>
  </property>
  <property fmtid="{D5CDD505-2E9C-101B-9397-08002B2CF9AE}" pid="3" name="KSOProductBuildVer">
    <vt:lpwstr>1033-11.2.0.10307</vt:lpwstr>
  </property>
</Properties>
</file>