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3" r:id="rId1"/>
  </p:sldMasterIdLst>
  <p:sldIdLst>
    <p:sldId id="256" r:id="rId2"/>
    <p:sldId id="261" r:id="rId3"/>
    <p:sldId id="269" r:id="rId4"/>
    <p:sldId id="270" r:id="rId5"/>
    <p:sldId id="257" r:id="rId6"/>
    <p:sldId id="271" r:id="rId7"/>
    <p:sldId id="266" r:id="rId8"/>
    <p:sldId id="268" r:id="rId9"/>
    <p:sldId id="264" r:id="rId10"/>
    <p:sldId id="265" r:id="rId11"/>
    <p:sldId id="27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3906-8C7C-4186-81D3-ADE8F400538E}" v="2" dt="2022-01-04T04:56:4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161261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377935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3426110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514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2506120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424590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24176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4180670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205952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420606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403032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387145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250839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335027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312176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6103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Tree>
    <p:extLst>
      <p:ext uri="{BB962C8B-B14F-4D97-AF65-F5344CB8AC3E}">
        <p14:creationId xmlns:p14="http://schemas.microsoft.com/office/powerpoint/2010/main" val="98205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044F38-C9A5-439D-887D-1F6BDB28E207}" type="datetimeFigureOut">
              <a:rPr lang="en-IN" smtClean="0"/>
              <a:pPr/>
              <a:t>07-01-2022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925BB-7944-4864-B19C-2A1F1A9C2437}" type="slidenum">
              <a:rPr lang="en-IN" smtClean="0"/>
              <a:pPr/>
              <a:t>‹#›</a:t>
            </a:fld>
            <a:endParaRPr lang="en-IN"/>
          </a:p>
        </p:txBody>
      </p:sp>
    </p:spTree>
    <p:extLst>
      <p:ext uri="{BB962C8B-B14F-4D97-AF65-F5344CB8AC3E}">
        <p14:creationId xmlns:p14="http://schemas.microsoft.com/office/powerpoint/2010/main" val="3724647641"/>
      </p:ext>
    </p:extLst>
  </p:cSld>
  <p:clrMap bg1="dk1" tx1="lt1" bg2="dk2" tx2="lt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 id="214748421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building-a-speech-translator-in-python-8ff190212b49" TargetMode="External"/><Relationship Id="rId2" Type="http://schemas.openxmlformats.org/officeDocument/2006/relationships/hyperlink" Target="https://www.geeksforgeeks.org/create-a-real-time-voice-translator-using-pyth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data-flair.training/blogs/wp-content/uploads/sites/2/2019/12/Python-chatbot-project.gi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826398" y="586859"/>
            <a:ext cx="5269602" cy="3634621"/>
          </a:xfrm>
        </p:spPr>
        <p:txBody>
          <a:bodyPr vert="horz" lIns="91440" tIns="45720" rIns="91440" bIns="45720" rtlCol="0" anchor="b">
            <a:normAutofit/>
          </a:bodyPr>
          <a:lstStyle/>
          <a:p>
            <a:pPr algn="r"/>
            <a:r>
              <a:rPr lang="en-US" sz="4400" b="1" i="1" kern="1200" dirty="0">
                <a:latin typeface="Algerian" panose="04020705040A02060702" pitchFamily="82" charset="0"/>
              </a:rPr>
              <a:t>TITLE:</a:t>
            </a:r>
            <a:br>
              <a:rPr lang="en-US" sz="4400" b="1" i="1" kern="1200" dirty="0">
                <a:latin typeface="Algerian" panose="04020705040A02060702" pitchFamily="82" charset="0"/>
              </a:rPr>
            </a:br>
            <a:r>
              <a:rPr lang="en-US" sz="4400" b="1" i="1" kern="1200" dirty="0">
                <a:latin typeface="Algerian" panose="04020705040A02060702" pitchFamily="82" charset="0"/>
              </a:rPr>
              <a:t>REAL TIME </a:t>
            </a:r>
            <a:r>
              <a:rPr lang="en-US" sz="4400" b="1" i="1" dirty="0">
                <a:latin typeface="Algerian" panose="04020705040A02060702" pitchFamily="82" charset="0"/>
              </a:rPr>
              <a:t>SPEECH</a:t>
            </a:r>
            <a:r>
              <a:rPr lang="en-US" sz="4400" b="1" i="1" kern="1200" dirty="0">
                <a:latin typeface="Algerian" panose="04020705040A02060702" pitchFamily="82" charset="0"/>
              </a:rPr>
              <a:t> TRANSLATOR</a:t>
            </a:r>
            <a:br>
              <a:rPr lang="en-US" sz="4400" b="1" i="1" kern="1200" dirty="0">
                <a:latin typeface="Algerian" panose="04020705040A02060702" pitchFamily="82" charset="0"/>
              </a:rPr>
            </a:br>
            <a:r>
              <a:rPr lang="en-US" sz="4400" b="1" i="1" kern="1200" dirty="0">
                <a:latin typeface="Algerian" panose="04020705040A02060702" pitchFamily="82" charset="0"/>
              </a:rPr>
              <a:t>(USING PYTHON )</a:t>
            </a: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6503161" y="649484"/>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3200" i="1" dirty="0">
                <a:latin typeface="Agency FB" panose="020B0503020202020204" pitchFamily="34" charset="0"/>
              </a:rPr>
              <a:t>TEAM MEMBERS:</a:t>
            </a:r>
          </a:p>
          <a:p>
            <a:pPr indent="-228600" algn="l">
              <a:buFont typeface="Arial" panose="020B0604020202020204" pitchFamily="34" charset="0"/>
              <a:buChar char="•"/>
            </a:pPr>
            <a:r>
              <a:rPr lang="en-US" sz="3200" i="1" dirty="0">
                <a:latin typeface="Agency FB" panose="020B0503020202020204" pitchFamily="34" charset="0"/>
              </a:rPr>
              <a:t>2010030475- Siddharth  </a:t>
            </a:r>
            <a:r>
              <a:rPr lang="en-US" sz="3200" i="1" dirty="0" err="1">
                <a:latin typeface="Agency FB" panose="020B0503020202020204" pitchFamily="34" charset="0"/>
              </a:rPr>
              <a:t>sri</a:t>
            </a:r>
            <a:r>
              <a:rPr lang="en-US" sz="3200" i="1" dirty="0">
                <a:latin typeface="Agency FB" panose="020B0503020202020204" pitchFamily="34" charset="0"/>
              </a:rPr>
              <a:t> </a:t>
            </a:r>
            <a:r>
              <a:rPr lang="en-US" sz="3200" i="1" dirty="0" err="1">
                <a:latin typeface="Agency FB" panose="020B0503020202020204" pitchFamily="34" charset="0"/>
              </a:rPr>
              <a:t>sai</a:t>
            </a:r>
            <a:endParaRPr lang="en-US" sz="3200" i="1" dirty="0">
              <a:latin typeface="Agency FB" panose="020B0503020202020204" pitchFamily="34" charset="0"/>
            </a:endParaRPr>
          </a:p>
          <a:p>
            <a:pPr indent="-228600" algn="l">
              <a:buFont typeface="Arial" panose="020B0604020202020204" pitchFamily="34" charset="0"/>
              <a:buChar char="•"/>
            </a:pPr>
            <a:r>
              <a:rPr lang="en-US" sz="3200" i="1" dirty="0">
                <a:latin typeface="Agency FB" panose="020B0503020202020204" pitchFamily="34" charset="0"/>
              </a:rPr>
              <a:t>2010030313-navadeep  reddy</a:t>
            </a:r>
          </a:p>
          <a:p>
            <a:pPr indent="-228600" algn="l">
              <a:buFont typeface="Arial" panose="020B0604020202020204" pitchFamily="34" charset="0"/>
              <a:buChar char="•"/>
            </a:pPr>
            <a:r>
              <a:rPr lang="en-US" sz="3200" i="1" dirty="0">
                <a:latin typeface="Agency FB" panose="020B0503020202020204" pitchFamily="34" charset="0"/>
              </a:rPr>
              <a:t>2010030502-vipul reddy</a:t>
            </a:r>
          </a:p>
          <a:p>
            <a:pPr indent="-228600" algn="l">
              <a:buFont typeface="Arial" panose="020B0604020202020204" pitchFamily="34" charset="0"/>
              <a:buChar char="•"/>
            </a:pPr>
            <a:r>
              <a:rPr lang="en-US" sz="3200" i="1" dirty="0">
                <a:latin typeface="Agency FB" panose="020B0503020202020204" pitchFamily="34" charset="0"/>
              </a:rPr>
              <a:t>2010030503-manoj</a:t>
            </a:r>
          </a:p>
        </p:txBody>
      </p:sp>
    </p:spTree>
    <p:extLst>
      <p:ext uri="{BB962C8B-B14F-4D97-AF65-F5344CB8AC3E}">
        <p14:creationId xmlns:p14="http://schemas.microsoft.com/office/powerpoint/2010/main" val="7492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A6D95-C279-4D95-B795-640E5BA68E66}"/>
              </a:ext>
            </a:extLst>
          </p:cNvPr>
          <p:cNvSpPr txBox="1"/>
          <p:nvPr/>
        </p:nvSpPr>
        <p:spPr>
          <a:xfrm>
            <a:off x="721895" y="1475873"/>
            <a:ext cx="11004883" cy="3451842"/>
          </a:xfrm>
          <a:prstGeom prst="rect">
            <a:avLst/>
          </a:prstGeom>
          <a:noFill/>
        </p:spPr>
        <p:txBody>
          <a:bodyPr wrap="square">
            <a:spAutoFit/>
          </a:bodyPr>
          <a:lstStyle/>
          <a:p>
            <a:pPr>
              <a:lnSpc>
                <a:spcPct val="107000"/>
              </a:lnSpc>
              <a:spcAft>
                <a:spcPts val="800"/>
              </a:spcAft>
            </a:pPr>
            <a:r>
              <a:rPr lang="en-IN" sz="4800" b="1" u="sng" dirty="0">
                <a:solidFill>
                  <a:srgbClr val="FFFF00"/>
                </a:solidFill>
                <a:latin typeface="Calibri" panose="020F0502020204030204" pitchFamily="34" charset="0"/>
                <a:ea typeface="Calibri" panose="020F0502020204030204" pitchFamily="34" charset="0"/>
                <a:cs typeface="Times New Roman" panose="02020603050405020304" pitchFamily="18" charset="0"/>
              </a:rPr>
              <a:t>Preferred Links : </a:t>
            </a:r>
            <a:endParaRPr lang="en-IN" sz="4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nSpc>
                <a:spcPct val="107000"/>
              </a:lnSpc>
              <a:spcAft>
                <a:spcPts val="800"/>
              </a:spcAft>
            </a:pPr>
            <a:r>
              <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Create a real time voice translator using Python - </a:t>
            </a:r>
            <a:r>
              <a:rPr lang="en-IN" sz="2800" b="1" u="sng"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GeeksforGeeks</a:t>
            </a:r>
            <a:endParaRPr lang="en-IN" sz="28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Building a Speech Translator in Python | by </a:t>
            </a:r>
            <a:r>
              <a:rPr lang="en-IN" sz="2800" b="1" u="sng"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Behic</a:t>
            </a:r>
            <a:r>
              <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2800" b="1" u="sng"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Guven</a:t>
            </a:r>
            <a:r>
              <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 Towards Data Science</a:t>
            </a:r>
            <a:endParaRPr lang="en-IN" sz="28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4990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C97F-BCB6-4DEB-9F30-AF9966770826}"/>
              </a:ext>
            </a:extLst>
          </p:cNvPr>
          <p:cNvSpPr>
            <a:spLocks noGrp="1"/>
          </p:cNvSpPr>
          <p:nvPr>
            <p:ph type="title"/>
          </p:nvPr>
        </p:nvSpPr>
        <p:spPr>
          <a:xfrm>
            <a:off x="7914894" y="1122363"/>
            <a:ext cx="3156229" cy="2387600"/>
          </a:xfrm>
        </p:spPr>
        <p:txBody>
          <a:bodyPr vert="horz" lIns="91440" tIns="45720" rIns="91440" bIns="45720" rtlCol="0" anchor="b">
            <a:normAutofit/>
          </a:bodyPr>
          <a:lstStyle/>
          <a:p>
            <a:r>
              <a:rPr lang="en-US" sz="3700"/>
              <a:t>Suggestions</a:t>
            </a:r>
          </a:p>
        </p:txBody>
      </p:sp>
      <p:pic>
        <p:nvPicPr>
          <p:cNvPr id="4" name="Picture 3" descr="Pen placed on top of a signature line">
            <a:extLst>
              <a:ext uri="{FF2B5EF4-FFF2-40B4-BE49-F238E27FC236}">
                <a16:creationId xmlns:a16="http://schemas.microsoft.com/office/drawing/2014/main" id="{FC0955A5-5A9B-47EF-BAD4-0A271A7C6BAC}"/>
              </a:ext>
            </a:extLst>
          </p:cNvPr>
          <p:cNvPicPr>
            <a:picLocks noChangeAspect="1"/>
          </p:cNvPicPr>
          <p:nvPr/>
        </p:nvPicPr>
        <p:blipFill rotWithShape="1">
          <a:blip r:embed="rId2"/>
          <a:srcRect l="26432" r="-1" b="-1"/>
          <a:stretch/>
        </p:blipFill>
        <p:spPr>
          <a:xfrm>
            <a:off x="-5597" y="10"/>
            <a:ext cx="7558541" cy="6857990"/>
          </a:xfrm>
          <a:prstGeom prst="rect">
            <a:avLst/>
          </a:prstGeom>
        </p:spPr>
      </p:pic>
    </p:spTree>
    <p:extLst>
      <p:ext uri="{BB962C8B-B14F-4D97-AF65-F5344CB8AC3E}">
        <p14:creationId xmlns:p14="http://schemas.microsoft.com/office/powerpoint/2010/main" val="238956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06A0B-88F2-4B46-B9A0-2F7DC76EC4A9}"/>
              </a:ext>
            </a:extLst>
          </p:cNvPr>
          <p:cNvSpPr txBox="1"/>
          <p:nvPr/>
        </p:nvSpPr>
        <p:spPr>
          <a:xfrm>
            <a:off x="2555632" y="1441938"/>
            <a:ext cx="7080739"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solidFill>
                  <a:schemeClr val="tx2"/>
                </a:solidFill>
                <a:latin typeface="+mj-lt"/>
                <a:ea typeface="+mj-ea"/>
                <a:cs typeface="+mj-cs"/>
              </a:rPr>
              <a:t>THANK YOU</a:t>
            </a:r>
          </a:p>
        </p:txBody>
      </p:sp>
    </p:spTree>
    <p:extLst>
      <p:ext uri="{BB962C8B-B14F-4D97-AF65-F5344CB8AC3E}">
        <p14:creationId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5291668" y="1215496"/>
            <a:ext cx="5367866" cy="967265"/>
          </a:xfrm>
        </p:spPr>
        <p:txBody>
          <a:bodyPr vert="horz" lIns="91440" tIns="45720" rIns="91440" bIns="45720" rtlCol="0">
            <a:normAutofit fontScale="90000"/>
          </a:bodyPr>
          <a:lstStyle/>
          <a:p>
            <a:br>
              <a:rPr lang="en-US" sz="4400" dirty="0"/>
            </a:br>
            <a:r>
              <a:rPr lang="en-US" sz="4400" dirty="0"/>
              <a:t>Table of Contents</a:t>
            </a:r>
            <a:endParaRPr lang="en-US" sz="4400" kern="1200" dirty="0">
              <a:latin typeface="+mj-lt"/>
              <a:ea typeface="+mj-ea"/>
              <a:cs typeface="+mj-cs"/>
            </a:endParaRP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5291667" y="2871258"/>
            <a:ext cx="6757765" cy="3087090"/>
          </a:xfrm>
        </p:spPr>
        <p:txBody>
          <a:bodyPr vert="horz" lIns="91440" tIns="45720" rIns="91440" bIns="45720" rtlCol="0">
            <a:normAutofit/>
          </a:bodyPr>
          <a:lstStyle/>
          <a:p>
            <a:pPr indent="-228600">
              <a:lnSpc>
                <a:spcPct val="110000"/>
              </a:lnSpc>
              <a:buFont typeface="Courier New" pitchFamily="49" charset="0"/>
              <a:buChar char="o"/>
            </a:pPr>
            <a:r>
              <a:rPr lang="en-US" dirty="0"/>
              <a:t>ABSTRACT</a:t>
            </a:r>
          </a:p>
          <a:p>
            <a:pPr indent="-228600">
              <a:lnSpc>
                <a:spcPct val="110000"/>
              </a:lnSpc>
              <a:buFont typeface="Courier New" pitchFamily="49" charset="0"/>
              <a:buChar char="o"/>
            </a:pPr>
            <a:r>
              <a:rPr lang="en-US" dirty="0"/>
              <a:t>Project Area</a:t>
            </a:r>
          </a:p>
          <a:p>
            <a:pPr indent="-228600">
              <a:lnSpc>
                <a:spcPct val="110000"/>
              </a:lnSpc>
              <a:buFont typeface="Courier New" pitchFamily="49" charset="0"/>
              <a:buChar char="o"/>
            </a:pPr>
            <a:r>
              <a:rPr lang="en-US" dirty="0"/>
              <a:t>Literature Survey</a:t>
            </a:r>
          </a:p>
          <a:p>
            <a:pPr indent="-228600">
              <a:lnSpc>
                <a:spcPct val="110000"/>
              </a:lnSpc>
              <a:buFont typeface="Courier New" pitchFamily="49" charset="0"/>
              <a:buChar char="o"/>
            </a:pPr>
            <a:r>
              <a:rPr lang="en-US" dirty="0"/>
              <a:t>Conclusion</a:t>
            </a:r>
          </a:p>
          <a:p>
            <a:pPr indent="-228600">
              <a:lnSpc>
                <a:spcPct val="110000"/>
              </a:lnSpc>
              <a:buFont typeface="Courier New" pitchFamily="49" charset="0"/>
              <a:buChar char="o"/>
            </a:pPr>
            <a:r>
              <a:rPr lang="en-US" dirty="0"/>
              <a:t>PREFFERED LINKS</a:t>
            </a:r>
          </a:p>
          <a:p>
            <a:pPr indent="-228600">
              <a:lnSpc>
                <a:spcPct val="110000"/>
              </a:lnSpc>
              <a:buFont typeface="Courier New" pitchFamily="49" charset="0"/>
              <a:buChar char="o"/>
            </a:pPr>
            <a:r>
              <a:rPr lang="en-US" dirty="0"/>
              <a:t>Thank you</a:t>
            </a:r>
          </a:p>
        </p:txBody>
      </p:sp>
      <p:pic>
        <p:nvPicPr>
          <p:cNvPr id="7" name="Graphic 6" descr="List">
            <a:extLst>
              <a:ext uri="{FF2B5EF4-FFF2-40B4-BE49-F238E27FC236}">
                <a16:creationId xmlns:a16="http://schemas.microsoft.com/office/drawing/2014/main" id="{29ABDC11-D358-48FB-BD58-EA6395F0E2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8799" y="2403986"/>
            <a:ext cx="3016331" cy="26608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492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ADE9-F468-4BB1-AF74-D9682BFE3D1B}"/>
              </a:ext>
            </a:extLst>
          </p:cNvPr>
          <p:cNvSpPr>
            <a:spLocks noGrp="1"/>
          </p:cNvSpPr>
          <p:nvPr>
            <p:ph type="title"/>
          </p:nvPr>
        </p:nvSpPr>
        <p:spPr>
          <a:xfrm>
            <a:off x="1141413" y="559525"/>
            <a:ext cx="9905998" cy="1478570"/>
          </a:xfrm>
        </p:spPr>
        <p:txBody>
          <a:bodyPr/>
          <a:lstStyle/>
          <a:p>
            <a:pPr algn="ctr"/>
            <a:r>
              <a:rPr lang="en-US" dirty="0">
                <a:solidFill>
                  <a:schemeClr val="accent3"/>
                </a:solidFill>
              </a:rPr>
              <a:t>PROJECT TITLE   </a:t>
            </a:r>
            <a:r>
              <a:rPr lang="en-US" dirty="0">
                <a:solidFill>
                  <a:schemeClr val="bg2"/>
                </a:solidFill>
              </a:rPr>
              <a:t>AND</a:t>
            </a:r>
            <a:r>
              <a:rPr lang="en-US" dirty="0">
                <a:solidFill>
                  <a:schemeClr val="accent3"/>
                </a:solidFill>
              </a:rPr>
              <a:t>    </a:t>
            </a:r>
            <a:r>
              <a:rPr lang="en-US" dirty="0">
                <a:solidFill>
                  <a:schemeClr val="accent1">
                    <a:lumMod val="50000"/>
                  </a:schemeClr>
                </a:solidFill>
              </a:rPr>
              <a:t>PROJECT AREA</a:t>
            </a:r>
          </a:p>
        </p:txBody>
      </p:sp>
      <p:sp>
        <p:nvSpPr>
          <p:cNvPr id="3" name="Content Placeholder 2">
            <a:extLst>
              <a:ext uri="{FF2B5EF4-FFF2-40B4-BE49-F238E27FC236}">
                <a16:creationId xmlns:a16="http://schemas.microsoft.com/office/drawing/2014/main" id="{7CE1F1BA-D469-47C8-96CA-D6FB95736480}"/>
              </a:ext>
            </a:extLst>
          </p:cNvPr>
          <p:cNvSpPr>
            <a:spLocks noGrp="1"/>
          </p:cNvSpPr>
          <p:nvPr>
            <p:ph sz="half" idx="1"/>
          </p:nvPr>
        </p:nvSpPr>
        <p:spPr>
          <a:xfrm>
            <a:off x="1444471" y="2389239"/>
            <a:ext cx="4336898" cy="3431458"/>
          </a:xfrm>
        </p:spPr>
        <p:txBody>
          <a:bodyPr>
            <a:normAutofit/>
          </a:bodyPr>
          <a:lstStyle/>
          <a:p>
            <a:pPr marL="0" indent="0" algn="ctr">
              <a:buNone/>
            </a:pPr>
            <a:r>
              <a:rPr lang="en-US" sz="3400" dirty="0">
                <a:solidFill>
                  <a:schemeClr val="bg1">
                    <a:lumMod val="65000"/>
                    <a:lumOff val="35000"/>
                  </a:schemeClr>
                </a:solidFill>
              </a:rPr>
              <a:t>REAL TIME</a:t>
            </a:r>
          </a:p>
          <a:p>
            <a:pPr marL="0" indent="0" algn="ctr">
              <a:buNone/>
            </a:pPr>
            <a:r>
              <a:rPr lang="en-US" sz="3400" dirty="0">
                <a:solidFill>
                  <a:schemeClr val="bg1">
                    <a:lumMod val="65000"/>
                    <a:lumOff val="35000"/>
                  </a:schemeClr>
                </a:solidFill>
              </a:rPr>
              <a:t> MULTI-LINGUAL VOICE TRANSLATOR</a:t>
            </a:r>
          </a:p>
        </p:txBody>
      </p:sp>
      <p:sp>
        <p:nvSpPr>
          <p:cNvPr id="4" name="Content Placeholder 3">
            <a:extLst>
              <a:ext uri="{FF2B5EF4-FFF2-40B4-BE49-F238E27FC236}">
                <a16:creationId xmlns:a16="http://schemas.microsoft.com/office/drawing/2014/main" id="{59F3B7EC-D1A1-457F-8096-A46E94708CAD}"/>
              </a:ext>
            </a:extLst>
          </p:cNvPr>
          <p:cNvSpPr>
            <a:spLocks noGrp="1"/>
          </p:cNvSpPr>
          <p:nvPr>
            <p:ph sz="half" idx="2"/>
          </p:nvPr>
        </p:nvSpPr>
        <p:spPr>
          <a:xfrm>
            <a:off x="6710517" y="2920181"/>
            <a:ext cx="4336898" cy="2900516"/>
          </a:xfrm>
        </p:spPr>
        <p:txBody>
          <a:bodyPr>
            <a:normAutofit/>
          </a:bodyPr>
          <a:lstStyle/>
          <a:p>
            <a:pPr marL="0" indent="0" algn="ctr">
              <a:buNone/>
            </a:pPr>
            <a:r>
              <a:rPr lang="en-US" sz="3600" dirty="0">
                <a:solidFill>
                  <a:schemeClr val="bg1">
                    <a:lumMod val="65000"/>
                    <a:lumOff val="35000"/>
                  </a:schemeClr>
                </a:solidFill>
              </a:rPr>
              <a:t>NATURAL LANGUAGE PROCESSING</a:t>
            </a:r>
          </a:p>
        </p:txBody>
      </p:sp>
    </p:spTree>
    <p:extLst>
      <p:ext uri="{BB962C8B-B14F-4D97-AF65-F5344CB8AC3E}">
        <p14:creationId xmlns:p14="http://schemas.microsoft.com/office/powerpoint/2010/main" val="94942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BAC-2325-44D1-B235-00C459EB7FF4}"/>
              </a:ext>
            </a:extLst>
          </p:cNvPr>
          <p:cNvSpPr>
            <a:spLocks noGrp="1"/>
          </p:cNvSpPr>
          <p:nvPr>
            <p:ph type="ctrTitle"/>
          </p:nvPr>
        </p:nvSpPr>
        <p:spPr>
          <a:xfrm>
            <a:off x="3082413" y="235975"/>
            <a:ext cx="7585586" cy="1364226"/>
          </a:xfrm>
        </p:spPr>
        <p:txBody>
          <a:bodyPr/>
          <a:lstStyle/>
          <a:p>
            <a:r>
              <a:rPr lang="en-US" b="1" dirty="0">
                <a:solidFill>
                  <a:srgbClr val="7030A0"/>
                </a:solidFill>
              </a:rPr>
              <a:t>PROBLEM STATEMENT</a:t>
            </a:r>
          </a:p>
        </p:txBody>
      </p:sp>
      <p:sp>
        <p:nvSpPr>
          <p:cNvPr id="7" name="Subtitle 6">
            <a:extLst>
              <a:ext uri="{FF2B5EF4-FFF2-40B4-BE49-F238E27FC236}">
                <a16:creationId xmlns:a16="http://schemas.microsoft.com/office/drawing/2014/main" id="{73FD2DF3-C83B-4209-AF01-540721D5CF22}"/>
              </a:ext>
            </a:extLst>
          </p:cNvPr>
          <p:cNvSpPr>
            <a:spLocks noGrp="1"/>
          </p:cNvSpPr>
          <p:nvPr>
            <p:ph type="subTitle" idx="1"/>
          </p:nvPr>
        </p:nvSpPr>
        <p:spPr>
          <a:xfrm>
            <a:off x="2079523" y="2330244"/>
            <a:ext cx="8588476" cy="3598607"/>
          </a:xfrm>
        </p:spPr>
        <p:txBody>
          <a:bodyPr>
            <a:normAutofit/>
          </a:bodyPr>
          <a:lstStyle/>
          <a:p>
            <a:pPr algn="ctr"/>
            <a:r>
              <a:rPr lang="en-US" sz="3200" b="1" dirty="0">
                <a:solidFill>
                  <a:schemeClr val="tx1"/>
                </a:solidFill>
              </a:rPr>
              <a:t>TRASLATION OF SPEECH FROM ONE LANGUAGE TO MULTIPLE  LANGUAGES </a:t>
            </a:r>
          </a:p>
        </p:txBody>
      </p:sp>
    </p:spTree>
    <p:extLst>
      <p:ext uri="{BB962C8B-B14F-4D97-AF65-F5344CB8AC3E}">
        <p14:creationId xmlns:p14="http://schemas.microsoft.com/office/powerpoint/2010/main" val="368437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50AD328-9F96-4EF0-A67B-C2F4E11F7AC0}"/>
              </a:ext>
            </a:extLst>
          </p:cNvPr>
          <p:cNvSpPr txBox="1"/>
          <p:nvPr/>
        </p:nvSpPr>
        <p:spPr>
          <a:xfrm>
            <a:off x="4996697" y="618518"/>
            <a:ext cx="6050713" cy="1478570"/>
          </a:xfrm>
          <a:prstGeom prst="rect">
            <a:avLst/>
          </a:prstGeom>
        </p:spPr>
        <p:txBody>
          <a:bodyPr vert="horz" lIns="91440" tIns="45720" rIns="91440" bIns="45720" rtlCol="0" anchor="ctr">
            <a:normAutofit/>
          </a:bodyPr>
          <a:lstStyle/>
          <a:p>
            <a:pPr indent="-228600" defTabSz="914400" fontAlgn="base">
              <a:lnSpc>
                <a:spcPct val="90000"/>
              </a:lnSpc>
              <a:spcBef>
                <a:spcPct val="0"/>
              </a:spcBef>
              <a:spcAft>
                <a:spcPts val="600"/>
              </a:spcAft>
            </a:pPr>
            <a:r>
              <a:rPr lang="en-US" sz="3600" b="0" i="0" cap="all" dirty="0">
                <a:solidFill>
                  <a:schemeClr val="accent6">
                    <a:lumMod val="50000"/>
                  </a:schemeClr>
                </a:solidFill>
                <a:effectLst/>
                <a:latin typeface="+mj-lt"/>
                <a:ea typeface="+mj-ea"/>
                <a:cs typeface="+mj-cs"/>
              </a:rPr>
              <a:t>ABSTRACT:</a:t>
            </a:r>
          </a:p>
        </p:txBody>
      </p:sp>
      <p:pic>
        <p:nvPicPr>
          <p:cNvPr id="26" name="Picture 25" descr="Different coloured question marks">
            <a:extLst>
              <a:ext uri="{FF2B5EF4-FFF2-40B4-BE49-F238E27FC236}">
                <a16:creationId xmlns:a16="http://schemas.microsoft.com/office/drawing/2014/main" id="{80E51C04-C4D7-4E6C-8A34-A2DAAF46F7C7}"/>
              </a:ext>
            </a:extLst>
          </p:cNvPr>
          <p:cNvPicPr>
            <a:picLocks noChangeAspect="1"/>
          </p:cNvPicPr>
          <p:nvPr/>
        </p:nvPicPr>
        <p:blipFill rotWithShape="1">
          <a:blip r:embed="rId3"/>
          <a:srcRect l="29296" r="32682"/>
          <a:stretch/>
        </p:blipFill>
        <p:spPr>
          <a:xfrm>
            <a:off x="-5597" y="10"/>
            <a:ext cx="4338717" cy="6857990"/>
          </a:xfrm>
          <a:prstGeom prst="rect">
            <a:avLst/>
          </a:prstGeom>
        </p:spPr>
      </p:pic>
      <p:sp>
        <p:nvSpPr>
          <p:cNvPr id="3" name="TextBox 2">
            <a:extLst>
              <a:ext uri="{FF2B5EF4-FFF2-40B4-BE49-F238E27FC236}">
                <a16:creationId xmlns:a16="http://schemas.microsoft.com/office/drawing/2014/main" id="{31731BE0-72DD-4852-B493-A5221CBFC7C9}"/>
              </a:ext>
            </a:extLst>
          </p:cNvPr>
          <p:cNvSpPr txBox="1"/>
          <p:nvPr/>
        </p:nvSpPr>
        <p:spPr>
          <a:xfrm>
            <a:off x="4968958" y="2097088"/>
            <a:ext cx="6078453" cy="5690059"/>
          </a:xfrm>
          <a:prstGeom prst="rect">
            <a:avLst/>
          </a:prstGeom>
        </p:spPr>
        <p:txBody>
          <a:bodyPr vert="horz" lIns="91440" tIns="45720" rIns="91440" bIns="45720" rtlCol="0">
            <a:normAutofit fontScale="85000" lnSpcReduction="10000"/>
          </a:bodyPr>
          <a:lstStyle/>
          <a:p>
            <a:pPr defTabSz="914400" fontAlgn="base">
              <a:lnSpc>
                <a:spcPct val="110000"/>
              </a:lnSpc>
              <a:spcAft>
                <a:spcPts val="600"/>
              </a:spcAft>
              <a:buSzPct val="125000"/>
            </a:pPr>
            <a:r>
              <a:rPr lang="en-US" sz="2600" b="1" dirty="0">
                <a:effectLst/>
              </a:rPr>
              <a:t>In today’s world language translation is very important, because if any person attends a global meeting/conference the language might be different from what is known, at that time </a:t>
            </a:r>
            <a:r>
              <a:rPr lang="en-US" sz="2600" b="1" dirty="0"/>
              <a:t>speech</a:t>
            </a:r>
            <a:r>
              <a:rPr lang="en-US" sz="2600" b="1" dirty="0">
                <a:effectLst/>
              </a:rPr>
              <a:t> translation is very useful. </a:t>
            </a:r>
            <a:r>
              <a:rPr lang="en-US" sz="2600" b="1" dirty="0"/>
              <a:t>Speech</a:t>
            </a:r>
            <a:r>
              <a:rPr lang="en-US" sz="2600" b="1" dirty="0">
                <a:effectLst/>
              </a:rPr>
              <a:t> translator is mediator between two languages. In this we have reviews various issues related to </a:t>
            </a:r>
            <a:r>
              <a:rPr lang="en-US" sz="2600" b="1" dirty="0"/>
              <a:t>Speech</a:t>
            </a:r>
            <a:r>
              <a:rPr lang="en-US" sz="2600" b="1" dirty="0">
                <a:effectLst/>
              </a:rPr>
              <a:t> translation as well as various difficulties in it. The purpose of this paper is to develop a speech translator that can recognize initial language spoken and can translate from one language to other languages sentence by sentence.</a:t>
            </a:r>
            <a:endParaRPr lang="en-US" sz="2600" dirty="0">
              <a:effectLst/>
            </a:endParaRPr>
          </a:p>
          <a:p>
            <a:pPr indent="-228600" defTabSz="914400" fontAlgn="base">
              <a:lnSpc>
                <a:spcPct val="110000"/>
              </a:lnSpc>
              <a:spcAft>
                <a:spcPts val="600"/>
              </a:spcAft>
              <a:buSzPct val="125000"/>
              <a:buFont typeface="Arial" panose="020B0604020202020204" pitchFamily="34" charset="0"/>
              <a:buChar char="•"/>
            </a:pPr>
            <a:endParaRPr lang="en-US" sz="1300" b="0" i="0" dirty="0">
              <a:effectLst/>
            </a:endParaRPr>
          </a:p>
          <a:p>
            <a:pPr indent="-228600" defTabSz="914400" fontAlgn="base">
              <a:lnSpc>
                <a:spcPct val="110000"/>
              </a:lnSpc>
              <a:spcAft>
                <a:spcPts val="600"/>
              </a:spcAft>
              <a:buSzPct val="125000"/>
              <a:buFont typeface="Arial" panose="020B0604020202020204" pitchFamily="34" charset="0"/>
              <a:buChar char="•"/>
            </a:pPr>
            <a:endParaRPr lang="en-US" sz="1300" b="0" i="0" dirty="0">
              <a:effectLst/>
            </a:endParaRPr>
          </a:p>
          <a:p>
            <a:pPr indent="-228600" defTabSz="914400" fontAlgn="base">
              <a:lnSpc>
                <a:spcPct val="110000"/>
              </a:lnSpc>
              <a:spcAft>
                <a:spcPts val="600"/>
              </a:spcAft>
              <a:buSzPct val="125000"/>
              <a:buFont typeface="Arial" panose="020B0604020202020204" pitchFamily="34" charset="0"/>
              <a:buChar char="•"/>
            </a:pPr>
            <a:endParaRPr lang="en-US" sz="1300" dirty="0"/>
          </a:p>
          <a:p>
            <a:pPr indent="-228600" defTabSz="914400">
              <a:lnSpc>
                <a:spcPct val="110000"/>
              </a:lnSpc>
              <a:spcAft>
                <a:spcPts val="600"/>
              </a:spcAft>
              <a:buSzPct val="125000"/>
              <a:buFont typeface="Arial" panose="020B0604020202020204" pitchFamily="34" charset="0"/>
              <a:buChar char="•"/>
            </a:pPr>
            <a:endParaRPr lang="en-US" sz="1300" b="0" i="0" dirty="0">
              <a:effectLst/>
            </a:endParaRPr>
          </a:p>
          <a:p>
            <a:pPr indent="-228600" defTabSz="914400">
              <a:lnSpc>
                <a:spcPct val="110000"/>
              </a:lnSpc>
              <a:spcAft>
                <a:spcPts val="600"/>
              </a:spcAft>
              <a:buSzPct val="125000"/>
              <a:buFont typeface="Arial" panose="020B0604020202020204" pitchFamily="34" charset="0"/>
              <a:buChar char="•"/>
            </a:pPr>
            <a:br>
              <a:rPr lang="en-US" sz="1300" b="0" i="0" u="sng" dirty="0">
                <a:effectLst/>
                <a:hlinkClick r:id="rId4"/>
              </a:rPr>
            </a:br>
            <a:endParaRPr lang="en-US" sz="1300" dirty="0"/>
          </a:p>
        </p:txBody>
      </p:sp>
    </p:spTree>
    <p:extLst>
      <p:ext uri="{BB962C8B-B14F-4D97-AF65-F5344CB8AC3E}">
        <p14:creationId xmlns:p14="http://schemas.microsoft.com/office/powerpoint/2010/main" val="131539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8" name="Group 5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8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59" name="Group 5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9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8E0F1-5CB6-4FE4-BD14-BF331CD9AC30}"/>
              </a:ext>
            </a:extLst>
          </p:cNvPr>
          <p:cNvSpPr>
            <a:spLocks noGrp="1"/>
          </p:cNvSpPr>
          <p:nvPr>
            <p:ph type="title"/>
          </p:nvPr>
        </p:nvSpPr>
        <p:spPr>
          <a:xfrm>
            <a:off x="8692822" y="1065955"/>
            <a:ext cx="2353469" cy="4817318"/>
          </a:xfrm>
        </p:spPr>
        <p:txBody>
          <a:bodyPr vert="horz" lIns="91440" tIns="45720" rIns="91440" bIns="45720" rtlCol="0" anchor="ctr">
            <a:normAutofit/>
          </a:bodyPr>
          <a:lstStyle/>
          <a:p>
            <a:r>
              <a:rPr lang="en-US" sz="3600" dirty="0"/>
              <a:t>LITERATURE SURVEY</a:t>
            </a:r>
          </a:p>
        </p:txBody>
      </p:sp>
      <p:sp>
        <p:nvSpPr>
          <p:cNvPr id="10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336BF45-C96E-4285-A25D-524AAE414F6D}"/>
              </a:ext>
            </a:extLst>
          </p:cNvPr>
          <p:cNvSpPr>
            <a:spLocks noGrp="1"/>
          </p:cNvSpPr>
          <p:nvPr>
            <p:ph type="body" sz="half" idx="2"/>
          </p:nvPr>
        </p:nvSpPr>
        <p:spPr>
          <a:xfrm>
            <a:off x="90485" y="495097"/>
            <a:ext cx="6932211" cy="5505450"/>
          </a:xfrm>
        </p:spPr>
        <p:txBody>
          <a:bodyPr vert="horz" lIns="91440" tIns="45720" rIns="91440" bIns="45720" rtlCol="0" anchor="ctr">
            <a:normAutofit/>
          </a:bodyPr>
          <a:lstStyle/>
          <a:p>
            <a:pPr indent="-228600">
              <a:buFont typeface="Arial" panose="020B0604020202020204" pitchFamily="34" charset="0"/>
              <a:buChar char="•"/>
            </a:pPr>
            <a:endParaRPr lang="en-US" sz="1800" dirty="0"/>
          </a:p>
        </p:txBody>
      </p:sp>
      <p:cxnSp>
        <p:nvCxnSpPr>
          <p:cNvPr id="102" name="Straight Connector 10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098941A-77D3-4774-87F7-1D9ED4C7E658}"/>
              </a:ext>
            </a:extLst>
          </p:cNvPr>
          <p:cNvPicPr>
            <a:picLocks noChangeAspect="1"/>
          </p:cNvPicPr>
          <p:nvPr/>
        </p:nvPicPr>
        <p:blipFill>
          <a:blip r:embed="rId4"/>
          <a:stretch>
            <a:fillRect/>
          </a:stretch>
        </p:blipFill>
        <p:spPr>
          <a:xfrm>
            <a:off x="114300" y="252248"/>
            <a:ext cx="7303218" cy="6256299"/>
          </a:xfrm>
          <a:prstGeom prst="rect">
            <a:avLst/>
          </a:prstGeom>
        </p:spPr>
      </p:pic>
    </p:spTree>
    <p:extLst>
      <p:ext uri="{BB962C8B-B14F-4D97-AF65-F5344CB8AC3E}">
        <p14:creationId xmlns:p14="http://schemas.microsoft.com/office/powerpoint/2010/main" val="387592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4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54" name="Group 5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5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5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5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0" name="Group 5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6" name="Group 6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6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74" name="Rectangle 7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15AA6-3005-4EBD-B40A-1F53F9C184E9}"/>
              </a:ext>
            </a:extLst>
          </p:cNvPr>
          <p:cNvSpPr>
            <a:spLocks noGrp="1"/>
          </p:cNvSpPr>
          <p:nvPr>
            <p:ph type="title"/>
          </p:nvPr>
        </p:nvSpPr>
        <p:spPr>
          <a:xfrm>
            <a:off x="1577445" y="1168078"/>
            <a:ext cx="9048219" cy="1092200"/>
          </a:xfrm>
        </p:spPr>
        <p:txBody>
          <a:bodyPr anchor="ctr">
            <a:normAutofit/>
          </a:bodyPr>
          <a:lstStyle/>
          <a:p>
            <a:pPr algn="ctr"/>
            <a:r>
              <a:rPr lang="en-US" dirty="0">
                <a:solidFill>
                  <a:schemeClr val="tx2">
                    <a:lumMod val="60000"/>
                    <a:lumOff val="40000"/>
                  </a:schemeClr>
                </a:solidFill>
              </a:rPr>
              <a:t>Literature survey</a:t>
            </a:r>
          </a:p>
        </p:txBody>
      </p:sp>
      <p:sp>
        <p:nvSpPr>
          <p:cNvPr id="3" name="Content Placeholder 2">
            <a:extLst>
              <a:ext uri="{FF2B5EF4-FFF2-40B4-BE49-F238E27FC236}">
                <a16:creationId xmlns:a16="http://schemas.microsoft.com/office/drawing/2014/main" id="{E6928ED1-4507-420A-8ADD-6CEA6111BF35}"/>
              </a:ext>
            </a:extLst>
          </p:cNvPr>
          <p:cNvSpPr>
            <a:spLocks noGrp="1"/>
          </p:cNvSpPr>
          <p:nvPr>
            <p:ph idx="1"/>
          </p:nvPr>
        </p:nvSpPr>
        <p:spPr>
          <a:xfrm>
            <a:off x="1577446" y="2260278"/>
            <a:ext cx="9048218" cy="3653825"/>
          </a:xfrm>
        </p:spPr>
        <p:txBody>
          <a:bodyPr anchor="ctr">
            <a:normAutofit/>
          </a:bodyPr>
          <a:lstStyle/>
          <a:p>
            <a:pPr>
              <a:lnSpc>
                <a:spcPct val="110000"/>
              </a:lnSpc>
            </a:pPr>
            <a:r>
              <a:rPr lang="en-US" sz="1600" dirty="0">
                <a:solidFill>
                  <a:srgbClr val="FFFFFF"/>
                </a:solidFill>
              </a:rPr>
              <a:t>The Voice/speech translation system integrates two technologies : Automatic Speech Recognition, Machine Translation. The speaker of language A speaks, and the speech recognizer recognizes the utterance. The input is then converted into a string of words, using dictionary and grammar of language A, by using the massive corpus of text of language A.</a:t>
            </a:r>
          </a:p>
          <a:p>
            <a:pPr>
              <a:lnSpc>
                <a:spcPct val="110000"/>
              </a:lnSpc>
            </a:pPr>
            <a:r>
              <a:rPr lang="en-US" sz="1600" dirty="0">
                <a:solidFill>
                  <a:srgbClr val="FFFFFF"/>
                </a:solidFill>
              </a:rPr>
              <a:t>HMMs are mostly used in speaker recognition  today. We get the output sequence of symbols from these models. HMMs are used in speech recognition because the audio signal can be considered piece wise stationary signal.</a:t>
            </a:r>
          </a:p>
          <a:p>
            <a:pPr>
              <a:lnSpc>
                <a:spcPct val="110000"/>
              </a:lnSpc>
            </a:pPr>
            <a:r>
              <a:rPr lang="en-US" sz="1600" dirty="0">
                <a:solidFill>
                  <a:srgbClr val="FFFFFF"/>
                </a:solidFill>
              </a:rPr>
              <a:t>Neural Networks has come up as nice approach for acoustic modelling in ASR since 1980s. In contract to HMMs, neural networks does not make any assumptions regarding the statistical properties and have several qualities that make them great model for speech recognition.</a:t>
            </a:r>
          </a:p>
          <a:p>
            <a:pPr>
              <a:lnSpc>
                <a:spcPct val="110000"/>
              </a:lnSpc>
            </a:pPr>
            <a:endParaRPr lang="en-US" sz="1600" dirty="0">
              <a:solidFill>
                <a:srgbClr val="FFFFFF"/>
              </a:solidFill>
            </a:endParaRPr>
          </a:p>
        </p:txBody>
      </p:sp>
    </p:spTree>
    <p:extLst>
      <p:ext uri="{BB962C8B-B14F-4D97-AF65-F5344CB8AC3E}">
        <p14:creationId xmlns:p14="http://schemas.microsoft.com/office/powerpoint/2010/main" val="332612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9A8BF-3F13-42A0-92F5-BF492A952321}"/>
              </a:ext>
            </a:extLst>
          </p:cNvPr>
          <p:cNvSpPr>
            <a:spLocks noGrp="1"/>
          </p:cNvSpPr>
          <p:nvPr>
            <p:ph type="title"/>
          </p:nvPr>
        </p:nvSpPr>
        <p:spPr>
          <a:xfrm>
            <a:off x="1577445" y="1168078"/>
            <a:ext cx="9048219" cy="1092200"/>
          </a:xfrm>
        </p:spPr>
        <p:txBody>
          <a:bodyPr anchor="ctr">
            <a:normAutofit/>
          </a:bodyPr>
          <a:lstStyle/>
          <a:p>
            <a:pPr algn="ctr"/>
            <a:r>
              <a:rPr lang="en-US" dirty="0">
                <a:solidFill>
                  <a:schemeClr val="tx2">
                    <a:lumMod val="60000"/>
                    <a:lumOff val="40000"/>
                  </a:schemeClr>
                </a:solidFill>
              </a:rPr>
              <a:t>LITERATURE SURVEY</a:t>
            </a:r>
          </a:p>
        </p:txBody>
      </p:sp>
      <p:sp>
        <p:nvSpPr>
          <p:cNvPr id="3" name="Content Placeholder 2">
            <a:extLst>
              <a:ext uri="{FF2B5EF4-FFF2-40B4-BE49-F238E27FC236}">
                <a16:creationId xmlns:a16="http://schemas.microsoft.com/office/drawing/2014/main" id="{8D49B84D-648A-4E65-A798-5DB5AA9086E1}"/>
              </a:ext>
            </a:extLst>
          </p:cNvPr>
          <p:cNvSpPr>
            <a:spLocks noGrp="1"/>
          </p:cNvSpPr>
          <p:nvPr>
            <p:ph idx="1"/>
          </p:nvPr>
        </p:nvSpPr>
        <p:spPr>
          <a:xfrm>
            <a:off x="1577446" y="1981201"/>
            <a:ext cx="9048218" cy="4110564"/>
          </a:xfrm>
        </p:spPr>
        <p:txBody>
          <a:bodyPr anchor="ctr">
            <a:normAutofit/>
          </a:bodyPr>
          <a:lstStyle/>
          <a:p>
            <a:pPr>
              <a:lnSpc>
                <a:spcPct val="110000"/>
              </a:lnSpc>
            </a:pPr>
            <a:r>
              <a:rPr lang="en-US" sz="2000" dirty="0">
                <a:solidFill>
                  <a:srgbClr val="FFFFFF"/>
                </a:solidFill>
              </a:rPr>
              <a:t>Most of the data that we find is from different domains. For example, the texts that are used in the chat rooms are different than those used in the parliaments. The problem in the Neural machine translation can be that it is trained on the data that is not at relevant to the user and hence not getting correct translations. This problem is called as Domain Adaptation.</a:t>
            </a:r>
          </a:p>
          <a:p>
            <a:pPr>
              <a:lnSpc>
                <a:spcPct val="110000"/>
              </a:lnSpc>
            </a:pPr>
            <a:r>
              <a:rPr lang="en-US" sz="2000" dirty="0">
                <a:solidFill>
                  <a:srgbClr val="FFFFFF"/>
                </a:solidFill>
              </a:rPr>
              <a:t>Speech translation is conventionally carried out by cascading an Automatic Speech Recognition System and Machine Translation system. Generally, the factors that are optimized are the language models and the acoustic models along with the word error rate for the ASR system and the BLEU score for the MT system.</a:t>
            </a:r>
          </a:p>
        </p:txBody>
      </p:sp>
    </p:spTree>
    <p:extLst>
      <p:ext uri="{BB962C8B-B14F-4D97-AF65-F5344CB8AC3E}">
        <p14:creationId xmlns:p14="http://schemas.microsoft.com/office/powerpoint/2010/main" val="355415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4E5CB-AC96-44E8-9A0D-3B390937D904}"/>
              </a:ext>
            </a:extLst>
          </p:cNvPr>
          <p:cNvSpPr txBox="1"/>
          <p:nvPr/>
        </p:nvSpPr>
        <p:spPr>
          <a:xfrm>
            <a:off x="5085347" y="242105"/>
            <a:ext cx="6280262" cy="5906773"/>
          </a:xfrm>
          <a:prstGeom prst="rect">
            <a:avLst/>
          </a:prstGeom>
        </p:spPr>
        <p:txBody>
          <a:bodyPr vert="horz" lIns="91440" tIns="45720" rIns="91440" bIns="45720" rtlCol="0" anchor="ctr">
            <a:noAutofit/>
          </a:bodyPr>
          <a:lstStyle/>
          <a:p>
            <a:pPr>
              <a:lnSpc>
                <a:spcPct val="90000"/>
              </a:lnSpc>
              <a:spcAft>
                <a:spcPts val="600"/>
              </a:spcAft>
            </a:pPr>
            <a:r>
              <a:rPr lang="en-IN" sz="20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Humans can interact with each other through natural language. If both people understood their languages, then interaction between these two people is more complete. In this </a:t>
            </a:r>
            <a:r>
              <a:rPr lang="en-IN" sz="2000" b="1"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Speech</a:t>
            </a:r>
            <a:r>
              <a:rPr lang="en-IN" sz="20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translation system, there is no need of creation of database manually for matching/converting source text to destination text, due to this translation time will be reduced. From the comparison between techniques in speech recognition, Sphinx model is identified as one of the popular connectionist techniques and suitable to use in speech recognition. We plan to develop a multi-way translation like Hindi to English, Tamil and Telugu. Finally, the Real time voice translation system is done in this way.</a:t>
            </a:r>
            <a:endParaRPr lang="en-US" sz="2000" dirty="0">
              <a:solidFill>
                <a:schemeClr val="accent1">
                  <a:lumMod val="60000"/>
                  <a:lumOff val="40000"/>
                </a:schemeClr>
              </a:solidFill>
            </a:endParaRPr>
          </a:p>
        </p:txBody>
      </p:sp>
      <p:sp>
        <p:nvSpPr>
          <p:cNvPr id="13" name="TextBox 12">
            <a:extLst>
              <a:ext uri="{FF2B5EF4-FFF2-40B4-BE49-F238E27FC236}">
                <a16:creationId xmlns:a16="http://schemas.microsoft.com/office/drawing/2014/main" id="{E4264F01-AA65-4609-BA86-878F7B4612A9}"/>
              </a:ext>
            </a:extLst>
          </p:cNvPr>
          <p:cNvSpPr txBox="1"/>
          <p:nvPr/>
        </p:nvSpPr>
        <p:spPr>
          <a:xfrm>
            <a:off x="505549" y="2424350"/>
            <a:ext cx="6280262" cy="1006429"/>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6600" dirty="0"/>
              <a:t>Conclusion:</a:t>
            </a:r>
          </a:p>
        </p:txBody>
      </p:sp>
    </p:spTree>
    <p:extLst>
      <p:ext uri="{BB962C8B-B14F-4D97-AF65-F5344CB8AC3E}">
        <p14:creationId xmlns:p14="http://schemas.microsoft.com/office/powerpoint/2010/main" val="33419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304</TotalTime>
  <Words>588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Algerian</vt:lpstr>
      <vt:lpstr>Arial</vt:lpstr>
      <vt:lpstr>Calibri</vt:lpstr>
      <vt:lpstr>Courier New</vt:lpstr>
      <vt:lpstr>Tw Cen MT</vt:lpstr>
      <vt:lpstr>Circuit</vt:lpstr>
      <vt:lpstr>TITLE: REAL TIME SPEECH TRANSLATOR (USING PYTHON )</vt:lpstr>
      <vt:lpstr> Table of Contents</vt:lpstr>
      <vt:lpstr>PROJECT TITLE   AND    PROJECT AREA</vt:lpstr>
      <vt:lpstr>PROBLEM STATEMENT</vt:lpstr>
      <vt:lpstr>PowerPoint Presentation</vt:lpstr>
      <vt:lpstr>LITERATURE SURVEY</vt:lpstr>
      <vt:lpstr>Literature survey</vt:lpstr>
      <vt:lpstr>LITERATURE SURVEY</vt:lpstr>
      <vt:lpstr>PowerPoint Presentation</vt:lpstr>
      <vt:lpstr>PowerPoint Presentation</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shiva goud</dc:creator>
  <cp:lastModifiedBy>VENKATASAI RAMAKRISHNA MANOJ PERAVALI .</cp:lastModifiedBy>
  <cp:revision>29</cp:revision>
  <dcterms:created xsi:type="dcterms:W3CDTF">2022-01-03T02:40:43Z</dcterms:created>
  <dcterms:modified xsi:type="dcterms:W3CDTF">2022-01-07T03:08:24Z</dcterms:modified>
</cp:coreProperties>
</file>