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79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9144000" cy="5143500" type="screen16x9"/>
  <p:notesSz cx="6858000" cy="9144000"/>
  <p:embeddedFontLst>
    <p:embeddedFont>
      <p:font typeface="Aldrich"/>
      <p:regular r:id="rId13"/>
    </p:embeddedFont>
    <p:embeddedFont>
      <p:font typeface="Russo One" panose="02000503050000020004" pitchFamily="2" charset="0"/>
      <p:regular r:id="rId14"/>
    </p:embeddedFont>
    <p:embeddedFont>
      <p:font typeface="Saira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7257744-52E4-4A5B-A9AA-9D57FAF63693}">
          <p14:sldIdLst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082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CD3494-D199-41F7-A4D9-61F17C32F8E0}">
  <a:tblStyle styleId="{CFCD3494-D199-41F7-A4D9-61F17C32F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34FF8B-35D0-49FD-82CC-675D6C754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14" name="Google Shape;314;p8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37" name="Google Shape;337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8"/>
          <p:cNvGrpSpPr/>
          <p:nvPr/>
        </p:nvGrpSpPr>
        <p:grpSpPr>
          <a:xfrm>
            <a:off x="7114525" y="-120600"/>
            <a:ext cx="3487326" cy="2515170"/>
            <a:chOff x="7114525" y="-120600"/>
            <a:chExt cx="3487326" cy="25151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8" name="Google Shape;36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376" name="Google Shape;376;p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98" name="Google Shape;398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9"/>
          <p:cNvGrpSpPr/>
          <p:nvPr/>
        </p:nvGrpSpPr>
        <p:grpSpPr>
          <a:xfrm>
            <a:off x="7323150" y="3559675"/>
            <a:ext cx="4020937" cy="1950500"/>
            <a:chOff x="7323150" y="3559675"/>
            <a:chExt cx="4020937" cy="1950500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32" name="Google Shape;432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10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439" name="Google Shape;439;p10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66" name="Google Shape;466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0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470" name="Google Shape;470;p10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92" name="Google Shape;492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13"/>
          <p:cNvSpPr txBox="1">
            <a:spLocks noGrp="1"/>
          </p:cNvSpPr>
          <p:nvPr>
            <p:ph type="title" hasCustomPrompt="1"/>
          </p:nvPr>
        </p:nvSpPr>
        <p:spPr>
          <a:xfrm>
            <a:off x="1293604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2" hasCustomPrompt="1"/>
          </p:nvPr>
        </p:nvSpPr>
        <p:spPr>
          <a:xfrm>
            <a:off x="3883926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title" idx="3" hasCustomPrompt="1"/>
          </p:nvPr>
        </p:nvSpPr>
        <p:spPr>
          <a:xfrm>
            <a:off x="6471600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5" name="Google Shape;565;p13"/>
          <p:cNvSpPr txBox="1">
            <a:spLocks noGrp="1"/>
          </p:cNvSpPr>
          <p:nvPr>
            <p:ph type="title" idx="4" hasCustomPrompt="1"/>
          </p:nvPr>
        </p:nvSpPr>
        <p:spPr>
          <a:xfrm>
            <a:off x="1293604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5" hasCustomPrompt="1"/>
          </p:nvPr>
        </p:nvSpPr>
        <p:spPr>
          <a:xfrm>
            <a:off x="3883926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title" idx="6" hasCustomPrompt="1"/>
          </p:nvPr>
        </p:nvSpPr>
        <p:spPr>
          <a:xfrm>
            <a:off x="6471600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7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1"/>
          </p:nvPr>
        </p:nvSpPr>
        <p:spPr>
          <a:xfrm>
            <a:off x="720002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8"/>
          </p:nvPr>
        </p:nvSpPr>
        <p:spPr>
          <a:xfrm>
            <a:off x="3310324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9"/>
          </p:nvPr>
        </p:nvSpPr>
        <p:spPr>
          <a:xfrm>
            <a:off x="5897998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13"/>
          </p:nvPr>
        </p:nvSpPr>
        <p:spPr>
          <a:xfrm>
            <a:off x="720002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4"/>
          </p:nvPr>
        </p:nvSpPr>
        <p:spPr>
          <a:xfrm>
            <a:off x="3310324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15"/>
          </p:nvPr>
        </p:nvSpPr>
        <p:spPr>
          <a:xfrm>
            <a:off x="5897998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575" name="Google Shape;575;p13"/>
          <p:cNvGrpSpPr/>
          <p:nvPr/>
        </p:nvGrpSpPr>
        <p:grpSpPr>
          <a:xfrm>
            <a:off x="7594475" y="-1910625"/>
            <a:ext cx="2151567" cy="3381325"/>
            <a:chOff x="7594475" y="-1910625"/>
            <a:chExt cx="2151567" cy="3381325"/>
          </a:xfrm>
        </p:grpSpPr>
        <p:grpSp>
          <p:nvGrpSpPr>
            <p:cNvPr id="576" name="Google Shape;576;p13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577" name="Google Shape;577;p13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3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3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3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3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3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3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3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19" name="Google Shape;619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94475" y="-27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18950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1" name="Google Shape;621;p13"/>
          <p:cNvGrpSpPr/>
          <p:nvPr/>
        </p:nvGrpSpPr>
        <p:grpSpPr>
          <a:xfrm>
            <a:off x="-500554" y="3650100"/>
            <a:ext cx="2057554" cy="3254804"/>
            <a:chOff x="-500554" y="3650100"/>
            <a:chExt cx="2057554" cy="3254804"/>
          </a:xfrm>
        </p:grpSpPr>
        <p:grpSp>
          <p:nvGrpSpPr>
            <p:cNvPr id="622" name="Google Shape;622;p13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623" name="Google Shape;623;p13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65" name="Google Shape;665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79650" y="4192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Google Shape;666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50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25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04" name="Google Shape;70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5"/>
          <p:cNvGrpSpPr/>
          <p:nvPr/>
        </p:nvGrpSpPr>
        <p:grpSpPr>
          <a:xfrm>
            <a:off x="7564750" y="1350338"/>
            <a:ext cx="3035971" cy="2240336"/>
            <a:chOff x="7564750" y="1350338"/>
            <a:chExt cx="3035971" cy="2240336"/>
          </a:xfrm>
        </p:grpSpPr>
        <p:grpSp>
          <p:nvGrpSpPr>
            <p:cNvPr id="706" name="Google Shape;706;p15"/>
            <p:cNvGrpSpPr/>
            <p:nvPr/>
          </p:nvGrpSpPr>
          <p:grpSpPr>
            <a:xfrm>
              <a:off x="8010366" y="1833648"/>
              <a:ext cx="2590356" cy="1757025"/>
              <a:chOff x="2280775" y="570800"/>
              <a:chExt cx="1702725" cy="1154950"/>
            </a:xfrm>
          </p:grpSpPr>
          <p:sp>
            <p:nvSpPr>
              <p:cNvPr id="707" name="Google Shape;707;p15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5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33" name="Google Shape;733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64750" y="212348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18950" y="13503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6"/>
          <p:cNvSpPr txBox="1">
            <a:spLocks noGrp="1"/>
          </p:cNvSpPr>
          <p:nvPr>
            <p:ph type="subTitle" idx="1"/>
          </p:nvPr>
        </p:nvSpPr>
        <p:spPr>
          <a:xfrm>
            <a:off x="1203288" y="2119550"/>
            <a:ext cx="3900900" cy="22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38" name="Google Shape;738;p16"/>
          <p:cNvSpPr txBox="1">
            <a:spLocks noGrp="1"/>
          </p:cNvSpPr>
          <p:nvPr>
            <p:ph type="title"/>
          </p:nvPr>
        </p:nvSpPr>
        <p:spPr>
          <a:xfrm>
            <a:off x="1203288" y="818650"/>
            <a:ext cx="3900900" cy="13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39" name="Google Shape;739;p16"/>
          <p:cNvGrpSpPr/>
          <p:nvPr/>
        </p:nvGrpSpPr>
        <p:grpSpPr>
          <a:xfrm rot="5400000">
            <a:off x="-1245187" y="4798400"/>
            <a:ext cx="3920587" cy="1824125"/>
            <a:chOff x="7423500" y="3586650"/>
            <a:chExt cx="3920587" cy="1824125"/>
          </a:xfrm>
        </p:grpSpPr>
        <p:grpSp>
          <p:nvGrpSpPr>
            <p:cNvPr id="740" name="Google Shape;740;p1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741" name="Google Shape;741;p1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1" name="Google Shape;771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Google Shape;772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3" name="Google Shape;773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8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54" name="Google Shape;85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55" name="Google Shape;855;p18"/>
          <p:cNvGrpSpPr/>
          <p:nvPr/>
        </p:nvGrpSpPr>
        <p:grpSpPr>
          <a:xfrm>
            <a:off x="7880700" y="361707"/>
            <a:ext cx="3463387" cy="1573618"/>
            <a:chOff x="7880700" y="361707"/>
            <a:chExt cx="3463387" cy="1573618"/>
          </a:xfrm>
        </p:grpSpPr>
        <p:grpSp>
          <p:nvGrpSpPr>
            <p:cNvPr id="856" name="Google Shape;856;p18"/>
            <p:cNvGrpSpPr/>
            <p:nvPr/>
          </p:nvGrpSpPr>
          <p:grpSpPr>
            <a:xfrm flipH="1">
              <a:off x="8436907" y="361707"/>
              <a:ext cx="2907181" cy="1177348"/>
              <a:chOff x="2442775" y="3274750"/>
              <a:chExt cx="1690025" cy="684425"/>
            </a:xfrm>
          </p:grpSpPr>
          <p:sp>
            <p:nvSpPr>
              <p:cNvPr id="857" name="Google Shape;857;p18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8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8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8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8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8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8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8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78" name="Google Shape;878;p1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80700" y="7579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7107050" y="-104675"/>
            <a:ext cx="3494801" cy="2499245"/>
            <a:chOff x="7107050" y="-104675"/>
            <a:chExt cx="3494801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7352875" y="3702559"/>
            <a:ext cx="3991212" cy="1778866"/>
            <a:chOff x="7352875" y="3702559"/>
            <a:chExt cx="3991212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9" r:id="rId4"/>
    <p:sldLayoutId id="2147483661" r:id="rId5"/>
    <p:sldLayoutId id="2147483662" r:id="rId6"/>
    <p:sldLayoutId id="2147483664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1339D8A-B6D0-40CE-627F-D2266C07F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609" y="944954"/>
            <a:ext cx="8208342" cy="3143826"/>
          </a:xfrm>
        </p:spPr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3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TITLE NAME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REFLECTION REMOVAL AI MODEL,</a:t>
            </a:r>
            <a:r>
              <a:rPr lang="fr-FR" sz="13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TECHFEST 2024-25, QUALCOMM Vision X CHALLENGE</a:t>
            </a:r>
            <a:endParaRPr lang="en-US" sz="1300" dirty="0">
              <a:solidFill>
                <a:srgbClr val="FFC000"/>
              </a:solidFill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50000"/>
              </a:lnSpc>
              <a:buNone/>
            </a:pPr>
            <a:r>
              <a:rPr lang="en-US" sz="13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TEAM NAME</a:t>
            </a:r>
            <a:r>
              <a:rPr lang="en-US" sz="1300" dirty="0">
                <a:solidFill>
                  <a:schemeClr val="tx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/</a:t>
            </a:r>
            <a:r>
              <a:rPr lang="en-US" sz="13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ID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TEAM ROCKS / QUAL-230364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3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TEAM MEMBERS: </a:t>
            </a:r>
            <a:r>
              <a:rPr lang="en-US" sz="1300" dirty="0">
                <a:solidFill>
                  <a:schemeClr val="bg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	</a:t>
            </a:r>
            <a:r>
              <a:rPr lang="en-US" sz="13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MANGESH TIWARI  (ML DEVELOPER)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3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		TANISH PALKAR (OPENCV DEVELOPER)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3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		YASH PATHAK (ML DEVELOPER)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3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		KRUNAL WAGHELA (UI DESIGNER)</a:t>
            </a:r>
            <a:endParaRPr lang="en-US" sz="1300" dirty="0">
              <a:solidFill>
                <a:schemeClr val="bg1"/>
              </a:solidFill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50000"/>
              </a:lnSpc>
              <a:buNone/>
            </a:pPr>
            <a:r>
              <a:rPr lang="en-US" sz="13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COLLEGE/UNIVERSITY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3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DATE OF SUBMISSION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20</a:t>
            </a:r>
            <a:r>
              <a:rPr lang="en-US" sz="1300" baseline="300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TH</a:t>
            </a:r>
            <a:r>
              <a:rPr lang="en-US" sz="13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 NOVEMBER 2024</a:t>
            </a:r>
          </a:p>
          <a:p>
            <a:pPr marL="152400" indent="0">
              <a:lnSpc>
                <a:spcPct val="150000"/>
              </a:lnSpc>
              <a:buNone/>
            </a:pPr>
            <a:br>
              <a:rPr lang="en-US" sz="1300" dirty="0">
                <a:solidFill>
                  <a:schemeClr val="bg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</a:br>
            <a:endParaRPr lang="en-US" sz="1300" dirty="0">
              <a:solidFill>
                <a:schemeClr val="bg1"/>
              </a:solidFill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3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6FAFDF-D101-E35F-59A8-03923BC0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10" y="290825"/>
            <a:ext cx="3822195" cy="445155"/>
          </a:xfrm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highlight>
                  <a:srgbClr val="000000"/>
                </a:highlight>
                <a:latin typeface="Russo one" panose="02000503050000020004" pitchFamily="2" charset="0"/>
                <a:cs typeface="Times New Roman" panose="02020603050405020304" pitchFamily="18" charset="0"/>
              </a:rPr>
              <a:t>TEAM INTRO</a:t>
            </a:r>
          </a:p>
        </p:txBody>
      </p:sp>
    </p:spTree>
    <p:extLst>
      <p:ext uri="{BB962C8B-B14F-4D97-AF65-F5344CB8AC3E}">
        <p14:creationId xmlns:p14="http://schemas.microsoft.com/office/powerpoint/2010/main" val="128190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FAE3DB1-A5E9-98FD-8142-527763C62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Competitive Advantage: Our model’s adaptability and precision give it a unique edge. It’s designed to maintain high-quality output in various lighting and surface conditions, making it ideal for professional and personal use.</a:t>
            </a: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Precision and Reliability: Delivers clear images by removing reflections accurately, without adding blur or losing essential details.</a:t>
            </a: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Future Applications: Our technology is scalable and applicable across a range of industries, including security, autonomous driving, photography, and AR.</a:t>
            </a: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Closing Statement: Our AI model for reflection removal is a breakthrough for creating clear, usable images in reflection-heavy environments. Its versatility and adaptability make it a valuable tool for multiple fields, addressing a common imaging challenge.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58F3AA-F734-55A6-DE78-AA551F7D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5190146" cy="417336"/>
          </a:xfrm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Competitive Advantage and Summary</a:t>
            </a:r>
          </a:p>
        </p:txBody>
      </p:sp>
    </p:spTree>
    <p:extLst>
      <p:ext uri="{BB962C8B-B14F-4D97-AF65-F5344CB8AC3E}">
        <p14:creationId xmlns:p14="http://schemas.microsoft.com/office/powerpoint/2010/main" val="143888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918E917D-AB61-EA4D-404A-0A53E46CA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967198"/>
            <a:ext cx="7704000" cy="2586300"/>
          </a:xfrm>
        </p:spPr>
        <p:txBody>
          <a:bodyPr/>
          <a:lstStyle/>
          <a:p>
            <a:r>
              <a:rPr lang="en-US" sz="1150" dirty="0">
                <a:solidFill>
                  <a:schemeClr val="tx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Project Overview: This project develops an </a:t>
            </a:r>
            <a:r>
              <a:rPr lang="en-US" sz="115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AI model for removing reflections </a:t>
            </a:r>
            <a:r>
              <a:rPr lang="en-US" sz="1150" dirty="0">
                <a:solidFill>
                  <a:schemeClr val="tx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from images captured through </a:t>
            </a:r>
            <a:r>
              <a:rPr lang="en-US" sz="115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reflective surfaces</a:t>
            </a:r>
            <a:r>
              <a:rPr lang="en-US" sz="1150" dirty="0">
                <a:solidFill>
                  <a:schemeClr val="tx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 like </a:t>
            </a:r>
            <a:r>
              <a:rPr lang="en-US" sz="115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glass or water</a:t>
            </a:r>
            <a:r>
              <a:rPr lang="en-US" sz="1150" dirty="0">
                <a:solidFill>
                  <a:schemeClr val="tx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.</a:t>
            </a:r>
          </a:p>
          <a:p>
            <a:endParaRPr lang="en-US" sz="1150" dirty="0">
              <a:solidFill>
                <a:schemeClr val="tx1"/>
              </a:solidFill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r>
              <a:rPr lang="en-US" sz="1150" dirty="0">
                <a:latin typeface="Russo one" panose="02000503050000020004" pitchFamily="2" charset="0"/>
                <a:cs typeface="Times New Roman" panose="02020603050405020304" pitchFamily="18" charset="0"/>
              </a:rPr>
              <a:t>Main Objective: To </a:t>
            </a:r>
            <a:r>
              <a:rPr lang="en-US" sz="115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enhance image clarity </a:t>
            </a:r>
            <a:r>
              <a:rPr lang="en-US" sz="1150" dirty="0">
                <a:latin typeface="Russo one" panose="02000503050000020004" pitchFamily="2" charset="0"/>
                <a:cs typeface="Times New Roman" panose="02020603050405020304" pitchFamily="18" charset="0"/>
              </a:rPr>
              <a:t>by removing reflections, without introducing </a:t>
            </a:r>
            <a:r>
              <a:rPr lang="en-US" sz="115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blur</a:t>
            </a:r>
            <a:r>
              <a:rPr lang="en-US" sz="1150" dirty="0">
                <a:latin typeface="Russo one" panose="02000503050000020004" pitchFamily="2" charset="0"/>
                <a:cs typeface="Times New Roman" panose="02020603050405020304" pitchFamily="18" charset="0"/>
              </a:rPr>
              <a:t> or </a:t>
            </a:r>
            <a:r>
              <a:rPr lang="en-US" sz="115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losing image </a:t>
            </a:r>
            <a:r>
              <a:rPr lang="en-US" sz="1150" dirty="0">
                <a:latin typeface="Russo one" panose="02000503050000020004" pitchFamily="2" charset="0"/>
                <a:cs typeface="Times New Roman" panose="02020603050405020304" pitchFamily="18" charset="0"/>
              </a:rPr>
              <a:t>detail.</a:t>
            </a:r>
          </a:p>
          <a:p>
            <a:endParaRPr lang="en-US" sz="1150" dirty="0">
              <a:solidFill>
                <a:schemeClr val="tx1"/>
              </a:solidFill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r>
              <a:rPr lang="en-US" sz="1150" dirty="0">
                <a:latin typeface="Russo one" panose="02000503050000020004" pitchFamily="2" charset="0"/>
                <a:cs typeface="Times New Roman" panose="02020603050405020304" pitchFamily="18" charset="0"/>
              </a:rPr>
              <a:t>Applications: </a:t>
            </a:r>
            <a:r>
              <a:rPr lang="en-US" sz="115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Security, Autonomous Vehicle, and Photography </a:t>
            </a:r>
            <a:r>
              <a:rPr lang="en-US" sz="1150" dirty="0">
                <a:latin typeface="Russo one" panose="02000503050000020004" pitchFamily="2" charset="0"/>
                <a:cs typeface="Times New Roman" panose="02020603050405020304" pitchFamily="18" charset="0"/>
              </a:rPr>
              <a:t>fields that require clear and distortion-free images.</a:t>
            </a:r>
            <a:endParaRPr lang="en-US" sz="1150" dirty="0">
              <a:solidFill>
                <a:schemeClr val="tx1"/>
              </a:solidFill>
              <a:latin typeface="Russo one" panose="0200050305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57EA6-2460-CC01-D0A8-12C9A38C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3264702" cy="469375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EXECUTIVE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6CA99-0D81-B970-72F8-AF556EA9BA40}"/>
              </a:ext>
            </a:extLst>
          </p:cNvPr>
          <p:cNvSpPr txBox="1"/>
          <p:nvPr/>
        </p:nvSpPr>
        <p:spPr>
          <a:xfrm>
            <a:off x="1025912" y="2653990"/>
            <a:ext cx="105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DD4EF1-B077-F6DB-8D73-171A9DD4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12" y="2895309"/>
            <a:ext cx="2658012" cy="19696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B436D7-1985-842A-9D08-57CF63A58A78}"/>
              </a:ext>
            </a:extLst>
          </p:cNvPr>
          <p:cNvSpPr txBox="1"/>
          <p:nvPr/>
        </p:nvSpPr>
        <p:spPr>
          <a:xfrm>
            <a:off x="5531005" y="2653989"/>
            <a:ext cx="1694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IMAGE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2D3D42-C298-5275-4E47-BC500BDA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523" y="2900906"/>
            <a:ext cx="2658012" cy="19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6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A3B620A-36CA-031F-267A-1AD320CF0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212525"/>
            <a:ext cx="7665717" cy="2720138"/>
          </a:xfrm>
        </p:spPr>
        <p:txBody>
          <a:bodyPr/>
          <a:lstStyle/>
          <a:p>
            <a:pPr marL="152400" indent="0">
              <a:buNone/>
            </a:pPr>
            <a:r>
              <a:rPr lang="en-US" sz="1400" dirty="0">
                <a:solidFill>
                  <a:schemeClr val="tx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Challenge: Reflections in images can obscure important details, reducing usability in fields such as </a:t>
            </a: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security </a:t>
            </a:r>
            <a:r>
              <a:rPr lang="en-US" sz="1400" dirty="0">
                <a:solidFill>
                  <a:schemeClr val="tx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and </a:t>
            </a: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navigation</a:t>
            </a:r>
            <a:r>
              <a:rPr lang="en-US" sz="1400" dirty="0">
                <a:solidFill>
                  <a:schemeClr val="tx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endParaRPr lang="en-US" sz="1400" dirty="0">
              <a:solidFill>
                <a:schemeClr val="tx1"/>
              </a:solidFill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400" dirty="0">
              <a:solidFill>
                <a:schemeClr val="tx1"/>
              </a:solidFill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chemeClr val="tx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Goal: Create an AI that removes reflections across different lighting and surface types.</a:t>
            </a:r>
          </a:p>
          <a:p>
            <a:pPr marL="152400" indent="0">
              <a:buNone/>
            </a:pPr>
            <a:endParaRPr lang="en-US" sz="1400" dirty="0">
              <a:solidFill>
                <a:schemeClr val="tx1"/>
              </a:solidFill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400" dirty="0">
              <a:solidFill>
                <a:schemeClr val="tx1"/>
              </a:solidFill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chemeClr val="tx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Expected Outcome: </a:t>
            </a: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Clear, accurate, and usable images </a:t>
            </a:r>
            <a:r>
              <a:rPr lang="en-US" sz="1400" dirty="0">
                <a:solidFill>
                  <a:schemeClr val="tx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that retain detail and structure after reflection removal.</a:t>
            </a:r>
          </a:p>
          <a:p>
            <a:pPr marL="152400" indent="0">
              <a:buNone/>
            </a:pPr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dirty="0">
              <a:latin typeface="Russo one" panose="02000503050000020004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BB3467-E813-BFF3-0895-5EB707AC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445025"/>
            <a:ext cx="3056547" cy="439637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78434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89005B7-EA80-B334-994A-617B6C774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b="1" dirty="0">
                <a:latin typeface="Russo one" panose="02000503050000020004" pitchFamily="2" charset="0"/>
                <a:cs typeface="Times New Roman" panose="02020603050405020304" pitchFamily="18" charset="0"/>
              </a:rPr>
              <a:t>Model Choice: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 CNN-based </a:t>
            </a: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Encoder-Decoder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 model for detecting and removing reflections.</a:t>
            </a: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Russo one" panose="02000503050000020004" pitchFamily="2" charset="0"/>
                <a:cs typeface="Times New Roman" panose="02020603050405020304" pitchFamily="18" charset="0"/>
              </a:rPr>
              <a:t>Additional Methods: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Integration of SSIM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 (Structural Similarity Index) and </a:t>
            </a: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PSNR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 (Peak Signal-to-Noise Ratio) to maintain image quality.</a:t>
            </a: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Russo one" panose="02000503050000020004" pitchFamily="2" charset="0"/>
                <a:cs typeface="Times New Roman" panose="02020603050405020304" pitchFamily="18" charset="0"/>
              </a:rPr>
              <a:t>Enhancement: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 Potential use of </a:t>
            </a: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GAN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 (Generative Adversarial Network) to handle complex reflections.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C0C083-F6B5-5E38-A0E3-3F3D8912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2922732" cy="409902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Technical Approach</a:t>
            </a:r>
          </a:p>
        </p:txBody>
      </p:sp>
    </p:spTree>
    <p:extLst>
      <p:ext uri="{BB962C8B-B14F-4D97-AF65-F5344CB8AC3E}">
        <p14:creationId xmlns:p14="http://schemas.microsoft.com/office/powerpoint/2010/main" val="392648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D10C664-7426-6ADC-4A3D-9281C32A2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Dataset Selection: A combination of three datasets provides a comprehensive training foundation</a:t>
            </a:r>
          </a:p>
          <a:p>
            <a:pPr marL="152400" indent="0">
              <a:buNone/>
            </a:pPr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SIR^2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 - Real-world reflections captured under various settings to help the model </a:t>
            </a:r>
            <a:r>
              <a:rPr lang="en-US" sz="14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learn realistic reflection patterns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REAL275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 - Provides diverse </a:t>
            </a:r>
            <a:r>
              <a:rPr lang="en-US" sz="14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lighting conditions 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and </a:t>
            </a:r>
            <a:r>
              <a:rPr lang="en-US" sz="14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reflective surfaces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, enhancing the model’s ability to generalize across environments.</a:t>
            </a:r>
          </a:p>
          <a:p>
            <a:pPr marL="152400" indent="0">
              <a:buNone/>
            </a:pPr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Synthetic Reflections on COCO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 - Custom reflections added to the COCO dataset allow us to test and </a:t>
            </a:r>
            <a:r>
              <a:rPr lang="en-US" sz="14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fine-tune model performance 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under controlled conditions.</a:t>
            </a:r>
          </a:p>
          <a:p>
            <a:pPr marL="152400" indent="0">
              <a:buNone/>
            </a:pPr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Objective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: By using diverse data sources, we ensure the model can handle a range of reflection types in real-world scenarios.</a:t>
            </a:r>
          </a:p>
          <a:p>
            <a:pPr marL="152400" indent="0">
              <a:buNone/>
            </a:pPr>
            <a:endParaRPr lang="en-US" dirty="0">
              <a:latin typeface="Russo one" panose="02000503050000020004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F7D99-B90C-D478-5551-BB4F765E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000" b="1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28508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AC67A29-5D5F-A5E0-67C3-9B8ED660E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Augmentation Techniques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: Training data is augmented to improve adaptability</a:t>
            </a:r>
          </a:p>
          <a:p>
            <a:pPr marL="152400" indent="0">
              <a:buNone/>
            </a:pPr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Lighting Variations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: Simulates different times of day and indoor vs. outdoor </a:t>
            </a:r>
            <a:r>
              <a:rPr lang="en-US" sz="1400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lighting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enhancing model flexibility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Surface Textures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: Includes reflections on surfaces like </a:t>
            </a:r>
            <a:r>
              <a:rPr lang="en-US" sz="1400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glass, water, and polished metal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Reflection Intensity Scaling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: Trains the model to handle both </a:t>
            </a:r>
            <a:r>
              <a:rPr lang="en-US" sz="1400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weak </a:t>
            </a:r>
            <a:r>
              <a:rPr lang="en-US" sz="1400" dirty="0">
                <a:solidFill>
                  <a:schemeClr val="tx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and</a:t>
            </a:r>
            <a:r>
              <a:rPr lang="en-US" sz="1400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 strong 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reflections</a:t>
            </a:r>
          </a:p>
          <a:p>
            <a:pPr marL="152400" indent="0">
              <a:buNone/>
            </a:pPr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Purpose of Augmentation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: Prepares the model for variable </a:t>
            </a:r>
            <a:r>
              <a:rPr lang="en-US" sz="1400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real-world conditions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, ensuring consistency in reflection removal across multiple scenarios.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69ABF-03B7-DE77-CFD6-F179A418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4141932" cy="491677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Data Augmentation Strategy</a:t>
            </a:r>
          </a:p>
        </p:txBody>
      </p:sp>
    </p:spTree>
    <p:extLst>
      <p:ext uri="{BB962C8B-B14F-4D97-AF65-F5344CB8AC3E}">
        <p14:creationId xmlns:p14="http://schemas.microsoft.com/office/powerpoint/2010/main" val="304815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58587C0-CED2-E64C-8C49-75EA5884B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Training Process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: The model is trained on augmented datasets and fine-tuned with specific metrics to ensure </a:t>
            </a:r>
            <a:r>
              <a:rPr lang="en-US" sz="14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optimal reflection removal. 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Datasets with both natural and synthetic reflections are used to expose the model to diverse scenarios.</a:t>
            </a: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Metrics for Quality Control:</a:t>
            </a: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SSIM (Structural Similarity Index): 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Maintains the natural structural detail of the image, preventing </a:t>
            </a:r>
            <a:r>
              <a:rPr lang="en-US" sz="14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unwanted distortions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PSNR (Peak Signal-to-Noise Ratio): 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Ensures that image quality remains high, with </a:t>
            </a:r>
            <a:r>
              <a:rPr lang="en-US" sz="14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minimal noise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 or </a:t>
            </a:r>
            <a:r>
              <a:rPr lang="en-US" sz="1400" dirty="0">
                <a:solidFill>
                  <a:srgbClr val="005DA2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blur </a:t>
            </a:r>
            <a:r>
              <a:rPr lang="en-US" sz="1400" dirty="0">
                <a:solidFill>
                  <a:schemeClr val="tx1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after processing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Objective: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 Provide consistently clear and accurate output by balancing reflection removal and quality preservation.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FCD5D9-03EA-9111-2873-7191D941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445025"/>
            <a:ext cx="5004293" cy="372731"/>
          </a:xfrm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Model Training and Quality Control</a:t>
            </a:r>
            <a:br>
              <a:rPr lang="en-US" b="1" dirty="0">
                <a:latin typeface="Russo one" panose="02000503050000020004" pitchFamily="2" charset="0"/>
              </a:rPr>
            </a:br>
            <a:endParaRPr lang="en-US" dirty="0">
              <a:latin typeface="Russo one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1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7D43427-BB3B-ECAA-6369-829F7D205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026671"/>
            <a:ext cx="7704000" cy="899400"/>
          </a:xfrm>
        </p:spPr>
        <p:txBody>
          <a:bodyPr/>
          <a:lstStyle/>
          <a:p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Security Cameras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: Eliminates reflections in surveillance footage, allowing clearer visibility of surroundings and improving security monitoring.</a:t>
            </a: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Autonomous Vehicles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: Reduces reflections on windows, enhancing object detection and navigation accuracy in vehicles</a:t>
            </a: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Photography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: Produces clear, professional-quality images by removing unwanted reflections in photos taken through glass or water surfaces.</a:t>
            </a: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endParaRPr lang="en-US" sz="1400" dirty="0">
              <a:latin typeface="Russo one" panose="02000503050000020004" pitchFamily="2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Additional Fields</a:t>
            </a:r>
            <a:r>
              <a:rPr lang="en-US" sz="1400" dirty="0">
                <a:latin typeface="Russo one" panose="02000503050000020004" pitchFamily="2" charset="0"/>
                <a:cs typeface="Times New Roman" panose="02020603050405020304" pitchFamily="18" charset="0"/>
              </a:rPr>
              <a:t>: Potential applications in medical imaging, augmented reality (AR), and retail.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3334C4-7033-8D3B-C052-939A488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5271922" cy="469375"/>
          </a:xfrm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Applications - Real-World Use Cases</a:t>
            </a:r>
            <a:br>
              <a:rPr lang="en-US" sz="2000" b="1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rgbClr val="0070C0"/>
              </a:solidFill>
              <a:latin typeface="Russo one" panose="0200050305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1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9C410F-78C0-9200-DCC9-27C7E9430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078710"/>
            <a:ext cx="7704000" cy="8994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User Interface Design</a:t>
            </a:r>
            <a:r>
              <a:rPr lang="en-US" dirty="0">
                <a:latin typeface="Russo one" panose="02000503050000020004" pitchFamily="2" charset="0"/>
                <a:cs typeface="Times New Roman" panose="02020603050405020304" pitchFamily="18" charset="0"/>
              </a:rPr>
              <a:t>: Concept for a streamlined interface allowing users to upload images, preview the reflection removal effect, and adjust settings as needed.</a:t>
            </a:r>
          </a:p>
          <a:p>
            <a:pPr marL="152400" indent="0">
              <a:buNone/>
            </a:pPr>
            <a:endParaRPr lang="en-US" dirty="0">
              <a:latin typeface="Russo one" panose="0200050305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3CDBC8-CF6E-D40D-4486-5FFECD24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445026"/>
            <a:ext cx="2461815" cy="432204"/>
          </a:xfrm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Russo one" panose="02000503050000020004" pitchFamily="2" charset="0"/>
                <a:cs typeface="Times New Roman" panose="02020603050405020304" pitchFamily="18" charset="0"/>
              </a:rPr>
              <a:t>Application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3A1B6-7418-4156-AE36-0A8073A9A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97" y="1721602"/>
            <a:ext cx="6750205" cy="29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16878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774</Words>
  <Application>Microsoft Office PowerPoint</Application>
  <PresentationFormat>On-screen Show (16:9)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Russo One</vt:lpstr>
      <vt:lpstr>Times New Roman</vt:lpstr>
      <vt:lpstr>Aldrich</vt:lpstr>
      <vt:lpstr>Saira</vt:lpstr>
      <vt:lpstr>Arial</vt:lpstr>
      <vt:lpstr>Information Technology Project Proposal by Slidesgo</vt:lpstr>
      <vt:lpstr>TEAM INTRO</vt:lpstr>
      <vt:lpstr>EXECUTIVE SUMMARY</vt:lpstr>
      <vt:lpstr>Problem Statement</vt:lpstr>
      <vt:lpstr>Technical Approach</vt:lpstr>
      <vt:lpstr>Dataset Overview</vt:lpstr>
      <vt:lpstr>Data Augmentation Strategy</vt:lpstr>
      <vt:lpstr>Model Training and Quality Control </vt:lpstr>
      <vt:lpstr>Applications - Real-World Use Cases </vt:lpstr>
      <vt:lpstr>Application UI</vt:lpstr>
      <vt:lpstr>Competitive Advantage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Mangesh Tiwari</cp:lastModifiedBy>
  <cp:revision>3</cp:revision>
  <dcterms:modified xsi:type="dcterms:W3CDTF">2024-11-15T14:58:06Z</dcterms:modified>
</cp:coreProperties>
</file>