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20"/>
  </p:notesMasterIdLst>
  <p:sldIdLst>
    <p:sldId id="1864" r:id="rId5"/>
    <p:sldId id="1846" r:id="rId6"/>
    <p:sldId id="1845" r:id="rId7"/>
    <p:sldId id="1848" r:id="rId8"/>
    <p:sldId id="1849" r:id="rId9"/>
    <p:sldId id="1866" r:id="rId10"/>
    <p:sldId id="1865" r:id="rId11"/>
    <p:sldId id="1868" r:id="rId12"/>
    <p:sldId id="1869" r:id="rId13"/>
    <p:sldId id="1870" r:id="rId14"/>
    <p:sldId id="1852" r:id="rId15"/>
    <p:sldId id="1858" r:id="rId16"/>
    <p:sldId id="1871" r:id="rId17"/>
    <p:sldId id="1867" r:id="rId18"/>
    <p:sldId id="1859"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0493C-85F3-4C14-986B-1E80E5F4E712}" v="2" dt="2024-09-19T04:19:09.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724" autoAdjust="0"/>
  </p:normalViewPr>
  <p:slideViewPr>
    <p:cSldViewPr snapToGrid="0">
      <p:cViewPr varScale="1">
        <p:scale>
          <a:sx n="91" d="100"/>
          <a:sy n="91" d="100"/>
        </p:scale>
        <p:origin x="916" y="4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535930" cy="1325563"/>
          </a:xfrm>
        </p:spPr>
        <p:txBody>
          <a:bodyPr anchor="ctr">
            <a:noAutofit/>
          </a:bodyPr>
          <a:lstStyle/>
          <a:p>
            <a:r>
              <a:rPr lang="en-US" altLang="en-US" dirty="0">
                <a:solidFill>
                  <a:schemeClr val="accent2"/>
                </a:solidFill>
              </a:rPr>
              <a:t>ADDRESS</a:t>
            </a:r>
            <a:r>
              <a:rPr lang="en-US" altLang="en-US" dirty="0"/>
              <a:t> </a:t>
            </a:r>
            <a:r>
              <a:rPr lang="en-US" altLang="en-US" dirty="0">
                <a:solidFill>
                  <a:schemeClr val="accent1"/>
                </a:solidFill>
              </a:rPr>
              <a:t>BOOK</a:t>
            </a:r>
            <a:r>
              <a:rPr lang="en-US" altLang="en-US" dirty="0"/>
              <a:t> </a:t>
            </a:r>
            <a:br>
              <a:rPr lang="en-US" altLang="en-US" dirty="0"/>
            </a:br>
            <a:r>
              <a:rPr lang="en-US" altLang="en-US" dirty="0"/>
              <a:t>MANAGEMENT SYSTEM</a:t>
            </a:r>
          </a:p>
        </p:txBody>
      </p:sp>
      <p:sp>
        <p:nvSpPr>
          <p:cNvPr id="2" name="TextBox 1">
            <a:extLst>
              <a:ext uri="{FF2B5EF4-FFF2-40B4-BE49-F238E27FC236}">
                <a16:creationId xmlns:a16="http://schemas.microsoft.com/office/drawing/2014/main" id="{210AA3CB-86BE-002B-2021-7C0A9A975D15}"/>
              </a:ext>
            </a:extLst>
          </p:cNvPr>
          <p:cNvSpPr txBox="1"/>
          <p:nvPr/>
        </p:nvSpPr>
        <p:spPr>
          <a:xfrm>
            <a:off x="7554680" y="5988971"/>
            <a:ext cx="4423262" cy="646331"/>
          </a:xfrm>
          <a:prstGeom prst="rect">
            <a:avLst/>
          </a:prstGeom>
          <a:noFill/>
        </p:spPr>
        <p:txBody>
          <a:bodyPr wrap="none" rtlCol="0">
            <a:spAutoFit/>
          </a:bodyPr>
          <a:lstStyle/>
          <a:p>
            <a:pPr algn="just"/>
            <a:r>
              <a:rPr lang="en-US" b="1" dirty="0">
                <a:solidFill>
                  <a:srgbClr val="00B0F0"/>
                </a:solidFill>
                <a:latin typeface="+mj-lt"/>
              </a:rPr>
              <a:t>MANIBAALAKRISHNAN S </a:t>
            </a:r>
            <a:r>
              <a:rPr lang="en-US" b="1" dirty="0">
                <a:solidFill>
                  <a:schemeClr val="bg1"/>
                </a:solidFill>
                <a:latin typeface="+mj-lt"/>
              </a:rPr>
              <a:t>– </a:t>
            </a:r>
            <a:r>
              <a:rPr lang="en-US" b="1" dirty="0">
                <a:solidFill>
                  <a:schemeClr val="accent1"/>
                </a:solidFill>
                <a:latin typeface="+mj-lt"/>
              </a:rPr>
              <a:t>192211171</a:t>
            </a:r>
          </a:p>
          <a:p>
            <a:pPr algn="just"/>
            <a:r>
              <a:rPr lang="en-US" b="1" dirty="0">
                <a:solidFill>
                  <a:schemeClr val="accent1"/>
                </a:solidFill>
                <a:latin typeface="+mj-lt"/>
              </a:rPr>
              <a:t>BATHMANABHA R </a:t>
            </a:r>
            <a:r>
              <a:rPr lang="en-US" b="1" dirty="0">
                <a:solidFill>
                  <a:schemeClr val="bg1"/>
                </a:solidFill>
                <a:latin typeface="+mj-lt"/>
              </a:rPr>
              <a:t>- </a:t>
            </a:r>
            <a:r>
              <a:rPr lang="en-US" b="1" dirty="0">
                <a:solidFill>
                  <a:srgbClr val="00B0F0"/>
                </a:solidFill>
                <a:latin typeface="+mj-lt"/>
              </a:rPr>
              <a:t>192211943</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7DE8-0B75-C4E2-C7B4-9ADCCC274B6D}"/>
              </a:ext>
            </a:extLst>
          </p:cNvPr>
          <p:cNvSpPr>
            <a:spLocks noGrp="1"/>
          </p:cNvSpPr>
          <p:nvPr>
            <p:ph type="title"/>
          </p:nvPr>
        </p:nvSpPr>
        <p:spPr/>
        <p:txBody>
          <a:bodyPr/>
          <a:lstStyle/>
          <a:p>
            <a:r>
              <a:rPr lang="en-US" dirty="0"/>
              <a:t>Testing and Validation</a:t>
            </a:r>
          </a:p>
        </p:txBody>
      </p:sp>
      <p:sp>
        <p:nvSpPr>
          <p:cNvPr id="3" name="Text Placeholder 2">
            <a:extLst>
              <a:ext uri="{FF2B5EF4-FFF2-40B4-BE49-F238E27FC236}">
                <a16:creationId xmlns:a16="http://schemas.microsoft.com/office/drawing/2014/main" id="{4FAF02FA-380D-7F05-9DFC-E6792953E8B3}"/>
              </a:ext>
            </a:extLst>
          </p:cNvPr>
          <p:cNvSpPr>
            <a:spLocks noGrp="1"/>
          </p:cNvSpPr>
          <p:nvPr>
            <p:ph type="body" sz="quarter" idx="11"/>
          </p:nvPr>
        </p:nvSpPr>
        <p:spPr>
          <a:xfrm>
            <a:off x="762000" y="1904999"/>
            <a:ext cx="6340929" cy="3721003"/>
          </a:xfrm>
        </p:spPr>
        <p:txBody>
          <a:bodyPr/>
          <a:lstStyle/>
          <a:p>
            <a:pPr marL="285750" indent="-285750" algn="just">
              <a:buFont typeface="Arial" panose="020B0604020202020204" pitchFamily="34" charset="0"/>
              <a:buChar char="•"/>
            </a:pPr>
            <a:r>
              <a:rPr lang="en-US" dirty="0"/>
              <a:t>Unit Testing</a:t>
            </a:r>
            <a:r>
              <a:rPr lang="en-US" b="0" dirty="0"/>
              <a:t>: Tests individual functions (e.g., add, search) to ensure they work correctly.</a:t>
            </a:r>
          </a:p>
          <a:p>
            <a:pPr marL="285750" indent="-285750" algn="just">
              <a:buFont typeface="Arial" panose="020B0604020202020204" pitchFamily="34" charset="0"/>
              <a:buChar char="•"/>
            </a:pPr>
            <a:r>
              <a:rPr lang="en-US" dirty="0"/>
              <a:t>Integration Testing</a:t>
            </a:r>
            <a:r>
              <a:rPr lang="en-US" b="0" dirty="0"/>
              <a:t>: Ensures all components (UI, core functions, file operations) work together without issues.</a:t>
            </a:r>
          </a:p>
          <a:p>
            <a:pPr marL="285750" indent="-285750" algn="just">
              <a:buFont typeface="Arial" panose="020B0604020202020204" pitchFamily="34" charset="0"/>
              <a:buChar char="•"/>
            </a:pPr>
            <a:r>
              <a:rPr lang="en-US" dirty="0"/>
              <a:t>Validation Cases</a:t>
            </a:r>
            <a:r>
              <a:rPr lang="en-US" b="0" dirty="0"/>
              <a:t>: Confirms the application handles various scenarios and edge cases properly.</a:t>
            </a:r>
          </a:p>
          <a:p>
            <a:pPr marL="285750" indent="-285750" algn="just">
              <a:buFont typeface="Arial" panose="020B0604020202020204" pitchFamily="34" charset="0"/>
              <a:buChar char="•"/>
            </a:pPr>
            <a:r>
              <a:rPr lang="en-US" dirty="0"/>
              <a:t>Error Handling Testing</a:t>
            </a:r>
            <a:r>
              <a:rPr lang="en-US" b="0" dirty="0"/>
              <a:t>: Checks that error messages and handling mechanisms function as intended.</a:t>
            </a:r>
          </a:p>
          <a:p>
            <a:pPr marL="285750" indent="-285750" algn="just">
              <a:buFont typeface="Arial" panose="020B0604020202020204" pitchFamily="34" charset="0"/>
              <a:buChar char="•"/>
            </a:pPr>
            <a:r>
              <a:rPr lang="en-US" dirty="0"/>
              <a:t>User Acceptance Testing (UAT)</a:t>
            </a:r>
            <a:r>
              <a:rPr lang="en-US" b="0" dirty="0"/>
              <a:t>: Real users test the system to ensure it meets their needs and provides feedback for final improvements.</a:t>
            </a:r>
          </a:p>
        </p:txBody>
      </p:sp>
    </p:spTree>
    <p:extLst>
      <p:ext uri="{BB962C8B-B14F-4D97-AF65-F5344CB8AC3E}">
        <p14:creationId xmlns:p14="http://schemas.microsoft.com/office/powerpoint/2010/main" val="157756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Result</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834850"/>
            <a:ext cx="10667999" cy="3188299"/>
          </a:xfrm>
        </p:spPr>
        <p:txBody>
          <a:bodyPr vert="horz" lIns="91440" tIns="45720" rIns="91440" bIns="45720" rtlCol="0" anchor="t">
            <a:normAutofit/>
          </a:bodyPr>
          <a:lstStyle/>
          <a:p>
            <a:r>
              <a:rPr lang="en-US" altLang="en-US" dirty="0"/>
              <a:t>The Address Book project successfully delivers a streamlined and efficient system for managing contact information. It provides a robust solution for adding, searching, updating, and deleting contacts through a user-friendly text-based interface. The implementation ensures data persistence by saving contact details to a file, which is reliably loaded upon subsequent sessions. The system's error handling mechanisms address various issues, including invalid inputs and file access problems, enhancing overall usability.</a:t>
            </a:r>
          </a:p>
          <a:p>
            <a:r>
              <a:rPr lang="en-US" altLang="en-US" dirty="0"/>
              <a:t>The project has met its core objectives of facilitating efficient contact management while providing a clear and simple interface. Future enhancements are planned to expand functionality, including advanced search options, a graphical user interface, cloud integration, and mobile application support, further improving the system's versatility and user experience.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r>
              <a:rPr lang="en-US" altLang="en-US" dirty="0"/>
              <a:t>The Address Book project effectively delivers a simple and reliable tool for managing contacts. It meets key objectives with features like adding, searching, updating, and deleting contacts, ensuring smooth operation and data persistence. Future enhancements will build on this foundation, adding advanced features and expanding accessibility.</a:t>
            </a:r>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96F5F-F0DC-9750-19BA-48A0F1DED8F3}"/>
              </a:ext>
            </a:extLst>
          </p:cNvPr>
          <p:cNvSpPr>
            <a:spLocks noGrp="1"/>
          </p:cNvSpPr>
          <p:nvPr>
            <p:ph type="title"/>
          </p:nvPr>
        </p:nvSpPr>
        <p:spPr/>
        <p:txBody>
          <a:bodyPr/>
          <a:lstStyle/>
          <a:p>
            <a:r>
              <a:rPr lang="en-US" dirty="0"/>
              <a:t>Future Enhancements</a:t>
            </a:r>
          </a:p>
        </p:txBody>
      </p:sp>
      <p:sp>
        <p:nvSpPr>
          <p:cNvPr id="5" name="Text Placeholder 4">
            <a:extLst>
              <a:ext uri="{FF2B5EF4-FFF2-40B4-BE49-F238E27FC236}">
                <a16:creationId xmlns:a16="http://schemas.microsoft.com/office/drawing/2014/main" id="{1ECFDCEC-3BAC-6456-C5F9-4C04B26D828D}"/>
              </a:ext>
            </a:extLst>
          </p:cNvPr>
          <p:cNvSpPr>
            <a:spLocks noGrp="1"/>
          </p:cNvSpPr>
          <p:nvPr>
            <p:ph type="body" sz="quarter" idx="11"/>
          </p:nvPr>
        </p:nvSpPr>
        <p:spPr>
          <a:xfrm>
            <a:off x="5199743" y="1905000"/>
            <a:ext cx="6477000" cy="4028130"/>
          </a:xfrm>
        </p:spPr>
        <p:txBody>
          <a:bodyPr/>
          <a:lstStyle/>
          <a:p>
            <a:pPr marL="285750" indent="-285750" algn="just">
              <a:buFont typeface="Arial" panose="020B0604020202020204" pitchFamily="34" charset="0"/>
              <a:buChar char="•"/>
            </a:pPr>
            <a:r>
              <a:rPr lang="en-US" dirty="0"/>
              <a:t>Advanced Search</a:t>
            </a:r>
            <a:r>
              <a:rPr lang="en-US" b="0" dirty="0"/>
              <a:t>: Add filters for phone numbers, emails, and addresses.</a:t>
            </a:r>
          </a:p>
          <a:p>
            <a:pPr marL="285750" indent="-285750" algn="just">
              <a:buFont typeface="Arial" panose="020B0604020202020204" pitchFamily="34" charset="0"/>
              <a:buChar char="•"/>
            </a:pPr>
            <a:r>
              <a:rPr lang="en-US" dirty="0"/>
              <a:t>GUI Development</a:t>
            </a:r>
            <a:r>
              <a:rPr lang="en-US" b="0" dirty="0"/>
              <a:t>: Upgrade to a graphical interface for a better user experience.</a:t>
            </a:r>
          </a:p>
          <a:p>
            <a:pPr marL="285750" indent="-285750" algn="just">
              <a:buFont typeface="Arial" panose="020B0604020202020204" pitchFamily="34" charset="0"/>
              <a:buChar char="•"/>
            </a:pPr>
            <a:r>
              <a:rPr lang="en-US" dirty="0"/>
              <a:t>Cloud Integration</a:t>
            </a:r>
            <a:r>
              <a:rPr lang="en-US" b="0" dirty="0"/>
              <a:t>: Store contacts in the cloud for multi-device access and backup.</a:t>
            </a:r>
          </a:p>
          <a:p>
            <a:pPr marL="285750" indent="-285750" algn="just">
              <a:buFont typeface="Arial" panose="020B0604020202020204" pitchFamily="34" charset="0"/>
              <a:buChar char="•"/>
            </a:pPr>
            <a:r>
              <a:rPr lang="en-US" dirty="0"/>
              <a:t>Mobile App</a:t>
            </a:r>
            <a:r>
              <a:rPr lang="en-US" b="0" dirty="0"/>
              <a:t>: Develop apps for iOS and Android for on-the-go management.</a:t>
            </a:r>
          </a:p>
          <a:p>
            <a:pPr marL="285750" indent="-285750" algn="just">
              <a:buFont typeface="Arial" panose="020B0604020202020204" pitchFamily="34" charset="0"/>
              <a:buChar char="•"/>
            </a:pPr>
            <a:r>
              <a:rPr lang="en-US" dirty="0"/>
              <a:t>Enhanced Security</a:t>
            </a:r>
            <a:r>
              <a:rPr lang="en-US" b="0" dirty="0"/>
              <a:t>: Implement encryption and authentication for data protection.</a:t>
            </a:r>
          </a:p>
          <a:p>
            <a:pPr marL="285750" indent="-285750" algn="just">
              <a:buFont typeface="Arial" panose="020B0604020202020204" pitchFamily="34" charset="0"/>
              <a:buChar char="•"/>
            </a:pPr>
            <a:r>
              <a:rPr lang="en-US" dirty="0"/>
              <a:t>Import/Export</a:t>
            </a:r>
            <a:r>
              <a:rPr lang="en-US" b="0" dirty="0"/>
              <a:t>: Support data transfer in formats like CSV and vCard.</a:t>
            </a:r>
          </a:p>
        </p:txBody>
      </p:sp>
    </p:spTree>
    <p:extLst>
      <p:ext uri="{BB962C8B-B14F-4D97-AF65-F5344CB8AC3E}">
        <p14:creationId xmlns:p14="http://schemas.microsoft.com/office/powerpoint/2010/main" val="399909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1189037"/>
          </a:xfrm>
        </p:spPr>
        <p:txBody>
          <a:bodyPr/>
          <a:lstStyle/>
          <a:p>
            <a:r>
              <a:rPr lang="en-US" dirty="0"/>
              <a:t>Resources</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3" y="1904999"/>
            <a:ext cx="6477000" cy="4237039"/>
          </a:xfrm>
        </p:spPr>
        <p:txBody>
          <a:bodyPr/>
          <a:lstStyle/>
          <a:p>
            <a:pPr marL="285750" indent="-285750">
              <a:buFont typeface="Arial" panose="020B0604020202020204" pitchFamily="34" charset="0"/>
              <a:buChar char="•"/>
            </a:pPr>
            <a:r>
              <a:rPr lang="en-US" altLang="en-US" sz="1600" dirty="0"/>
              <a:t>Programming Languages: C++ for system implementation.</a:t>
            </a:r>
          </a:p>
          <a:p>
            <a:pPr marL="285750" indent="-285750">
              <a:buFont typeface="Arial" panose="020B0604020202020204" pitchFamily="34" charset="0"/>
              <a:buChar char="•"/>
            </a:pPr>
            <a:r>
              <a:rPr lang="en-US" altLang="en-US" sz="1600" dirty="0"/>
              <a:t>Development Tools: Integrated Development Environment (IDE) used for coding and debugging.</a:t>
            </a:r>
          </a:p>
          <a:p>
            <a:pPr marL="285750" indent="-285750">
              <a:buFont typeface="Arial" panose="020B0604020202020204" pitchFamily="34" charset="0"/>
              <a:buChar char="•"/>
            </a:pPr>
            <a:r>
              <a:rPr lang="en-US" altLang="en-US" sz="1600" dirty="0"/>
              <a:t>Libraries: Standard C++ libraries for file handling and data management.</a:t>
            </a:r>
          </a:p>
          <a:p>
            <a:pPr marL="285750" indent="-285750">
              <a:buFont typeface="Arial" panose="020B0604020202020204" pitchFamily="34" charset="0"/>
              <a:buChar char="•"/>
            </a:pPr>
            <a:r>
              <a:rPr lang="en-US" altLang="en-US" sz="1600" dirty="0"/>
              <a:t>Documentation: Online resources and textbooks on C++ programming and software design principles.</a:t>
            </a:r>
          </a:p>
          <a:p>
            <a:pPr marL="285750" indent="-285750">
              <a:buFont typeface="Arial" panose="020B0604020202020204" pitchFamily="34" charset="0"/>
              <a:buChar char="•"/>
            </a:pPr>
            <a:r>
              <a:rPr lang="en-US" altLang="en-US" sz="1600" dirty="0"/>
              <a:t>Version Control: Tools like Git for managing code versions and collaboration.</a:t>
            </a:r>
          </a:p>
          <a:p>
            <a:pPr marL="285750" indent="-285750">
              <a:buFont typeface="Arial" panose="020B0604020202020204" pitchFamily="34" charset="0"/>
              <a:buChar char="•"/>
            </a:pPr>
            <a:r>
              <a:rPr lang="en-US" altLang="en-US" sz="1600" dirty="0"/>
              <a:t>Testing Frameworks: Unit testing frameworks for verifying functionality and integration.</a:t>
            </a:r>
          </a:p>
          <a:p>
            <a:pPr marL="285750" indent="-285750">
              <a:buFont typeface="Arial" panose="020B0604020202020204" pitchFamily="34" charset="0"/>
              <a:buChar char="•"/>
            </a:pPr>
            <a:r>
              <a:rPr lang="en-US" altLang="en-US" sz="1600" dirty="0"/>
              <a:t>User Feedback: Insights from peers and mentors to improve system design and usability.</a:t>
            </a:r>
            <a:endParaRPr lang="en-US" sz="1600"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995467"/>
            <a:ext cx="9141397" cy="615553"/>
          </a:xfrm>
        </p:spPr>
        <p:txBody>
          <a:bodyPr/>
          <a:lstStyle/>
          <a:p>
            <a:r>
              <a:rPr lang="en-US" dirty="0"/>
              <a:t>Questions </a:t>
            </a:r>
            <a:r>
              <a:rPr lang="en-US" dirty="0">
                <a:solidFill>
                  <a:schemeClr val="accent2"/>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r>
              <a:rPr lang="en-US" altLang="en-US" dirty="0"/>
              <a:t>“The best way to predict the future is to create it.” — Peter Drucker</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371716" cy="3881547"/>
          </a:xfrm>
        </p:spPr>
        <p:txBody>
          <a:bodyPr/>
          <a:lstStyle/>
          <a:p>
            <a:pPr marL="285750" indent="-285750" algn="just">
              <a:buFont typeface="Arial" panose="020B0604020202020204" pitchFamily="34" charset="0"/>
              <a:buChar char="•"/>
            </a:pPr>
            <a:r>
              <a:rPr lang="en-US" altLang="en-US" b="0" dirty="0"/>
              <a:t>The Address Book project is a simple yet effective application designed to manage personal contact information.</a:t>
            </a:r>
          </a:p>
          <a:p>
            <a:pPr marL="285750" indent="-285750" algn="just">
              <a:buFont typeface="Arial" panose="020B0604020202020204" pitchFamily="34" charset="0"/>
              <a:buChar char="•"/>
            </a:pPr>
            <a:r>
              <a:rPr lang="en-US" altLang="en-US" b="0" dirty="0"/>
              <a:t>The primary purpose of the system is to enable users to easily add, search, update, and delete contact details.</a:t>
            </a:r>
          </a:p>
          <a:p>
            <a:pPr marL="285750" indent="-285750" algn="just">
              <a:buFont typeface="Arial" panose="020B0604020202020204" pitchFamily="34" charset="0"/>
              <a:buChar char="•"/>
            </a:pPr>
            <a:r>
              <a:rPr lang="en-US" altLang="en-US" b="0" dirty="0"/>
              <a:t>The application is built with a focus on simplicity, user-friendliness, and ensuring reliable storage and retrieval of contact data.</a:t>
            </a:r>
          </a:p>
          <a:p>
            <a:pPr marL="285750" indent="-285750" algn="just">
              <a:buFont typeface="Arial" panose="020B0604020202020204" pitchFamily="34" charset="0"/>
              <a:buChar char="•"/>
            </a:pPr>
            <a:r>
              <a:rPr lang="en-US" altLang="en-US" b="0" dirty="0"/>
              <a:t>By offering these functionalities, the project addresses the need for an organized and accessible way to manage personal or professional contacts.</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Project Objectives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pPr marL="285750" indent="-285750" algn="just">
              <a:buFont typeface="Arial" panose="020B0604020202020204" pitchFamily="34" charset="0"/>
              <a:buChar char="•"/>
            </a:pPr>
            <a:r>
              <a:rPr lang="en-US" b="1" dirty="0"/>
              <a:t>Contact Management</a:t>
            </a:r>
            <a:r>
              <a:rPr lang="en-US" dirty="0"/>
              <a:t>: Simple system for adding, updating, searching, and deleting contacts.</a:t>
            </a:r>
          </a:p>
          <a:p>
            <a:pPr marL="285750" indent="-285750" algn="just">
              <a:buFont typeface="Arial" panose="020B0604020202020204" pitchFamily="34" charset="0"/>
              <a:buChar char="•"/>
            </a:pPr>
            <a:r>
              <a:rPr lang="en-US" b="1" dirty="0"/>
              <a:t>Data Persistence</a:t>
            </a:r>
            <a:r>
              <a:rPr lang="en-US" dirty="0"/>
              <a:t>: Save and load contacts reliably for future use.</a:t>
            </a:r>
          </a:p>
          <a:p>
            <a:pPr marL="285750" indent="-285750" algn="just">
              <a:buFont typeface="Arial" panose="020B0604020202020204" pitchFamily="34" charset="0"/>
              <a:buChar char="•"/>
            </a:pPr>
            <a:r>
              <a:rPr lang="en-US" b="1" dirty="0"/>
              <a:t>User-Friendly Interface</a:t>
            </a:r>
            <a:r>
              <a:rPr lang="en-US" dirty="0"/>
              <a:t>: Intuitive text-based design for easy navigation.</a:t>
            </a:r>
          </a:p>
          <a:p>
            <a:pPr marL="285750" indent="-285750" algn="just">
              <a:buFont typeface="Arial" panose="020B0604020202020204" pitchFamily="34" charset="0"/>
              <a:buChar char="•"/>
            </a:pPr>
            <a:r>
              <a:rPr lang="en-US" b="1" dirty="0"/>
              <a:t>Error Handling</a:t>
            </a:r>
            <a:r>
              <a:rPr lang="en-US" dirty="0"/>
              <a:t>: Robust mechanisms to detect and manage errors smoothly.</a:t>
            </a:r>
          </a:p>
          <a:p>
            <a:pPr marL="285750" indent="-285750" algn="just">
              <a:buFont typeface="Arial" panose="020B0604020202020204" pitchFamily="34" charset="0"/>
              <a:buChar char="•"/>
            </a:pPr>
            <a:r>
              <a:rPr lang="en-US" b="1" dirty="0"/>
              <a:t>Maintainability</a:t>
            </a:r>
            <a:r>
              <a:rPr lang="en-US" dirty="0"/>
              <a:t>: Modular design for easy updates and future enhancements.</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System Architecture</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32562"/>
            <a:ext cx="10667999" cy="1158237"/>
          </a:xfrm>
        </p:spPr>
        <p:txBody>
          <a:bodyPr/>
          <a:lstStyle/>
          <a:p>
            <a:pPr algn="just"/>
            <a:r>
              <a:rPr lang="en-US" altLang="en-US" sz="1600" dirty="0"/>
              <a:t>This architecture diagram shows the flow of the Address Book system. The User Interface (UI) interacts with the Core Functions (AB) like adding, updating, searching, and deleting contacts. The File Storage (FS) ensures data persistence by saving and loading contact information from the file system.</a:t>
            </a:r>
          </a:p>
        </p:txBody>
      </p:sp>
      <p:pic>
        <p:nvPicPr>
          <p:cNvPr id="6" name="Picture 5">
            <a:extLst>
              <a:ext uri="{FF2B5EF4-FFF2-40B4-BE49-F238E27FC236}">
                <a16:creationId xmlns:a16="http://schemas.microsoft.com/office/drawing/2014/main" id="{C4DBC53D-7A03-79CD-8D6C-CA829E13C8F9}"/>
              </a:ext>
            </a:extLst>
          </p:cNvPr>
          <p:cNvPicPr>
            <a:picLocks noChangeAspect="1"/>
          </p:cNvPicPr>
          <p:nvPr/>
        </p:nvPicPr>
        <p:blipFill>
          <a:blip r:embed="rId3"/>
          <a:srcRect t="1452" b="-1"/>
          <a:stretch/>
        </p:blipFill>
        <p:spPr>
          <a:xfrm>
            <a:off x="4128818" y="2436073"/>
            <a:ext cx="3858163" cy="324825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normAutofit/>
          </a:bodyPr>
          <a:lstStyle/>
          <a:p>
            <a:r>
              <a:rPr lang="en-US" dirty="0"/>
              <a:t>Pseudo Code</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2547257" cy="3944368"/>
          </a:xfrm>
        </p:spPr>
        <p:txBody>
          <a:bodyPr vert="horz" lIns="91440" tIns="45720" rIns="91440" bIns="45720" rtlCol="0" anchor="t">
            <a:noAutofit/>
          </a:bodyPr>
          <a:lstStyle/>
          <a:p>
            <a:pPr algn="just">
              <a:lnSpc>
                <a:spcPct val="70000"/>
              </a:lnSpc>
            </a:pPr>
            <a:r>
              <a:rPr lang="en-US" sz="800" dirty="0"/>
              <a:t>BEGIN AddressBook</a:t>
            </a:r>
          </a:p>
          <a:p>
            <a:pPr algn="just">
              <a:lnSpc>
                <a:spcPct val="70000"/>
              </a:lnSpc>
            </a:pPr>
            <a:r>
              <a:rPr lang="en-US" sz="800" dirty="0"/>
              <a:t>  DECLARE </a:t>
            </a:r>
            <a:r>
              <a:rPr lang="en-US" sz="800" dirty="0" err="1"/>
              <a:t>list_of_contacts</a:t>
            </a:r>
            <a:r>
              <a:rPr lang="en-US" sz="800" dirty="0"/>
              <a:t> AS an empty list</a:t>
            </a:r>
          </a:p>
          <a:p>
            <a:pPr algn="just">
              <a:lnSpc>
                <a:spcPct val="70000"/>
              </a:lnSpc>
            </a:pPr>
            <a:r>
              <a:rPr lang="en-US" sz="800" dirty="0"/>
              <a:t>  FUNCTION </a:t>
            </a:r>
            <a:r>
              <a:rPr lang="en-US" sz="800" dirty="0" err="1"/>
              <a:t>add_contact</a:t>
            </a:r>
            <a:r>
              <a:rPr lang="en-US" sz="800" dirty="0"/>
              <a:t>(name, phone, email)</a:t>
            </a:r>
          </a:p>
          <a:p>
            <a:pPr algn="just">
              <a:lnSpc>
                <a:spcPct val="70000"/>
              </a:lnSpc>
            </a:pPr>
            <a:r>
              <a:rPr lang="en-US" sz="800" dirty="0"/>
              <a:t>    CREATE </a:t>
            </a:r>
            <a:r>
              <a:rPr lang="en-US" sz="800" dirty="0" err="1"/>
              <a:t>new_contact</a:t>
            </a:r>
            <a:r>
              <a:rPr lang="en-US" sz="800" dirty="0"/>
              <a:t> with name, phone, email</a:t>
            </a:r>
          </a:p>
          <a:p>
            <a:pPr algn="just">
              <a:lnSpc>
                <a:spcPct val="70000"/>
              </a:lnSpc>
            </a:pPr>
            <a:r>
              <a:rPr lang="en-US" sz="800" dirty="0"/>
              <a:t>    ADD </a:t>
            </a:r>
            <a:r>
              <a:rPr lang="en-US" sz="800" dirty="0" err="1"/>
              <a:t>new_contact</a:t>
            </a:r>
            <a:r>
              <a:rPr lang="en-US" sz="800" dirty="0"/>
              <a:t> to </a:t>
            </a:r>
            <a:r>
              <a:rPr lang="en-US" sz="800" dirty="0" err="1"/>
              <a:t>list_of_contacts</a:t>
            </a:r>
            <a:endParaRPr lang="en-US" sz="800" dirty="0"/>
          </a:p>
          <a:p>
            <a:pPr algn="just">
              <a:lnSpc>
                <a:spcPct val="70000"/>
              </a:lnSpc>
            </a:pPr>
            <a:r>
              <a:rPr lang="en-US" sz="800" dirty="0"/>
              <a:t>  END FUNCTION</a:t>
            </a:r>
          </a:p>
          <a:p>
            <a:pPr algn="just">
              <a:lnSpc>
                <a:spcPct val="70000"/>
              </a:lnSpc>
            </a:pPr>
            <a:r>
              <a:rPr lang="en-US" sz="800" dirty="0"/>
              <a:t>  FUNCTION </a:t>
            </a:r>
            <a:r>
              <a:rPr lang="en-US" sz="800" dirty="0" err="1"/>
              <a:t>search_contact</a:t>
            </a:r>
            <a:r>
              <a:rPr lang="en-US" sz="800" dirty="0"/>
              <a:t>(name)</a:t>
            </a:r>
          </a:p>
          <a:p>
            <a:pPr algn="just">
              <a:lnSpc>
                <a:spcPct val="70000"/>
              </a:lnSpc>
            </a:pPr>
            <a:r>
              <a:rPr lang="en-US" sz="800" dirty="0"/>
              <a:t>    FOR each contact IN </a:t>
            </a:r>
            <a:r>
              <a:rPr lang="en-US" sz="800" dirty="0" err="1"/>
              <a:t>list_of_contacts</a:t>
            </a:r>
            <a:endParaRPr lang="en-US" sz="800" dirty="0"/>
          </a:p>
          <a:p>
            <a:pPr algn="just">
              <a:lnSpc>
                <a:spcPct val="70000"/>
              </a:lnSpc>
            </a:pPr>
            <a:r>
              <a:rPr lang="en-US" sz="800" dirty="0"/>
              <a:t>      IF contact.name == name THEN</a:t>
            </a:r>
          </a:p>
          <a:p>
            <a:pPr algn="just">
              <a:lnSpc>
                <a:spcPct val="70000"/>
              </a:lnSpc>
            </a:pPr>
            <a:r>
              <a:rPr lang="en-US" sz="800" dirty="0"/>
              <a:t>        DISPLAY contact details</a:t>
            </a:r>
          </a:p>
          <a:p>
            <a:pPr algn="just">
              <a:lnSpc>
                <a:spcPct val="70000"/>
              </a:lnSpc>
            </a:pPr>
            <a:r>
              <a:rPr lang="en-US" sz="800" dirty="0"/>
              <a:t>      END IF</a:t>
            </a:r>
          </a:p>
          <a:p>
            <a:pPr algn="just">
              <a:lnSpc>
                <a:spcPct val="70000"/>
              </a:lnSpc>
            </a:pPr>
            <a:r>
              <a:rPr lang="en-US" sz="800" dirty="0"/>
              <a:t>    END FOR</a:t>
            </a:r>
          </a:p>
          <a:p>
            <a:pPr algn="just">
              <a:lnSpc>
                <a:spcPct val="70000"/>
              </a:lnSpc>
            </a:pPr>
            <a:r>
              <a:rPr lang="en-US" sz="800" dirty="0"/>
              <a:t>  END FUNCTION</a:t>
            </a:r>
          </a:p>
          <a:p>
            <a:pPr algn="just">
              <a:lnSpc>
                <a:spcPct val="70000"/>
              </a:lnSpc>
            </a:pPr>
            <a:r>
              <a:rPr lang="en-US" sz="800" dirty="0"/>
              <a:t>  FUNCTION </a:t>
            </a:r>
            <a:r>
              <a:rPr lang="en-US" sz="800" dirty="0" err="1"/>
              <a:t>update_contact</a:t>
            </a:r>
            <a:r>
              <a:rPr lang="en-US" sz="800" dirty="0"/>
              <a:t>(name, </a:t>
            </a:r>
            <a:r>
              <a:rPr lang="en-US" sz="800" dirty="0" err="1"/>
              <a:t>new_phone</a:t>
            </a:r>
            <a:r>
              <a:rPr lang="en-US" sz="800" dirty="0"/>
              <a:t>, </a:t>
            </a:r>
            <a:r>
              <a:rPr lang="en-US" sz="800" dirty="0" err="1"/>
              <a:t>new_email</a:t>
            </a:r>
            <a:r>
              <a:rPr lang="en-US" sz="800" dirty="0"/>
              <a:t>)</a:t>
            </a:r>
          </a:p>
          <a:p>
            <a:pPr algn="just">
              <a:lnSpc>
                <a:spcPct val="70000"/>
              </a:lnSpc>
            </a:pPr>
            <a:r>
              <a:rPr lang="en-US" sz="800" dirty="0"/>
              <a:t>    FOR each contact IN </a:t>
            </a:r>
            <a:r>
              <a:rPr lang="en-US" sz="800" dirty="0" err="1"/>
              <a:t>list_of_contacts</a:t>
            </a:r>
            <a:endParaRPr lang="en-US" sz="800" dirty="0"/>
          </a:p>
          <a:p>
            <a:pPr algn="just">
              <a:lnSpc>
                <a:spcPct val="70000"/>
              </a:lnSpc>
            </a:pPr>
            <a:r>
              <a:rPr lang="en-US" sz="800" dirty="0"/>
              <a:t>      IF contact.name == name THEN</a:t>
            </a:r>
          </a:p>
          <a:p>
            <a:pPr algn="just">
              <a:lnSpc>
                <a:spcPct val="70000"/>
              </a:lnSpc>
            </a:pPr>
            <a:r>
              <a:rPr lang="en-US" sz="800" dirty="0"/>
              <a:t>        UPDATE </a:t>
            </a:r>
            <a:r>
              <a:rPr lang="en-US" sz="800" dirty="0" err="1"/>
              <a:t>contact.phone</a:t>
            </a:r>
            <a:r>
              <a:rPr lang="en-US" sz="800" dirty="0"/>
              <a:t> and </a:t>
            </a:r>
            <a:r>
              <a:rPr lang="en-US" sz="800" dirty="0" err="1"/>
              <a:t>contact.email</a:t>
            </a:r>
            <a:r>
              <a:rPr lang="en-US" sz="800" dirty="0"/>
              <a:t> with </a:t>
            </a:r>
            <a:r>
              <a:rPr lang="en-US" sz="800" dirty="0" err="1"/>
              <a:t>new_phone</a:t>
            </a:r>
            <a:r>
              <a:rPr lang="en-US" sz="800" dirty="0"/>
              <a:t>, </a:t>
            </a:r>
            <a:r>
              <a:rPr lang="en-US" sz="800" dirty="0" err="1"/>
              <a:t>new_email</a:t>
            </a:r>
            <a:endParaRPr lang="en-US" sz="800" dirty="0"/>
          </a:p>
          <a:p>
            <a:pPr algn="just">
              <a:lnSpc>
                <a:spcPct val="70000"/>
              </a:lnSpc>
            </a:pPr>
            <a:r>
              <a:rPr lang="en-US" sz="800" dirty="0"/>
              <a:t>      END IF</a:t>
            </a:r>
          </a:p>
          <a:p>
            <a:pPr algn="just">
              <a:lnSpc>
                <a:spcPct val="70000"/>
              </a:lnSpc>
            </a:pPr>
            <a:r>
              <a:rPr lang="en-US" sz="800" dirty="0"/>
              <a:t>    END FOR</a:t>
            </a:r>
          </a:p>
          <a:p>
            <a:pPr algn="just">
              <a:lnSpc>
                <a:spcPct val="70000"/>
              </a:lnSpc>
            </a:pPr>
            <a:r>
              <a:rPr lang="en-US" sz="800" dirty="0"/>
              <a:t>  END FUNCTION</a:t>
            </a:r>
          </a:p>
          <a:p>
            <a:pPr algn="just">
              <a:lnSpc>
                <a:spcPct val="70000"/>
              </a:lnSpc>
            </a:pPr>
            <a:endParaRPr lang="en-US" sz="800" dirty="0"/>
          </a:p>
        </p:txBody>
      </p:sp>
      <p:sp>
        <p:nvSpPr>
          <p:cNvPr id="2" name="TextBox 1">
            <a:extLst>
              <a:ext uri="{FF2B5EF4-FFF2-40B4-BE49-F238E27FC236}">
                <a16:creationId xmlns:a16="http://schemas.microsoft.com/office/drawing/2014/main" id="{E62B0B0B-9CCB-4899-C6DF-AEFA45161359}"/>
              </a:ext>
            </a:extLst>
          </p:cNvPr>
          <p:cNvSpPr txBox="1"/>
          <p:nvPr/>
        </p:nvSpPr>
        <p:spPr>
          <a:xfrm>
            <a:off x="8959505" y="2534278"/>
            <a:ext cx="2547256" cy="2470100"/>
          </a:xfrm>
          <a:prstGeom prst="rect">
            <a:avLst/>
          </a:prstGeom>
          <a:noFill/>
        </p:spPr>
        <p:txBody>
          <a:bodyPr wrap="square" rtlCol="0">
            <a:spAutoFit/>
          </a:bodyPr>
          <a:lstStyle/>
          <a:p>
            <a:pPr algn="just">
              <a:lnSpc>
                <a:spcPct val="150000"/>
              </a:lnSpc>
            </a:pPr>
            <a:r>
              <a:rPr lang="en-US" sz="800" b="1" dirty="0">
                <a:solidFill>
                  <a:schemeClr val="bg1"/>
                </a:solidFill>
                <a:latin typeface="+mj-lt"/>
              </a:rPr>
              <a:t> FUNCTION </a:t>
            </a:r>
            <a:r>
              <a:rPr lang="en-US" sz="800" b="1" dirty="0" err="1">
                <a:solidFill>
                  <a:schemeClr val="bg1"/>
                </a:solidFill>
                <a:latin typeface="+mj-lt"/>
              </a:rPr>
              <a:t>delete_contact</a:t>
            </a:r>
            <a:r>
              <a:rPr lang="en-US" sz="800" b="1" dirty="0">
                <a:solidFill>
                  <a:schemeClr val="bg1"/>
                </a:solidFill>
                <a:latin typeface="+mj-lt"/>
              </a:rPr>
              <a:t>(name)</a:t>
            </a:r>
          </a:p>
          <a:p>
            <a:pPr algn="just">
              <a:lnSpc>
                <a:spcPct val="150000"/>
              </a:lnSpc>
            </a:pPr>
            <a:r>
              <a:rPr lang="en-US" sz="800" b="1" dirty="0">
                <a:solidFill>
                  <a:schemeClr val="bg1"/>
                </a:solidFill>
                <a:latin typeface="+mj-lt"/>
              </a:rPr>
              <a:t>    FOR each contact IN </a:t>
            </a:r>
            <a:r>
              <a:rPr lang="en-US" sz="800" b="1" dirty="0" err="1">
                <a:solidFill>
                  <a:schemeClr val="bg1"/>
                </a:solidFill>
                <a:latin typeface="+mj-lt"/>
              </a:rPr>
              <a:t>list_of_contacts</a:t>
            </a:r>
            <a:endParaRPr lang="en-US" sz="800" b="1" dirty="0">
              <a:solidFill>
                <a:schemeClr val="bg1"/>
              </a:solidFill>
              <a:latin typeface="+mj-lt"/>
            </a:endParaRPr>
          </a:p>
          <a:p>
            <a:pPr algn="just">
              <a:lnSpc>
                <a:spcPct val="150000"/>
              </a:lnSpc>
            </a:pPr>
            <a:r>
              <a:rPr lang="en-US" sz="800" b="1" dirty="0">
                <a:solidFill>
                  <a:schemeClr val="bg1"/>
                </a:solidFill>
                <a:latin typeface="+mj-lt"/>
              </a:rPr>
              <a:t>      IF contact.name == name THEN</a:t>
            </a:r>
          </a:p>
          <a:p>
            <a:pPr algn="just">
              <a:lnSpc>
                <a:spcPct val="150000"/>
              </a:lnSpc>
            </a:pPr>
            <a:r>
              <a:rPr lang="en-US" sz="800" b="1" dirty="0">
                <a:solidFill>
                  <a:schemeClr val="bg1"/>
                </a:solidFill>
                <a:latin typeface="+mj-lt"/>
              </a:rPr>
              <a:t>        REMOVE contact from </a:t>
            </a:r>
            <a:r>
              <a:rPr lang="en-US" sz="800" b="1" dirty="0" err="1">
                <a:solidFill>
                  <a:schemeClr val="bg1"/>
                </a:solidFill>
                <a:latin typeface="+mj-lt"/>
              </a:rPr>
              <a:t>list_of_contacts</a:t>
            </a:r>
            <a:endParaRPr lang="en-US" sz="800" b="1" dirty="0">
              <a:solidFill>
                <a:schemeClr val="bg1"/>
              </a:solidFill>
              <a:latin typeface="+mj-lt"/>
            </a:endParaRPr>
          </a:p>
          <a:p>
            <a:pPr algn="just">
              <a:lnSpc>
                <a:spcPct val="150000"/>
              </a:lnSpc>
            </a:pPr>
            <a:r>
              <a:rPr lang="en-US" sz="800" b="1" dirty="0">
                <a:solidFill>
                  <a:schemeClr val="bg1"/>
                </a:solidFill>
                <a:latin typeface="+mj-lt"/>
              </a:rPr>
              <a:t>      END IF</a:t>
            </a:r>
          </a:p>
          <a:p>
            <a:pPr algn="just">
              <a:lnSpc>
                <a:spcPct val="150000"/>
              </a:lnSpc>
            </a:pPr>
            <a:r>
              <a:rPr lang="en-US" sz="800" b="1" dirty="0">
                <a:solidFill>
                  <a:schemeClr val="bg1"/>
                </a:solidFill>
                <a:latin typeface="+mj-lt"/>
              </a:rPr>
              <a:t>    END FOR</a:t>
            </a:r>
          </a:p>
          <a:p>
            <a:pPr algn="just">
              <a:lnSpc>
                <a:spcPct val="150000"/>
              </a:lnSpc>
            </a:pPr>
            <a:r>
              <a:rPr lang="en-US" sz="800" b="1" dirty="0">
                <a:solidFill>
                  <a:schemeClr val="bg1"/>
                </a:solidFill>
                <a:latin typeface="+mj-lt"/>
              </a:rPr>
              <a:t>  END FUNCTION</a:t>
            </a:r>
          </a:p>
          <a:p>
            <a:pPr algn="just">
              <a:lnSpc>
                <a:spcPct val="150000"/>
              </a:lnSpc>
            </a:pPr>
            <a:r>
              <a:rPr lang="en-US" sz="800" b="1" dirty="0">
                <a:solidFill>
                  <a:schemeClr val="bg1"/>
                </a:solidFill>
                <a:latin typeface="+mj-lt"/>
              </a:rPr>
              <a:t>  FUNCTION </a:t>
            </a:r>
            <a:r>
              <a:rPr lang="en-US" sz="800" b="1" dirty="0" err="1">
                <a:solidFill>
                  <a:schemeClr val="bg1"/>
                </a:solidFill>
                <a:latin typeface="+mj-lt"/>
              </a:rPr>
              <a:t>display_all_contacts</a:t>
            </a:r>
            <a:r>
              <a:rPr lang="en-US" sz="800" b="1" dirty="0">
                <a:solidFill>
                  <a:schemeClr val="bg1"/>
                </a:solidFill>
                <a:latin typeface="+mj-lt"/>
              </a:rPr>
              <a:t>()</a:t>
            </a:r>
          </a:p>
          <a:p>
            <a:pPr algn="just">
              <a:lnSpc>
                <a:spcPct val="150000"/>
              </a:lnSpc>
            </a:pPr>
            <a:r>
              <a:rPr lang="en-US" sz="800" b="1" dirty="0">
                <a:solidFill>
                  <a:schemeClr val="bg1"/>
                </a:solidFill>
                <a:latin typeface="+mj-lt"/>
              </a:rPr>
              <a:t>    FOR each contact IN </a:t>
            </a:r>
            <a:r>
              <a:rPr lang="en-US" sz="800" b="1" dirty="0" err="1">
                <a:solidFill>
                  <a:schemeClr val="bg1"/>
                </a:solidFill>
                <a:latin typeface="+mj-lt"/>
              </a:rPr>
              <a:t>list_of_contacts</a:t>
            </a:r>
            <a:endParaRPr lang="en-US" sz="800" b="1" dirty="0">
              <a:solidFill>
                <a:schemeClr val="bg1"/>
              </a:solidFill>
              <a:latin typeface="+mj-lt"/>
            </a:endParaRPr>
          </a:p>
          <a:p>
            <a:pPr algn="just">
              <a:lnSpc>
                <a:spcPct val="150000"/>
              </a:lnSpc>
            </a:pPr>
            <a:r>
              <a:rPr lang="en-US" sz="800" b="1" dirty="0">
                <a:solidFill>
                  <a:schemeClr val="bg1"/>
                </a:solidFill>
                <a:latin typeface="+mj-lt"/>
              </a:rPr>
              <a:t>      DISPLAY contact details</a:t>
            </a:r>
          </a:p>
          <a:p>
            <a:pPr algn="just">
              <a:lnSpc>
                <a:spcPct val="150000"/>
              </a:lnSpc>
            </a:pPr>
            <a:r>
              <a:rPr lang="en-US" sz="800" b="1" dirty="0">
                <a:solidFill>
                  <a:schemeClr val="bg1"/>
                </a:solidFill>
                <a:latin typeface="+mj-lt"/>
              </a:rPr>
              <a:t>    END FOR</a:t>
            </a:r>
          </a:p>
          <a:p>
            <a:pPr algn="just">
              <a:lnSpc>
                <a:spcPct val="150000"/>
              </a:lnSpc>
            </a:pPr>
            <a:r>
              <a:rPr lang="en-US" sz="800" b="1" dirty="0">
                <a:solidFill>
                  <a:schemeClr val="bg1"/>
                </a:solidFill>
                <a:latin typeface="+mj-lt"/>
              </a:rPr>
              <a:t>  END FUNCTION</a:t>
            </a:r>
          </a:p>
          <a:p>
            <a:pPr algn="just">
              <a:lnSpc>
                <a:spcPct val="150000"/>
              </a:lnSpc>
            </a:pPr>
            <a:r>
              <a:rPr lang="en-US" sz="800" b="1" dirty="0">
                <a:solidFill>
                  <a:schemeClr val="bg1"/>
                </a:solidFill>
                <a:latin typeface="+mj-lt"/>
              </a:rPr>
              <a:t>END AddressBook</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Design and Implementation</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664278" y="1523304"/>
            <a:ext cx="5334000" cy="4280851"/>
          </a:xfrm>
        </p:spPr>
        <p:txBody>
          <a:bodyPr/>
          <a:lstStyle/>
          <a:p>
            <a:pPr algn="just"/>
            <a:r>
              <a:rPr lang="en-US" altLang="en-US" b="1" dirty="0"/>
              <a:t>Design:</a:t>
            </a:r>
          </a:p>
          <a:p>
            <a:pPr algn="just"/>
            <a:endParaRPr lang="en-US" altLang="en-US" dirty="0"/>
          </a:p>
          <a:p>
            <a:pPr marL="285750" indent="-285750" algn="just">
              <a:buFont typeface="Arial" panose="020B0604020202020204" pitchFamily="34" charset="0"/>
              <a:buChar char="•"/>
            </a:pPr>
            <a:r>
              <a:rPr lang="en-US" altLang="en-US" dirty="0"/>
              <a:t>The Address Book system is designed using an object-oriented approach.</a:t>
            </a:r>
          </a:p>
          <a:p>
            <a:pPr marL="285750" indent="-285750" algn="just">
              <a:buFont typeface="Arial" panose="020B0604020202020204" pitchFamily="34" charset="0"/>
              <a:buChar char="•"/>
            </a:pPr>
            <a:r>
              <a:rPr lang="en-US" altLang="en-US" dirty="0"/>
              <a:t>Key components include the Contact class (which holds details like name, phone, and email) and the AddressBook class (which manages contact operations).</a:t>
            </a:r>
          </a:p>
          <a:p>
            <a:pPr marL="285750" indent="-285750" algn="just">
              <a:buFont typeface="Arial" panose="020B0604020202020204" pitchFamily="34" charset="0"/>
              <a:buChar char="•"/>
            </a:pPr>
            <a:r>
              <a:rPr lang="en-US" altLang="en-US" dirty="0"/>
              <a:t>The design follows a modular structure, with functions for adding, updating, searching, deleting, and displaying contacts.</a:t>
            </a:r>
          </a:p>
          <a:p>
            <a:pPr marL="285750" indent="-285750" algn="just">
              <a:buFont typeface="Arial" panose="020B0604020202020204" pitchFamily="34" charset="0"/>
              <a:buChar char="•"/>
            </a:pPr>
            <a:r>
              <a:rPr lang="en-US" altLang="en-US" dirty="0"/>
              <a:t>Data is stored in a list, which provides an efficient way to manage contacts in memory.</a:t>
            </a:r>
            <a:endParaRPr lang="en-US" dirty="0"/>
          </a:p>
        </p:txBody>
      </p:sp>
      <p:sp>
        <p:nvSpPr>
          <p:cNvPr id="8" name="Rectangle 7">
            <a:extLst>
              <a:ext uri="{FF2B5EF4-FFF2-40B4-BE49-F238E27FC236}">
                <a16:creationId xmlns:a16="http://schemas.microsoft.com/office/drawing/2014/main" id="{0FAD874D-19C5-7349-B49A-B67066112346}"/>
              </a:ext>
            </a:extLst>
          </p:cNvPr>
          <p:cNvSpPr/>
          <p:nvPr/>
        </p:nvSpPr>
        <p:spPr>
          <a:xfrm>
            <a:off x="6057900" y="1584495"/>
            <a:ext cx="48861" cy="42196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64E7A2-A691-11D7-C56E-E175D014CB3A}"/>
              </a:ext>
            </a:extLst>
          </p:cNvPr>
          <p:cNvSpPr/>
          <p:nvPr/>
        </p:nvSpPr>
        <p:spPr>
          <a:xfrm>
            <a:off x="6240256" y="1584495"/>
            <a:ext cx="5723726" cy="42196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b="1" dirty="0">
                <a:solidFill>
                  <a:schemeClr val="bg1"/>
                </a:solidFill>
              </a:rPr>
              <a:t>Implementation:</a:t>
            </a:r>
          </a:p>
          <a:p>
            <a:pPr algn="just"/>
            <a:endParaRPr lang="en-US" b="1" dirty="0">
              <a:solidFill>
                <a:schemeClr val="bg1"/>
              </a:solidFill>
            </a:endParaRP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system is implemented in C++, leveraging classes and objects for managing contact information.</a:t>
            </a:r>
          </a:p>
          <a:p>
            <a:pPr marL="285750" indent="-285750" algn="just">
              <a:buFont typeface="Arial" panose="020B0604020202020204" pitchFamily="34" charset="0"/>
              <a:buChar char="•"/>
            </a:pPr>
            <a:r>
              <a:rPr lang="en-US" dirty="0">
                <a:solidFill>
                  <a:schemeClr val="bg1"/>
                </a:solidFill>
              </a:rPr>
              <a:t>The user interacts with the system through a simple command-line interface, where they can perform various actions such as adding, viewing, updating, and deleting contacts.</a:t>
            </a:r>
          </a:p>
          <a:p>
            <a:pPr marL="285750" indent="-285750" algn="just">
              <a:buFont typeface="Arial" panose="020B0604020202020204" pitchFamily="34" charset="0"/>
              <a:buChar char="•"/>
            </a:pPr>
            <a:r>
              <a:rPr lang="en-US" dirty="0">
                <a:solidFill>
                  <a:schemeClr val="bg1"/>
                </a:solidFill>
              </a:rPr>
              <a:t>Contact details are saved to and loaded from a text file to ensure data persistence across sessions.</a:t>
            </a:r>
          </a:p>
          <a:p>
            <a:pPr marL="285750" indent="-285750" algn="just">
              <a:buFont typeface="Arial" panose="020B0604020202020204" pitchFamily="34" charset="0"/>
              <a:buChar char="•"/>
            </a:pPr>
            <a:r>
              <a:rPr lang="en-US" dirty="0">
                <a:solidFill>
                  <a:schemeClr val="bg1"/>
                </a:solidFill>
              </a:rPr>
              <a:t>Error handling mechanisms are integrated to provide feedback in case of invalid inputs or unsuccessful operations.</a:t>
            </a:r>
          </a:p>
        </p:txBody>
      </p:sp>
    </p:spTree>
    <p:extLst>
      <p:ext uri="{BB962C8B-B14F-4D97-AF65-F5344CB8AC3E}">
        <p14:creationId xmlns:p14="http://schemas.microsoft.com/office/powerpoint/2010/main" val="14709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Key Features</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4999"/>
            <a:ext cx="6477000" cy="4628425"/>
          </a:xfrm>
        </p:spPr>
        <p:txBody>
          <a:bodyPr/>
          <a:lstStyle/>
          <a:p>
            <a:pPr marL="285750" indent="-285750" algn="just">
              <a:buFont typeface="Arial" panose="020B0604020202020204" pitchFamily="34" charset="0"/>
              <a:buChar char="•"/>
            </a:pPr>
            <a:r>
              <a:rPr lang="en-US" altLang="en-US" sz="1600" dirty="0"/>
              <a:t>Add New Contacts</a:t>
            </a:r>
            <a:r>
              <a:rPr lang="en-US" altLang="en-US" sz="1600" b="0" dirty="0"/>
              <a:t>: Allows users to input and store contact details, including name, phone number, and email address.</a:t>
            </a:r>
          </a:p>
          <a:p>
            <a:pPr marL="285750" indent="-285750" algn="just">
              <a:buFont typeface="Arial" panose="020B0604020202020204" pitchFamily="34" charset="0"/>
              <a:buChar char="•"/>
            </a:pPr>
            <a:r>
              <a:rPr lang="en-US" altLang="en-US" sz="1600" dirty="0"/>
              <a:t>Search Contacts</a:t>
            </a:r>
            <a:r>
              <a:rPr lang="en-US" altLang="en-US" sz="1600" b="0" dirty="0"/>
              <a:t>: Users can search for specific contacts by name and retrieve their information quickly.</a:t>
            </a:r>
          </a:p>
          <a:p>
            <a:pPr marL="285750" indent="-285750" algn="just">
              <a:buFont typeface="Arial" panose="020B0604020202020204" pitchFamily="34" charset="0"/>
              <a:buChar char="•"/>
            </a:pPr>
            <a:r>
              <a:rPr lang="en-US" altLang="en-US" sz="1600" dirty="0"/>
              <a:t>Update Contacts</a:t>
            </a:r>
            <a:r>
              <a:rPr lang="en-US" altLang="en-US" sz="1600" b="0" dirty="0"/>
              <a:t>: Enables modification of existing contact information, such as updating phone numbers or emails.</a:t>
            </a:r>
          </a:p>
          <a:p>
            <a:pPr marL="285750" indent="-285750" algn="just">
              <a:buFont typeface="Arial" panose="020B0604020202020204" pitchFamily="34" charset="0"/>
              <a:buChar char="•"/>
            </a:pPr>
            <a:r>
              <a:rPr lang="en-US" altLang="en-US" sz="1600" dirty="0"/>
              <a:t>Delete Contacts</a:t>
            </a:r>
            <a:r>
              <a:rPr lang="en-US" altLang="en-US" sz="1600" b="0" dirty="0"/>
              <a:t>: Provides the functionality to remove contacts from the address book.</a:t>
            </a:r>
          </a:p>
          <a:p>
            <a:pPr marL="285750" indent="-285750" algn="just">
              <a:buFont typeface="Arial" panose="020B0604020202020204" pitchFamily="34" charset="0"/>
              <a:buChar char="•"/>
            </a:pPr>
            <a:r>
              <a:rPr lang="en-US" altLang="en-US" sz="1600" dirty="0"/>
              <a:t>Display All Contacts</a:t>
            </a:r>
            <a:r>
              <a:rPr lang="en-US" altLang="en-US" sz="1600" b="0" dirty="0"/>
              <a:t>: Displays a complete list of all saved contacts, allowing users to view and manage their address book easily.</a:t>
            </a:r>
          </a:p>
          <a:p>
            <a:pPr marL="285750" indent="-285750" algn="just">
              <a:buFont typeface="Arial" panose="020B0604020202020204" pitchFamily="34" charset="0"/>
              <a:buChar char="•"/>
            </a:pPr>
            <a:r>
              <a:rPr lang="en-US" altLang="en-US" sz="1600" dirty="0"/>
              <a:t>Data Persistence</a:t>
            </a:r>
            <a:r>
              <a:rPr lang="en-US" altLang="en-US" sz="1600" b="0" dirty="0"/>
              <a:t>: Contact information is saved to a file, ensuring data is retained between sessions.</a:t>
            </a:r>
          </a:p>
          <a:p>
            <a:pPr marL="285750" indent="-285750" algn="just">
              <a:buFont typeface="Arial" panose="020B0604020202020204" pitchFamily="34" charset="0"/>
              <a:buChar char="•"/>
            </a:pPr>
            <a:r>
              <a:rPr lang="en-US" altLang="en-US" sz="1600" dirty="0"/>
              <a:t>Error Handling</a:t>
            </a:r>
            <a:r>
              <a:rPr lang="en-US" altLang="en-US" sz="1600" b="0" dirty="0"/>
              <a:t>: Robust mechanisms for detecting invalid inputs, such as non-existent contacts, and providing meaningful error messages.</a:t>
            </a:r>
            <a:endParaRPr lang="en-US" sz="1600" b="0" dirty="0"/>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F1E7-E92E-B5CB-D3FB-FF01D15907BD}"/>
              </a:ext>
            </a:extLst>
          </p:cNvPr>
          <p:cNvSpPr>
            <a:spLocks noGrp="1"/>
          </p:cNvSpPr>
          <p:nvPr>
            <p:ph type="title"/>
          </p:nvPr>
        </p:nvSpPr>
        <p:spPr/>
        <p:txBody>
          <a:bodyPr/>
          <a:lstStyle/>
          <a:p>
            <a:r>
              <a:rPr lang="en-US" dirty="0"/>
              <a:t>User Interface</a:t>
            </a:r>
          </a:p>
        </p:txBody>
      </p:sp>
      <p:sp>
        <p:nvSpPr>
          <p:cNvPr id="6" name="Text Placeholder 5">
            <a:extLst>
              <a:ext uri="{FF2B5EF4-FFF2-40B4-BE49-F238E27FC236}">
                <a16:creationId xmlns:a16="http://schemas.microsoft.com/office/drawing/2014/main" id="{E87853CF-0A02-5C75-812C-3FD4F9DBBCCC}"/>
              </a:ext>
            </a:extLst>
          </p:cNvPr>
          <p:cNvSpPr>
            <a:spLocks noGrp="1"/>
          </p:cNvSpPr>
          <p:nvPr>
            <p:ph type="body" sz="quarter" idx="11"/>
          </p:nvPr>
        </p:nvSpPr>
        <p:spPr>
          <a:xfrm>
            <a:off x="762000" y="1521674"/>
            <a:ext cx="5334000" cy="4425416"/>
          </a:xfrm>
        </p:spPr>
        <p:txBody>
          <a:bodyPr/>
          <a:lstStyle/>
          <a:p>
            <a:pPr marL="285750" indent="-285750" algn="just">
              <a:buFont typeface="Arial" panose="020B0604020202020204" pitchFamily="34" charset="0"/>
              <a:buChar char="•"/>
            </a:pPr>
            <a:r>
              <a:rPr lang="en-US" dirty="0"/>
              <a:t>Text-Based Interface</a:t>
            </a:r>
            <a:r>
              <a:rPr lang="en-US" b="0" dirty="0"/>
              <a:t>: Designed for simplicity and ease of use, the Address Book application operates through a straightforward command-line interface.</a:t>
            </a:r>
          </a:p>
          <a:p>
            <a:pPr marL="285750" indent="-285750" algn="just">
              <a:buFont typeface="Arial" panose="020B0604020202020204" pitchFamily="34" charset="0"/>
              <a:buChar char="•"/>
            </a:pPr>
            <a:r>
              <a:rPr lang="en-US" dirty="0"/>
              <a:t>Main Menu</a:t>
            </a:r>
            <a:r>
              <a:rPr lang="en-US" b="0" dirty="0"/>
              <a:t>: Provides options for users to add, search, update, delete, and display contacts. Users can navigate through these options using simple text commands.</a:t>
            </a:r>
          </a:p>
          <a:p>
            <a:pPr marL="285750" indent="-285750" algn="just">
              <a:buFont typeface="Arial" panose="020B0604020202020204" pitchFamily="34" charset="0"/>
              <a:buChar char="•"/>
            </a:pPr>
            <a:r>
              <a:rPr lang="en-US" dirty="0"/>
              <a:t>Input Prompts</a:t>
            </a:r>
            <a:r>
              <a:rPr lang="en-US" b="0" dirty="0"/>
              <a:t>: Users are prompted to enter contact details such as name, phone number, and email in a clear and structured format.</a:t>
            </a:r>
          </a:p>
          <a:p>
            <a:pPr marL="285750" indent="-285750" algn="just">
              <a:buFont typeface="Arial" panose="020B0604020202020204" pitchFamily="34" charset="0"/>
              <a:buChar char="•"/>
            </a:pPr>
            <a:r>
              <a:rPr lang="en-US" dirty="0"/>
              <a:t>Output Display</a:t>
            </a:r>
            <a:r>
              <a:rPr lang="en-US" b="0" dirty="0"/>
              <a:t>: Results of operations, such as search results or error messages, are displayed clearly to guide users through their tasks. </a:t>
            </a:r>
          </a:p>
          <a:p>
            <a:endParaRPr lang="en-US" b="0" dirty="0"/>
          </a:p>
        </p:txBody>
      </p:sp>
      <p:pic>
        <p:nvPicPr>
          <p:cNvPr id="15" name="Picture Placeholder 14">
            <a:extLst>
              <a:ext uri="{FF2B5EF4-FFF2-40B4-BE49-F238E27FC236}">
                <a16:creationId xmlns:a16="http://schemas.microsoft.com/office/drawing/2014/main" id="{0DD47A69-1EC2-D223-60F2-F4D0A9926615}"/>
              </a:ext>
            </a:extLst>
          </p:cNvPr>
          <p:cNvPicPr>
            <a:picLocks noGrp="1" noChangeAspect="1"/>
          </p:cNvPicPr>
          <p:nvPr>
            <p:ph type="pic" sz="quarter" idx="14"/>
          </p:nvPr>
        </p:nvPicPr>
        <p:blipFill>
          <a:blip r:embed="rId2"/>
          <a:srcRect t="-1" b="-291"/>
          <a:stretch/>
        </p:blipFill>
        <p:spPr>
          <a:xfrm>
            <a:off x="6858000" y="715963"/>
            <a:ext cx="4572000" cy="2362200"/>
          </a:xfrm>
        </p:spPr>
      </p:pic>
      <p:pic>
        <p:nvPicPr>
          <p:cNvPr id="17" name="Picture Placeholder 16">
            <a:extLst>
              <a:ext uri="{FF2B5EF4-FFF2-40B4-BE49-F238E27FC236}">
                <a16:creationId xmlns:a16="http://schemas.microsoft.com/office/drawing/2014/main" id="{0CD9DDC2-18C1-13BC-EFE1-0DEFF557355B}"/>
              </a:ext>
            </a:extLst>
          </p:cNvPr>
          <p:cNvPicPr>
            <a:picLocks noGrp="1" noChangeAspect="1"/>
          </p:cNvPicPr>
          <p:nvPr>
            <p:ph type="pic" sz="quarter" idx="13"/>
          </p:nvPr>
        </p:nvPicPr>
        <p:blipFill>
          <a:blip r:embed="rId3"/>
          <a:srcRect/>
          <a:stretch/>
        </p:blipFill>
        <p:spPr>
          <a:xfrm>
            <a:off x="6858000" y="3305541"/>
            <a:ext cx="4572000" cy="2362200"/>
          </a:xfrm>
        </p:spPr>
      </p:pic>
    </p:spTree>
    <p:extLst>
      <p:ext uri="{BB962C8B-B14F-4D97-AF65-F5344CB8AC3E}">
        <p14:creationId xmlns:p14="http://schemas.microsoft.com/office/powerpoint/2010/main" val="420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B2EA1-106B-0AFC-A8D8-5BDD1F7D5B7B}"/>
              </a:ext>
            </a:extLst>
          </p:cNvPr>
          <p:cNvSpPr>
            <a:spLocks noGrp="1"/>
          </p:cNvSpPr>
          <p:nvPr>
            <p:ph type="title"/>
          </p:nvPr>
        </p:nvSpPr>
        <p:spPr/>
        <p:txBody>
          <a:bodyPr/>
          <a:lstStyle/>
          <a:p>
            <a:r>
              <a:rPr lang="en-US" dirty="0"/>
              <a:t>Error Handling</a:t>
            </a:r>
          </a:p>
        </p:txBody>
      </p:sp>
      <p:sp>
        <p:nvSpPr>
          <p:cNvPr id="5" name="Text Placeholder 4">
            <a:extLst>
              <a:ext uri="{FF2B5EF4-FFF2-40B4-BE49-F238E27FC236}">
                <a16:creationId xmlns:a16="http://schemas.microsoft.com/office/drawing/2014/main" id="{1F5F1562-EC56-78C9-5897-2185183CA4CC}"/>
              </a:ext>
            </a:extLst>
          </p:cNvPr>
          <p:cNvSpPr>
            <a:spLocks noGrp="1"/>
          </p:cNvSpPr>
          <p:nvPr>
            <p:ph type="body" sz="quarter" idx="11"/>
          </p:nvPr>
        </p:nvSpPr>
        <p:spPr>
          <a:xfrm>
            <a:off x="5199743" y="1905000"/>
            <a:ext cx="6477000" cy="3651202"/>
          </a:xfrm>
        </p:spPr>
        <p:txBody>
          <a:bodyPr/>
          <a:lstStyle/>
          <a:p>
            <a:pPr marL="285750" indent="-285750" algn="just">
              <a:buFont typeface="Arial" panose="020B0604020202020204" pitchFamily="34" charset="0"/>
              <a:buChar char="•"/>
            </a:pPr>
            <a:r>
              <a:rPr lang="en-US" dirty="0"/>
              <a:t>Invalid Input</a:t>
            </a:r>
            <a:r>
              <a:rPr lang="en-US" b="0" dirty="0"/>
              <a:t>: Ensures inputs are valid (e.g., non-empty fields, correct format) and provides error messages for invalid data.</a:t>
            </a:r>
          </a:p>
          <a:p>
            <a:pPr marL="285750" indent="-285750" algn="just">
              <a:buFont typeface="Arial" panose="020B0604020202020204" pitchFamily="34" charset="0"/>
              <a:buChar char="•"/>
            </a:pPr>
            <a:r>
              <a:rPr lang="en-US" dirty="0"/>
              <a:t>File Errors</a:t>
            </a:r>
            <a:r>
              <a:rPr lang="en-US" b="0" dirty="0"/>
              <a:t>: Checks for file access issues and displays messages if file operations fail.</a:t>
            </a:r>
          </a:p>
          <a:p>
            <a:pPr marL="285750" indent="-285750" algn="just">
              <a:buFont typeface="Arial" panose="020B0604020202020204" pitchFamily="34" charset="0"/>
              <a:buChar char="•"/>
            </a:pPr>
            <a:r>
              <a:rPr lang="en-US" dirty="0"/>
              <a:t>Contact Not Found</a:t>
            </a:r>
            <a:r>
              <a:rPr lang="en-US" b="0" dirty="0"/>
              <a:t>: Alerts users if a contact cannot be found during search or update operations.</a:t>
            </a:r>
          </a:p>
          <a:p>
            <a:pPr marL="285750" indent="-285750" algn="just">
              <a:buFont typeface="Arial" panose="020B0604020202020204" pitchFamily="34" charset="0"/>
              <a:buChar char="•"/>
            </a:pPr>
            <a:r>
              <a:rPr lang="en-US" dirty="0"/>
              <a:t>Edge Cases</a:t>
            </a:r>
            <a:r>
              <a:rPr lang="en-US" b="0" dirty="0"/>
              <a:t>: Manages duplicate contacts and non-existent deletions with appropriate error messages.</a:t>
            </a:r>
          </a:p>
          <a:p>
            <a:pPr marL="285750" indent="-285750" algn="just">
              <a:buFont typeface="Arial" panose="020B0604020202020204" pitchFamily="34" charset="0"/>
              <a:buChar char="•"/>
            </a:pPr>
            <a:r>
              <a:rPr lang="en-US" dirty="0"/>
              <a:t>User Guidance</a:t>
            </a:r>
            <a:r>
              <a:rPr lang="en-US" b="0" dirty="0"/>
              <a:t>: Offers clear feedback to help users correct errors and continue using the application.</a:t>
            </a:r>
          </a:p>
        </p:txBody>
      </p:sp>
    </p:spTree>
    <p:extLst>
      <p:ext uri="{BB962C8B-B14F-4D97-AF65-F5344CB8AC3E}">
        <p14:creationId xmlns:p14="http://schemas.microsoft.com/office/powerpoint/2010/main" val="27804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80AD4D6-2712-4EC3-A727-A5652AD67F9C}">
  <ds:schemaRefs>
    <ds:schemaRef ds:uri="http://schemas.microsoft.com/sharepoint/v3/contenttype/forms"/>
  </ds:schemaRefs>
</ds:datastoreItem>
</file>

<file path=customXml/itemProps2.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1435</Words>
  <Application>Microsoft Office PowerPoint</Application>
  <PresentationFormat>Widescreen</PresentationFormat>
  <Paragraphs>115</Paragraphs>
  <Slides>15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Office Theme</vt:lpstr>
      <vt:lpstr>ADDRESS BOOK  MANAGEMENT SYSTEM</vt:lpstr>
      <vt:lpstr>Introduction</vt:lpstr>
      <vt:lpstr>Project Objectives</vt:lpstr>
      <vt:lpstr>System Architecture</vt:lpstr>
      <vt:lpstr>Pseudo Code </vt:lpstr>
      <vt:lpstr>Design and Implementation</vt:lpstr>
      <vt:lpstr>Key Features</vt:lpstr>
      <vt:lpstr>User Interface</vt:lpstr>
      <vt:lpstr>Error Handling</vt:lpstr>
      <vt:lpstr>Testing and Validation</vt:lpstr>
      <vt:lpstr>Result</vt:lpstr>
      <vt:lpstr>Conclusion</vt:lpstr>
      <vt:lpstr>Future Enhancements</vt:lpstr>
      <vt:lpstr>Resources</vt:lpstr>
      <vt:lpstr>Questions &amp; answers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2021-02-18T07:10:18Z</dcterms:created>
  <dcterms:modified xsi:type="dcterms:W3CDTF">2024-09-19T04:26:53Z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