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A607C-FDD1-4030-A4BA-3143D6744D04}" v="38" dt="2023-06-14T11:40:43.017"/>
    <p1510:client id="{F0009EAC-C8EB-453C-A238-7898F54D675E}" v="1" dt="2023-03-15T12:50:29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8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XIER Jérome (IMT Mines Alès)" userId="S::jerome.tixier@mines-ales.fr::b2a720fc-8a41-4104-b010-fd4cb49ef69a" providerId="AD" clId="Web-{F0009EAC-C8EB-453C-A238-7898F54D675E}"/>
    <pc:docChg chg="modSld">
      <pc:chgData name="TIXIER Jérome (IMT Mines Alès)" userId="S::jerome.tixier@mines-ales.fr::b2a720fc-8a41-4104-b010-fd4cb49ef69a" providerId="AD" clId="Web-{F0009EAC-C8EB-453C-A238-7898F54D675E}" dt="2023-03-15T12:50:29.164" v="0" actId="1076"/>
      <pc:docMkLst>
        <pc:docMk/>
      </pc:docMkLst>
      <pc:sldChg chg="modSp">
        <pc:chgData name="TIXIER Jérome (IMT Mines Alès)" userId="S::jerome.tixier@mines-ales.fr::b2a720fc-8a41-4104-b010-fd4cb49ef69a" providerId="AD" clId="Web-{F0009EAC-C8EB-453C-A238-7898F54D675E}" dt="2023-03-15T12:50:29.164" v="0" actId="1076"/>
        <pc:sldMkLst>
          <pc:docMk/>
          <pc:sldMk cId="3203614267" sldId="258"/>
        </pc:sldMkLst>
        <pc:spChg chg="mod">
          <ac:chgData name="TIXIER Jérome (IMT Mines Alès)" userId="S::jerome.tixier@mines-ales.fr::b2a720fc-8a41-4104-b010-fd4cb49ef69a" providerId="AD" clId="Web-{F0009EAC-C8EB-453C-A238-7898F54D675E}" dt="2023-03-15T12:50:29.164" v="0" actId="1076"/>
          <ac:spMkLst>
            <pc:docMk/>
            <pc:sldMk cId="3203614267" sldId="258"/>
            <ac:spMk id="54" creationId="{00000000-0000-0000-0000-000000000000}"/>
          </ac:spMkLst>
        </pc:spChg>
      </pc:sldChg>
    </pc:docChg>
  </pc:docChgLst>
  <pc:docChgLst>
    <pc:chgData name="TIXIER Jérome (IMT Mines Alès)" userId="S::jerome.tixier@mines-ales.fr::b2a720fc-8a41-4104-b010-fd4cb49ef69a" providerId="AD" clId="Web-{565A607C-FDD1-4030-A4BA-3143D6744D04}"/>
    <pc:docChg chg="modSld">
      <pc:chgData name="TIXIER Jérome (IMT Mines Alès)" userId="S::jerome.tixier@mines-ales.fr::b2a720fc-8a41-4104-b010-fd4cb49ef69a" providerId="AD" clId="Web-{565A607C-FDD1-4030-A4BA-3143D6744D04}" dt="2023-06-14T11:40:43.017" v="20" actId="14100"/>
      <pc:docMkLst>
        <pc:docMk/>
      </pc:docMkLst>
      <pc:sldChg chg="addSp modSp">
        <pc:chgData name="TIXIER Jérome (IMT Mines Alès)" userId="S::jerome.tixier@mines-ales.fr::b2a720fc-8a41-4104-b010-fd4cb49ef69a" providerId="AD" clId="Web-{565A607C-FDD1-4030-A4BA-3143D6744D04}" dt="2023-06-14T11:40:43.017" v="20" actId="14100"/>
        <pc:sldMkLst>
          <pc:docMk/>
          <pc:sldMk cId="3203614267" sldId="258"/>
        </pc:sldMkLst>
        <pc:spChg chg="add mod">
          <ac:chgData name="TIXIER Jérome (IMT Mines Alès)" userId="S::jerome.tixier@mines-ales.fr::b2a720fc-8a41-4104-b010-fd4cb49ef69a" providerId="AD" clId="Web-{565A607C-FDD1-4030-A4BA-3143D6744D04}" dt="2023-06-14T11:40:43.017" v="20" actId="14100"/>
          <ac:spMkLst>
            <pc:docMk/>
            <pc:sldMk cId="3203614267" sldId="258"/>
            <ac:spMk id="3" creationId="{7CA95CD1-F030-89C2-658E-EBB99FDFEC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33B-E587-48E4-8248-BD546102123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309-B7F9-49A2-ABC8-F3A555A4F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845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33B-E587-48E4-8248-BD546102123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309-B7F9-49A2-ABC8-F3A555A4F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59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33B-E587-48E4-8248-BD546102123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309-B7F9-49A2-ABC8-F3A555A4F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01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33B-E587-48E4-8248-BD546102123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309-B7F9-49A2-ABC8-F3A555A4F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16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33B-E587-48E4-8248-BD546102123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309-B7F9-49A2-ABC8-F3A555A4F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141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33B-E587-48E4-8248-BD546102123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309-B7F9-49A2-ABC8-F3A555A4F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68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33B-E587-48E4-8248-BD546102123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309-B7F9-49A2-ABC8-F3A555A4F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58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33B-E587-48E4-8248-BD546102123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309-B7F9-49A2-ABC8-F3A555A4F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5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33B-E587-48E4-8248-BD546102123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309-B7F9-49A2-ABC8-F3A555A4F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8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33B-E587-48E4-8248-BD546102123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309-B7F9-49A2-ABC8-F3A555A4F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14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733B-E587-48E4-8248-BD546102123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39309-B7F9-49A2-ABC8-F3A555A4F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54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Change the style of the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Modify the mask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733B-E587-48E4-8248-BD5461021237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39309-B7F9-49A2-ABC8-F3A555A4F4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59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 7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904" cy="68580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7867" y="381000"/>
            <a:ext cx="2269066" cy="6223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r 4"/>
          <p:cNvGrpSpPr/>
          <p:nvPr/>
        </p:nvGrpSpPr>
        <p:grpSpPr>
          <a:xfrm rot="5400000">
            <a:off x="2311275" y="-2411502"/>
            <a:ext cx="7266305" cy="12112461"/>
            <a:chOff x="2451417" y="-543704"/>
            <a:chExt cx="6243736" cy="10407906"/>
          </a:xfrm>
        </p:grpSpPr>
        <p:pic>
          <p:nvPicPr>
            <p:cNvPr id="26" name="Image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417" y="-543704"/>
              <a:ext cx="6243736" cy="10407906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6745958" y="9157194"/>
              <a:ext cx="1145523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fr-FR" sz="1000" dirty="0">
                  <a:latin typeface="Roboto" pitchFamily="2" charset="0"/>
                  <a:cs typeface="Roboto "/>
                </a:rPr>
                <a:t>= </a:t>
              </a:r>
              <a:r>
                <a:rPr lang="fr-FR" sz="1000" dirty="0" err="1">
                  <a:latin typeface="Roboto" pitchFamily="2" charset="0"/>
                  <a:cs typeface="Roboto "/>
                </a:rPr>
                <a:t>sinker</a:t>
              </a:r>
              <a:endParaRPr lang="fr-FR" sz="1000" dirty="0">
                <a:latin typeface="Roboto" pitchFamily="2" charset="0"/>
                <a:cs typeface="Roboto 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542485" y="921131"/>
              <a:ext cx="828244" cy="3438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dirty="0">
                  <a:latin typeface="Roboto" pitchFamily="2" charset="0"/>
                  <a:cs typeface="Roboto "/>
                </a:rPr>
                <a:t>= Solubility </a:t>
              </a:r>
              <a:br>
                <a:rPr lang="fr-FR" sz="1000" dirty="0">
                  <a:latin typeface="Roboto" pitchFamily="2" charset="0"/>
                  <a:cs typeface="Roboto "/>
                </a:rPr>
              </a:br>
              <a:r>
                <a:rPr lang="fr-FR" sz="1000" dirty="0">
                  <a:latin typeface="Roboto" pitchFamily="2" charset="0"/>
                  <a:cs typeface="Roboto "/>
                </a:rPr>
                <a:t>(%massic)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97406" y="1583519"/>
              <a:ext cx="707849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dirty="0">
                  <a:latin typeface="Roboto" pitchFamily="2" charset="0"/>
                  <a:cs typeface="Roboto "/>
                </a:rPr>
                <a:t>= density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66284" y="2237178"/>
              <a:ext cx="768080" cy="3438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dirty="0">
                  <a:latin typeface="Roboto" pitchFamily="2" charset="0"/>
                  <a:cs typeface="Roboto "/>
                </a:rPr>
                <a:t>= </a:t>
              </a:r>
              <a:r>
                <a:rPr lang="fr-FR" sz="1000" dirty="0" err="1">
                  <a:latin typeface="Roboto" pitchFamily="2" charset="0"/>
                  <a:cs typeface="Roboto "/>
                </a:rPr>
                <a:t>vapour</a:t>
              </a:r>
              <a:r>
                <a:rPr lang="fr-FR" sz="1000" dirty="0">
                  <a:latin typeface="Roboto" pitchFamily="2" charset="0"/>
                  <a:cs typeface="Roboto "/>
                </a:rPr>
                <a:t> pressure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62616" y="7949035"/>
              <a:ext cx="1145523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dirty="0">
                  <a:latin typeface="Roboto" pitchFamily="2" charset="0"/>
                  <a:cs typeface="Roboto "/>
                </a:rPr>
                <a:t>= </a:t>
              </a:r>
              <a:r>
                <a:rPr lang="fr-FR" sz="1000" dirty="0" err="1">
                  <a:latin typeface="Roboto" pitchFamily="2" charset="0"/>
                  <a:cs typeface="Roboto "/>
                </a:rPr>
                <a:t>evaporator</a:t>
              </a:r>
              <a:endParaRPr lang="fr-FR" sz="1000" dirty="0">
                <a:latin typeface="Roboto" pitchFamily="2" charset="0"/>
                <a:cs typeface="Roboto 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56884" y="8593920"/>
              <a:ext cx="1644916" cy="3439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fr-FR" sz="1000" dirty="0">
                  <a:latin typeface="Roboto" pitchFamily="2" charset="0"/>
                  <a:cs typeface="Roboto "/>
                </a:rPr>
                <a:t>= </a:t>
              </a:r>
              <a:r>
                <a:rPr lang="fr-FR" sz="1000" dirty="0" err="1">
                  <a:latin typeface="Roboto" pitchFamily="2" charset="0"/>
                  <a:cs typeface="Roboto "/>
                </a:rPr>
                <a:t>floater</a:t>
              </a:r>
              <a:r>
                <a:rPr lang="fr-FR" sz="1000" dirty="0">
                  <a:latin typeface="Roboto" pitchFamily="2" charset="0"/>
                  <a:cs typeface="Roboto "/>
                </a:rPr>
                <a:t>, </a:t>
              </a:r>
              <a:r>
                <a:rPr lang="fr-FR" sz="1000" dirty="0" err="1">
                  <a:latin typeface="Roboto" pitchFamily="2" charset="0"/>
                  <a:cs typeface="Roboto "/>
                </a:rPr>
                <a:t>evaporator</a:t>
              </a:r>
              <a:r>
                <a:rPr lang="fr-FR" sz="1000" dirty="0">
                  <a:latin typeface="Roboto" pitchFamily="2" charset="0"/>
                  <a:cs typeface="Roboto "/>
                </a:rPr>
                <a:t>,</a:t>
              </a:r>
              <a:br>
                <a:rPr lang="fr-FR" sz="1000" dirty="0">
                  <a:latin typeface="Roboto" pitchFamily="2" charset="0"/>
                  <a:cs typeface="Roboto "/>
                </a:rPr>
              </a:br>
              <a:r>
                <a:rPr lang="fr-FR" sz="1000" dirty="0" err="1">
                  <a:latin typeface="Roboto" pitchFamily="2" charset="0"/>
                  <a:cs typeface="Roboto "/>
                </a:rPr>
                <a:t>dissolver</a:t>
              </a:r>
              <a:endParaRPr lang="fr-FR" sz="1000" dirty="0">
                <a:latin typeface="Roboto" pitchFamily="2" charset="0"/>
                <a:cs typeface="Roboto 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74654" y="8563690"/>
              <a:ext cx="916168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fr-FR" sz="1000" dirty="0">
                  <a:latin typeface="Roboto" pitchFamily="2" charset="0"/>
                  <a:cs typeface="Roboto "/>
                </a:rPr>
                <a:t>= </a:t>
              </a:r>
              <a:r>
                <a:rPr lang="fr-FR" sz="1000">
                  <a:latin typeface="Roboto" pitchFamily="2" charset="0"/>
                  <a:cs typeface="Roboto "/>
                </a:rPr>
                <a:t>floater</a:t>
              </a:r>
              <a:endParaRPr lang="fr-FR" sz="1000" dirty="0">
                <a:latin typeface="Roboto" pitchFamily="2" charset="0"/>
                <a:cs typeface="Roboto 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47952" y="7945622"/>
              <a:ext cx="1145523" cy="3438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fr-FR" sz="1000" dirty="0">
                  <a:latin typeface="Roboto" pitchFamily="2" charset="0"/>
                  <a:cs typeface="Roboto "/>
                </a:rPr>
                <a:t>= </a:t>
              </a:r>
              <a:r>
                <a:rPr lang="fr-FR" sz="1000" dirty="0" err="1">
                  <a:latin typeface="Roboto" pitchFamily="2" charset="0"/>
                  <a:cs typeface="Roboto "/>
                </a:rPr>
                <a:t>evaporator</a:t>
              </a:r>
              <a:r>
                <a:rPr lang="fr-FR" sz="1000" dirty="0">
                  <a:latin typeface="Roboto" pitchFamily="2" charset="0"/>
                  <a:cs typeface="Roboto "/>
                </a:rPr>
                <a:t>,</a:t>
              </a:r>
              <a:br>
                <a:rPr lang="fr-FR" sz="1000" dirty="0">
                  <a:latin typeface="Roboto" pitchFamily="2" charset="0"/>
                  <a:cs typeface="Roboto "/>
                </a:rPr>
              </a:br>
              <a:r>
                <a:rPr lang="fr-FR" sz="1000" dirty="0" err="1">
                  <a:latin typeface="Roboto" pitchFamily="2" charset="0"/>
                  <a:cs typeface="Roboto "/>
                </a:rPr>
                <a:t>dissolver</a:t>
              </a:r>
              <a:endParaRPr lang="fr-FR" sz="1000" dirty="0">
                <a:latin typeface="Roboto" pitchFamily="2" charset="0"/>
                <a:cs typeface="Roboto 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43589" y="8562937"/>
              <a:ext cx="1145523" cy="3438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fr-FR" sz="1000" dirty="0">
                  <a:latin typeface="Roboto" pitchFamily="2" charset="0"/>
                  <a:cs typeface="Roboto "/>
                </a:rPr>
                <a:t>= </a:t>
              </a:r>
              <a:r>
                <a:rPr lang="fr-FR" sz="1000" dirty="0" err="1">
                  <a:latin typeface="Roboto" pitchFamily="2" charset="0"/>
                  <a:cs typeface="Roboto "/>
                </a:rPr>
                <a:t>floater</a:t>
              </a:r>
              <a:r>
                <a:rPr lang="fr-FR" sz="1000" dirty="0">
                  <a:latin typeface="Roboto" pitchFamily="2" charset="0"/>
                  <a:cs typeface="Roboto "/>
                </a:rPr>
                <a:t>,</a:t>
              </a:r>
              <a:br>
                <a:rPr lang="fr-FR" sz="1000" dirty="0">
                  <a:latin typeface="Roboto" pitchFamily="2" charset="0"/>
                  <a:cs typeface="Roboto "/>
                </a:rPr>
              </a:br>
              <a:r>
                <a:rPr lang="fr-FR" sz="1000" dirty="0" err="1">
                  <a:latin typeface="Roboto" pitchFamily="2" charset="0"/>
                  <a:cs typeface="Roboto "/>
                </a:rPr>
                <a:t>evaporator</a:t>
              </a:r>
              <a:r>
                <a:rPr lang="fr-FR" sz="1000" dirty="0">
                  <a:latin typeface="Roboto" pitchFamily="2" charset="0"/>
                  <a:cs typeface="Roboto "/>
                </a:rPr>
                <a:t>,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37957" y="8561679"/>
              <a:ext cx="1145523" cy="3438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fr-FR" sz="1000" dirty="0">
                  <a:latin typeface="Roboto" pitchFamily="2" charset="0"/>
                  <a:cs typeface="Roboto "/>
                </a:rPr>
                <a:t>= </a:t>
              </a:r>
              <a:r>
                <a:rPr lang="fr-FR" sz="1000" dirty="0" err="1">
                  <a:latin typeface="Roboto" pitchFamily="2" charset="0"/>
                  <a:cs typeface="Roboto "/>
                </a:rPr>
                <a:t>floater</a:t>
              </a:r>
              <a:r>
                <a:rPr lang="fr-FR" sz="1000" dirty="0">
                  <a:latin typeface="Roboto" pitchFamily="2" charset="0"/>
                  <a:cs typeface="Roboto "/>
                </a:rPr>
                <a:t>,</a:t>
              </a:r>
              <a:br>
                <a:rPr lang="fr-FR" sz="1000" dirty="0">
                  <a:latin typeface="Roboto" pitchFamily="2" charset="0"/>
                  <a:cs typeface="Roboto "/>
                </a:rPr>
              </a:br>
              <a:r>
                <a:rPr lang="fr-FR" sz="1000" dirty="0" err="1">
                  <a:latin typeface="Roboto" pitchFamily="2" charset="0"/>
                  <a:cs typeface="Roboto "/>
                </a:rPr>
                <a:t>dissolver</a:t>
              </a:r>
              <a:endParaRPr lang="fr-FR" sz="1000" dirty="0">
                <a:latin typeface="Roboto" pitchFamily="2" charset="0"/>
                <a:cs typeface="Roboto 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41047" y="9151335"/>
              <a:ext cx="1145523" cy="3438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fr-FR" sz="1000" dirty="0">
                  <a:latin typeface="Roboto" pitchFamily="2" charset="0"/>
                  <a:cs typeface="Roboto "/>
                </a:rPr>
                <a:t>= </a:t>
              </a:r>
              <a:r>
                <a:rPr lang="fr-FR" sz="1000" dirty="0" err="1">
                  <a:latin typeface="Roboto" pitchFamily="2" charset="0"/>
                  <a:cs typeface="Roboto "/>
                </a:rPr>
                <a:t>dissolver</a:t>
              </a:r>
              <a:r>
                <a:rPr lang="fr-FR" sz="1000" dirty="0">
                  <a:latin typeface="Roboto" pitchFamily="2" charset="0"/>
                  <a:cs typeface="Roboto "/>
                </a:rPr>
                <a:t>,</a:t>
              </a:r>
              <a:br>
                <a:rPr lang="fr-FR" sz="1000" dirty="0">
                  <a:latin typeface="Roboto" pitchFamily="2" charset="0"/>
                  <a:cs typeface="Roboto "/>
                </a:rPr>
              </a:br>
              <a:r>
                <a:rPr lang="fr-FR" sz="1000" dirty="0" err="1">
                  <a:latin typeface="Roboto" pitchFamily="2" charset="0"/>
                  <a:cs typeface="Roboto "/>
                </a:rPr>
                <a:t>evaporator</a:t>
              </a:r>
              <a:endParaRPr lang="fr-FR" sz="1000" dirty="0">
                <a:latin typeface="Roboto" pitchFamily="2" charset="0"/>
                <a:cs typeface="Roboto 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21472" y="9161724"/>
              <a:ext cx="1145523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fr-FR" sz="1000" dirty="0">
                  <a:latin typeface="Roboto" pitchFamily="2" charset="0"/>
                  <a:cs typeface="Roboto "/>
                </a:rPr>
                <a:t>= </a:t>
              </a:r>
              <a:r>
                <a:rPr lang="fr-FR" sz="1000" dirty="0" err="1">
                  <a:latin typeface="Roboto" pitchFamily="2" charset="0"/>
                  <a:cs typeface="Roboto "/>
                </a:rPr>
                <a:t>dissolver</a:t>
              </a:r>
              <a:endParaRPr lang="fr-FR" sz="1000" dirty="0">
                <a:latin typeface="Roboto" pitchFamily="2" charset="0"/>
                <a:cs typeface="Roboto 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461163" y="9163739"/>
              <a:ext cx="1145523" cy="3438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fr-FR" sz="1000" dirty="0">
                  <a:latin typeface="Roboto" pitchFamily="2" charset="0"/>
                  <a:cs typeface="Roboto "/>
                </a:rPr>
                <a:t>= </a:t>
              </a:r>
              <a:r>
                <a:rPr lang="fr-FR" sz="1000" dirty="0" err="1">
                  <a:latin typeface="Roboto" pitchFamily="2" charset="0"/>
                  <a:cs typeface="Roboto "/>
                </a:rPr>
                <a:t>sinker</a:t>
              </a:r>
              <a:r>
                <a:rPr lang="fr-FR" sz="1000" dirty="0">
                  <a:latin typeface="Roboto" pitchFamily="2" charset="0"/>
                  <a:cs typeface="Roboto "/>
                </a:rPr>
                <a:t>,</a:t>
              </a:r>
              <a:br>
                <a:rPr lang="fr-FR" sz="1000" dirty="0">
                  <a:latin typeface="Roboto" pitchFamily="2" charset="0"/>
                  <a:cs typeface="Roboto "/>
                </a:rPr>
              </a:br>
              <a:r>
                <a:rPr lang="fr-FR" sz="1000" dirty="0" err="1">
                  <a:latin typeface="Roboto" pitchFamily="2" charset="0"/>
                  <a:cs typeface="Roboto "/>
                </a:rPr>
                <a:t>dissolver</a:t>
              </a:r>
              <a:endParaRPr lang="fr-FR" sz="1000" dirty="0">
                <a:latin typeface="Roboto" pitchFamily="2" charset="0"/>
                <a:cs typeface="Roboto 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162043" y="7943307"/>
              <a:ext cx="1254965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dirty="0">
                  <a:latin typeface="Roboto" pitchFamily="2" charset="0"/>
                  <a:cs typeface="Roboto "/>
                </a:rPr>
                <a:t>= gas, </a:t>
              </a:r>
              <a:r>
                <a:rPr lang="fr-FR" sz="1000" dirty="0" err="1">
                  <a:latin typeface="Roboto" pitchFamily="2" charset="0"/>
                  <a:cs typeface="Roboto "/>
                </a:rPr>
                <a:t>dissolver</a:t>
              </a:r>
              <a:endParaRPr lang="fr-FR" sz="1000" dirty="0">
                <a:latin typeface="Roboto" pitchFamily="2" charset="0"/>
                <a:cs typeface="Roboto 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93751" y="7932391"/>
              <a:ext cx="629989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000" dirty="0">
                  <a:latin typeface="Roboto" pitchFamily="2" charset="0"/>
                  <a:cs typeface="Roboto "/>
                </a:rPr>
                <a:t>= gas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85319" y="825359"/>
              <a:ext cx="876655" cy="264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dirty="0">
                  <a:latin typeface="Roboto" pitchFamily="2" charset="0"/>
                  <a:cs typeface="Roboto "/>
                </a:rPr>
                <a:t>GAS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614335" y="825358"/>
              <a:ext cx="1126063" cy="264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dirty="0">
                  <a:latin typeface="Roboto" pitchFamily="2" charset="0"/>
                  <a:cs typeface="Roboto "/>
                </a:rPr>
                <a:t>LIQUIDS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38179" y="825358"/>
              <a:ext cx="1126063" cy="264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>
                  <a:latin typeface="Roboto" pitchFamily="2" charset="0"/>
                  <a:cs typeface="Roboto "/>
                </a:rPr>
                <a:t>SOLIDS</a:t>
              </a:r>
              <a:endParaRPr lang="fr-FR" sz="1400" dirty="0">
                <a:latin typeface="Roboto" pitchFamily="2" charset="0"/>
                <a:cs typeface="Roboto 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418414" y="235074"/>
              <a:ext cx="1490133" cy="264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fr-FR" sz="1400" dirty="0">
                  <a:latin typeface="Roboto" pitchFamily="2" charset="0"/>
                  <a:cs typeface="Roboto "/>
                </a:rPr>
                <a:t>SUBSTANCES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02390" y="1434329"/>
              <a:ext cx="677347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0" dirty="0">
                  <a:latin typeface="Roboto" pitchFamily="2" charset="0"/>
                  <a:cs typeface="Roboto "/>
                </a:rPr>
                <a:t>&gt; </a:t>
              </a:r>
              <a:r>
                <a:rPr lang="fr-FR" sz="1000" b="1" dirty="0" err="1">
                  <a:latin typeface="Roboto" pitchFamily="2" charset="0"/>
                  <a:cs typeface="Roboto "/>
                </a:rPr>
                <a:t>d</a:t>
              </a:r>
              <a:r>
                <a:rPr lang="fr-FR" sz="1000" baseline="-25000" dirty="0" err="1">
                  <a:latin typeface="Roboto" pitchFamily="2" charset="0"/>
                  <a:cs typeface="Roboto "/>
                </a:rPr>
                <a:t>seawater</a:t>
              </a:r>
              <a:endParaRPr lang="fr-FR" sz="1000" baseline="-25000" dirty="0">
                <a:latin typeface="Roboto" pitchFamily="2" charset="0"/>
                <a:cs typeface="Roboto 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864189" y="1390252"/>
              <a:ext cx="677347" cy="299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0" dirty="0">
                  <a:latin typeface="Roboto" pitchFamily="2" charset="0"/>
                  <a:cs typeface="Roboto "/>
                  <a:sym typeface="Symbol" panose="05050102010706020507" pitchFamily="18" charset="2"/>
                </a:rPr>
                <a:t> </a:t>
              </a:r>
              <a:r>
                <a:rPr lang="fr-FR" sz="1000" b="1" dirty="0" err="1">
                  <a:latin typeface="Roboto" pitchFamily="2" charset="0"/>
                  <a:cs typeface="Roboto "/>
                </a:rPr>
                <a:t>d</a:t>
              </a:r>
              <a:r>
                <a:rPr lang="fr-FR" sz="1000" baseline="-25000" dirty="0" err="1">
                  <a:latin typeface="Roboto" pitchFamily="2" charset="0"/>
                  <a:cs typeface="Roboto "/>
                </a:rPr>
                <a:t>seawater</a:t>
              </a:r>
              <a:endParaRPr lang="fr-FR" sz="1000" baseline="-25000" dirty="0">
                <a:latin typeface="Roboto" pitchFamily="2" charset="0"/>
                <a:cs typeface="Roboto "/>
              </a:endParaRPr>
            </a:p>
            <a:p>
              <a:endParaRPr lang="fr-FR" sz="1000" baseline="-25000" dirty="0">
                <a:latin typeface="Roboto" pitchFamily="2" charset="0"/>
                <a:cs typeface="Roboto 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5820" y="4674127"/>
              <a:ext cx="677347" cy="3438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0" dirty="0">
                  <a:latin typeface="Roboto" pitchFamily="2" charset="0"/>
                  <a:cs typeface="Roboto "/>
                </a:rPr>
                <a:t>&gt; </a:t>
              </a:r>
              <a:r>
                <a:rPr lang="fr-FR" sz="1000" b="1" dirty="0" err="1">
                  <a:latin typeface="Roboto" pitchFamily="2" charset="0"/>
                  <a:cs typeface="Roboto "/>
                </a:rPr>
                <a:t>d</a:t>
              </a:r>
              <a:r>
                <a:rPr lang="fr-FR" sz="1000" baseline="-25000" dirty="0" err="1">
                  <a:latin typeface="Roboto" pitchFamily="2" charset="0"/>
                  <a:cs typeface="Roboto "/>
                </a:rPr>
                <a:t>seawater</a:t>
              </a:r>
              <a:endParaRPr lang="fr-FR" sz="1000" baseline="-25000" dirty="0">
                <a:latin typeface="Roboto" pitchFamily="2" charset="0"/>
                <a:cs typeface="Roboto "/>
              </a:endParaRPr>
            </a:p>
            <a:p>
              <a:endParaRPr lang="fr-FR" sz="1000" dirty="0">
                <a:latin typeface="Roboto" pitchFamily="2" charset="0"/>
                <a:cs typeface="Roboto 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552936" y="4940726"/>
              <a:ext cx="721796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0" dirty="0">
                  <a:latin typeface="Roboto" pitchFamily="2" charset="0"/>
                  <a:cs typeface="Roboto "/>
                  <a:sym typeface="Symbol" panose="05050102010706020507" pitchFamily="18" charset="2"/>
                </a:rPr>
                <a:t> </a:t>
              </a:r>
              <a:r>
                <a:rPr lang="fr-FR" sz="1000" b="1" dirty="0" err="1">
                  <a:latin typeface="Roboto" pitchFamily="2" charset="0"/>
                  <a:cs typeface="Roboto "/>
                </a:rPr>
                <a:t>d</a:t>
              </a:r>
              <a:r>
                <a:rPr lang="fr-FR" sz="1000" baseline="-25000" dirty="0" err="1">
                  <a:latin typeface="Roboto" pitchFamily="2" charset="0"/>
                  <a:cs typeface="Roboto "/>
                </a:rPr>
                <a:t>seawater</a:t>
              </a:r>
              <a:endParaRPr lang="fr-FR" sz="1000" baseline="-25000" dirty="0">
                <a:latin typeface="Roboto" pitchFamily="2" charset="0"/>
                <a:cs typeface="Roboto 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552936" y="4699387"/>
              <a:ext cx="491081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fr-FR" sz="1000" dirty="0">
                <a:latin typeface="Roboto" pitchFamily="2" charset="0"/>
                <a:cs typeface="Roboto 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228813" y="2658157"/>
              <a:ext cx="677347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0" dirty="0">
                  <a:latin typeface="Roboto" pitchFamily="2" charset="0"/>
                  <a:cs typeface="Roboto "/>
                </a:rPr>
                <a:t>&lt; 10 %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07585" y="2658157"/>
              <a:ext cx="677347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0" dirty="0">
                  <a:latin typeface="Roboto" pitchFamily="2" charset="0"/>
                  <a:cs typeface="Roboto "/>
                </a:rPr>
                <a:t>10-99 %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376196" y="2658155"/>
              <a:ext cx="594783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0" dirty="0">
                  <a:latin typeface="Roboto" pitchFamily="2" charset="0"/>
                  <a:cs typeface="Roboto "/>
                </a:rPr>
                <a:t>&gt;99 %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897674" y="2667271"/>
              <a:ext cx="749300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0" dirty="0">
                  <a:latin typeface="Roboto" pitchFamily="2" charset="0"/>
                  <a:cs typeface="Roboto "/>
                </a:rPr>
                <a:t>10-99 %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7451177" y="2658156"/>
              <a:ext cx="677347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0" dirty="0">
                  <a:latin typeface="Roboto" pitchFamily="2" charset="0"/>
                  <a:cs typeface="Roboto "/>
                </a:rPr>
                <a:t>&lt; 10 %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50103" y="3957104"/>
              <a:ext cx="677347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0" dirty="0">
                  <a:latin typeface="Roboto" pitchFamily="2" charset="0"/>
                  <a:cs typeface="Roboto "/>
                </a:rPr>
                <a:t>&gt; 5 %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774342" y="4424555"/>
              <a:ext cx="677347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0" dirty="0">
                  <a:latin typeface="Roboto" pitchFamily="2" charset="0"/>
                  <a:cs typeface="Roboto "/>
                  <a:sym typeface="Symbol" panose="05050102010706020507" pitchFamily="18" charset="2"/>
                </a:rPr>
                <a:t> </a:t>
              </a:r>
              <a:r>
                <a:rPr lang="fr-FR" sz="1000" dirty="0">
                  <a:latin typeface="Roboto" pitchFamily="2" charset="0"/>
                  <a:cs typeface="Roboto "/>
                </a:rPr>
                <a:t>5 %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409817" y="5378177"/>
              <a:ext cx="677347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0" dirty="0">
                  <a:latin typeface="Roboto" pitchFamily="2" charset="0"/>
                  <a:cs typeface="Roboto "/>
                </a:rPr>
                <a:t>&gt; 3 kPa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314801" y="5378176"/>
              <a:ext cx="889016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0" dirty="0">
                  <a:latin typeface="Roboto" pitchFamily="2" charset="0"/>
                  <a:cs typeface="Roboto "/>
                </a:rPr>
                <a:t>&lt; 0.3 kPa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884201" y="5775796"/>
              <a:ext cx="889016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0" dirty="0">
                  <a:latin typeface="Roboto" pitchFamily="2" charset="0"/>
                  <a:cs typeface="Roboto "/>
                </a:rPr>
                <a:t>0.3 -3 kPa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116119" y="5684423"/>
              <a:ext cx="800116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0" dirty="0">
                  <a:latin typeface="Roboto" pitchFamily="2" charset="0"/>
                  <a:cs typeface="Roboto "/>
                </a:rPr>
                <a:t>&gt; 10 kPa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514636" y="5846732"/>
              <a:ext cx="800116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0" dirty="0">
                  <a:latin typeface="Roboto" pitchFamily="2" charset="0"/>
                  <a:cs typeface="Roboto "/>
                </a:rPr>
                <a:t>10 kPa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474193" y="5887586"/>
              <a:ext cx="491081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fr-FR" sz="1000" dirty="0">
                <a:latin typeface="Roboto" pitchFamily="2" charset="0"/>
                <a:cs typeface="Roboto 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474832" y="6349414"/>
              <a:ext cx="800116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0" dirty="0">
                  <a:latin typeface="Roboto" pitchFamily="2" charset="0"/>
                  <a:cs typeface="Roboto "/>
                  <a:sym typeface="Symbol" panose="05050102010706020507" pitchFamily="18" charset="2"/>
                </a:rPr>
                <a:t> </a:t>
              </a:r>
              <a:r>
                <a:rPr lang="fr-FR" sz="1000" dirty="0">
                  <a:latin typeface="Roboto" pitchFamily="2" charset="0"/>
                  <a:cs typeface="Roboto "/>
                </a:rPr>
                <a:t>0,1%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7383808" y="6526950"/>
              <a:ext cx="491081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fr-FR" sz="1000" dirty="0">
                <a:latin typeface="Roboto" pitchFamily="2" charset="0"/>
                <a:cs typeface="Roboto 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409004" y="6407930"/>
              <a:ext cx="800116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0" dirty="0">
                  <a:latin typeface="Roboto" pitchFamily="2" charset="0"/>
                  <a:cs typeface="Roboto "/>
                  <a:sym typeface="Symbol" panose="05050102010706020507" pitchFamily="18" charset="2"/>
                </a:rPr>
                <a:t> </a:t>
              </a:r>
              <a:r>
                <a:rPr lang="fr-FR" sz="1000" dirty="0">
                  <a:latin typeface="Roboto" pitchFamily="2" charset="0"/>
                  <a:cs typeface="Roboto "/>
                </a:rPr>
                <a:t>0,1 %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410985" y="6405897"/>
              <a:ext cx="491081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fr-FR" sz="1000" dirty="0">
                <a:latin typeface="Roboto" pitchFamily="2" charset="0"/>
                <a:cs typeface="Roboto 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697803" y="6407929"/>
              <a:ext cx="800116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0" dirty="0">
                  <a:latin typeface="Roboto" pitchFamily="2" charset="0"/>
                  <a:cs typeface="Roboto "/>
                </a:rPr>
                <a:t>&lt; 0,1 %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699785" y="6405897"/>
              <a:ext cx="491081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0" dirty="0">
                  <a:latin typeface="Roboto" pitchFamily="2" charset="0"/>
                  <a:cs typeface="Roboto "/>
                </a:rPr>
                <a:t>_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056454" y="6424820"/>
              <a:ext cx="800116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0" dirty="0">
                  <a:latin typeface="Roboto" pitchFamily="2" charset="0"/>
                  <a:cs typeface="Roboto "/>
                  <a:sym typeface="Symbol" panose="05050102010706020507" pitchFamily="18" charset="2"/>
                </a:rPr>
                <a:t> </a:t>
              </a:r>
              <a:r>
                <a:rPr lang="fr-FR" sz="1000" dirty="0">
                  <a:latin typeface="Roboto" pitchFamily="2" charset="0"/>
                  <a:cs typeface="Roboto "/>
                </a:rPr>
                <a:t>1%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918735" y="6405896"/>
              <a:ext cx="491081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fr-FR" sz="1000" dirty="0">
                <a:latin typeface="Roboto" pitchFamily="2" charset="0"/>
                <a:cs typeface="Roboto 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873747" y="6377719"/>
              <a:ext cx="808336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0" dirty="0">
                  <a:latin typeface="Roboto" pitchFamily="2" charset="0"/>
                  <a:cs typeface="Roboto "/>
                  <a:sym typeface="Symbol" panose="05050102010706020507" pitchFamily="18" charset="2"/>
                </a:rPr>
                <a:t> </a:t>
              </a:r>
              <a:r>
                <a:rPr lang="fr-FR" sz="1000" dirty="0">
                  <a:latin typeface="Roboto" pitchFamily="2" charset="0"/>
                  <a:cs typeface="Roboto "/>
                </a:rPr>
                <a:t>10 %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39037" y="5815561"/>
              <a:ext cx="491081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fr-FR" sz="1000" dirty="0">
                <a:latin typeface="Roboto" pitchFamily="2" charset="0"/>
                <a:cs typeface="Roboto 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840104" y="6366657"/>
              <a:ext cx="800116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0" dirty="0">
                  <a:latin typeface="Roboto" pitchFamily="2" charset="0"/>
                  <a:cs typeface="Roboto "/>
                </a:rPr>
                <a:t>&gt; 0,1 %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822933" y="6586527"/>
              <a:ext cx="800116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0" dirty="0">
                  <a:latin typeface="Roboto" pitchFamily="2" charset="0"/>
                  <a:cs typeface="Roboto "/>
                </a:rPr>
                <a:t>&gt; 0,1 %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149833" y="6586527"/>
              <a:ext cx="800116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0" dirty="0">
                  <a:latin typeface="Roboto" pitchFamily="2" charset="0"/>
                  <a:cs typeface="Roboto "/>
                </a:rPr>
                <a:t>&gt; 0,1 %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437633" y="6578228"/>
              <a:ext cx="800116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0" dirty="0">
                  <a:latin typeface="Roboto" pitchFamily="2" charset="0"/>
                  <a:cs typeface="Roboto "/>
                </a:rPr>
                <a:t>&gt; 1 %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488344" y="6425482"/>
              <a:ext cx="800116" cy="2115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000" dirty="0">
                  <a:latin typeface="Roboto" pitchFamily="2" charset="0"/>
                  <a:cs typeface="Roboto "/>
                </a:rPr>
                <a:t>&gt; 10 %</a:t>
              </a:r>
            </a:p>
          </p:txBody>
        </p:sp>
      </p:grpSp>
      <p:sp>
        <p:nvSpPr>
          <p:cNvPr id="72" name="ZoneTexte 71">
            <a:extLst>
              <a:ext uri="{FF2B5EF4-FFF2-40B4-BE49-F238E27FC236}">
                <a16:creationId xmlns:a16="http://schemas.microsoft.com/office/drawing/2014/main" id="{1484CF97-92DC-4A37-ADB4-818F5F280815}"/>
              </a:ext>
            </a:extLst>
          </p:cNvPr>
          <p:cNvSpPr txBox="1"/>
          <p:nvPr/>
        </p:nvSpPr>
        <p:spPr>
          <a:xfrm rot="5400000">
            <a:off x="9448800" y="2954866"/>
            <a:ext cx="42926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500" cap="all" dirty="0">
                <a:solidFill>
                  <a:srgbClr val="C70000"/>
                </a:solidFill>
                <a:latin typeface="Barlow Condensed" panose="00000806000000000000" pitchFamily="50" charset="0"/>
                <a:cs typeface="Barlow Condensed Bold"/>
              </a:rPr>
              <a:t>SEBC </a:t>
            </a:r>
            <a:r>
              <a:rPr lang="fr-FR" sz="3500" cap="all" dirty="0">
                <a:solidFill>
                  <a:srgbClr val="000000"/>
                </a:solidFill>
                <a:latin typeface="Barlow Condensed" panose="00000806000000000000" pitchFamily="50" charset="0"/>
                <a:cs typeface="Barlow Condensed Bold"/>
              </a:rPr>
              <a:t>classification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CA95CD1-F030-89C2-658E-EBB99FDFEC81}"/>
              </a:ext>
            </a:extLst>
          </p:cNvPr>
          <p:cNvSpPr txBox="1"/>
          <p:nvPr/>
        </p:nvSpPr>
        <p:spPr>
          <a:xfrm>
            <a:off x="4563437" y="162674"/>
            <a:ext cx="30908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ea typeface="Calibri"/>
                <a:cs typeface="Calibri"/>
              </a:rPr>
              <a:t>ARMINES – IMT MINES ALES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36142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C71517D099874AB2867E309399C596" ma:contentTypeVersion="10" ma:contentTypeDescription="Crée un document." ma:contentTypeScope="" ma:versionID="95bda047ddb36adecaa0882a82a170f8">
  <xsd:schema xmlns:xsd="http://www.w3.org/2001/XMLSchema" xmlns:xs="http://www.w3.org/2001/XMLSchema" xmlns:p="http://schemas.microsoft.com/office/2006/metadata/properties" xmlns:ns2="1a2edb69-8193-4d9c-8bed-cbb90a2b0720" xmlns:ns3="a68c581b-35af-4167-9b89-a44649f43e81" targetNamespace="http://schemas.microsoft.com/office/2006/metadata/properties" ma:root="true" ma:fieldsID="ed117d88dcfb9ba7769c2a02f30ae61f" ns2:_="" ns3:_="">
    <xsd:import namespace="1a2edb69-8193-4d9c-8bed-cbb90a2b0720"/>
    <xsd:import namespace="a68c581b-35af-4167-9b89-a44649f43e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2edb69-8193-4d9c-8bed-cbb90a2b07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cf26918b-eb11-4d84-88e9-2e186eab5e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c581b-35af-4167-9b89-a44649f43e81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67b7bf7-153b-4309-9952-190229097eb5}" ma:internalName="TaxCatchAll" ma:showField="CatchAllData" ma:web="a68c581b-35af-4167-9b89-a44649f4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a2edb69-8193-4d9c-8bed-cbb90a2b0720">
      <Terms xmlns="http://schemas.microsoft.com/office/infopath/2007/PartnerControls"/>
    </lcf76f155ced4ddcb4097134ff3c332f>
    <TaxCatchAll xmlns="a68c581b-35af-4167-9b89-a44649f43e81" xsi:nil="true"/>
  </documentManagement>
</p:properties>
</file>

<file path=customXml/itemProps1.xml><?xml version="1.0" encoding="utf-8"?>
<ds:datastoreItem xmlns:ds="http://schemas.openxmlformats.org/officeDocument/2006/customXml" ds:itemID="{1075EED7-4A0A-4D14-ACEB-F0D83CE05C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E4393E-4927-4583-A4E0-474331A5ED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2edb69-8193-4d9c-8bed-cbb90a2b0720"/>
    <ds:schemaRef ds:uri="a68c581b-35af-4167-9b89-a44649f43e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FC280E-710D-4D13-96FA-6072621DCCC0}">
  <ds:schemaRefs>
    <ds:schemaRef ds:uri="http://schemas.microsoft.com/office/2006/metadata/properties"/>
    <ds:schemaRef ds:uri="http://schemas.microsoft.com/office/infopath/2007/PartnerControls"/>
    <ds:schemaRef ds:uri="1a2edb69-8193-4d9c-8bed-cbb90a2b0720"/>
    <ds:schemaRef ds:uri="a68c581b-35af-4167-9b89-a44649f43e8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138</Words>
  <Application>Microsoft Office PowerPoint</Application>
  <PresentationFormat>Grand écran</PresentationFormat>
  <Paragraphs>47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Aurelia Bony-Dandrieux</dc:creator>
  <cp:keywords>, docId:1165E1E1C945A08B96E9886F79BE7177</cp:keywords>
  <cp:lastModifiedBy>Aurelia Bony-Dandrieux</cp:lastModifiedBy>
  <cp:revision>13</cp:revision>
  <dcterms:created xsi:type="dcterms:W3CDTF">2023-03-01T13:11:16Z</dcterms:created>
  <dcterms:modified xsi:type="dcterms:W3CDTF">2023-06-14T11:40:43Z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0x010100B5C71517D099874AB2867E309399C596</vt:lpwstr>
  </property>
  <property fmtid="{D5CDD505-2E9C-101B-9397-08002B2CF9AE}" pid="3" name="MediaServiceImageTags">
    <vt:lpwstr/>
  </property>
</Properties>
</file>