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2" r:id="rId11"/>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48"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5: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463225" y="2835967"/>
            <a:ext cx="4217549" cy="9582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649821" y="1313688"/>
            <a:ext cx="7844356" cy="15189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400" b="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
        <p:cNvGrpSpPr/>
        <p:nvPr/>
      </p:nvGrpSpPr>
      <p:grpSpPr>
        <a:xfrm>
          <a:off x="0" y="0"/>
          <a:ext cx="0" cy="0"/>
          <a:chOff x="0" y="0"/>
          <a:chExt cx="0" cy="0"/>
        </a:xfrm>
      </p:grpSpPr>
      <p:sp>
        <p:nvSpPr>
          <p:cNvPr id="19" name="Google Shape;19;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2463225" y="2835967"/>
            <a:ext cx="4217549" cy="9582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463225" y="2835967"/>
            <a:ext cx="4217549" cy="9582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1">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7">
            <a:alphaModFix/>
          </a:blip>
          <a:srcRect/>
          <a:stretch/>
        </p:blipFill>
        <p:spPr>
          <a:xfrm>
            <a:off x="0" y="0"/>
            <a:ext cx="9143999" cy="6857999"/>
          </a:xfrm>
          <a:prstGeom prst="rect">
            <a:avLst/>
          </a:prstGeom>
          <a:noFill/>
          <a:ln>
            <a:noFill/>
          </a:ln>
        </p:spPr>
      </p:pic>
      <p:sp>
        <p:nvSpPr>
          <p:cNvPr id="7" name="Google Shape;7;p1"/>
          <p:cNvSpPr txBox="1">
            <a:spLocks noGrp="1"/>
          </p:cNvSpPr>
          <p:nvPr>
            <p:ph type="title"/>
          </p:nvPr>
        </p:nvSpPr>
        <p:spPr>
          <a:xfrm>
            <a:off x="2463225" y="2835967"/>
            <a:ext cx="4217549" cy="95821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0" b="0" i="1"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649821" y="1313688"/>
            <a:ext cx="7844356" cy="151892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grpSp>
        <p:nvGrpSpPr>
          <p:cNvPr id="44" name="Google Shape;44;p7"/>
          <p:cNvGrpSpPr/>
          <p:nvPr/>
        </p:nvGrpSpPr>
        <p:grpSpPr>
          <a:xfrm>
            <a:off x="0" y="0"/>
            <a:ext cx="9144000" cy="6858000"/>
            <a:chOff x="0" y="0"/>
            <a:chExt cx="9144000" cy="6858000"/>
          </a:xfrm>
        </p:grpSpPr>
        <p:pic>
          <p:nvPicPr>
            <p:cNvPr id="45" name="Google Shape;45;p7"/>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46" name="Google Shape;46;p7"/>
            <p:cNvPicPr preferRelativeResize="0"/>
            <p:nvPr/>
          </p:nvPicPr>
          <p:blipFill rotWithShape="1">
            <a:blip r:embed="rId4">
              <a:alphaModFix/>
            </a:blip>
            <a:srcRect/>
            <a:stretch/>
          </p:blipFill>
          <p:spPr>
            <a:xfrm>
              <a:off x="152401" y="76200"/>
              <a:ext cx="1006199" cy="736599"/>
            </a:xfrm>
            <a:prstGeom prst="rect">
              <a:avLst/>
            </a:prstGeom>
            <a:noFill/>
            <a:ln>
              <a:noFill/>
            </a:ln>
          </p:spPr>
        </p:pic>
        <p:pic>
          <p:nvPicPr>
            <p:cNvPr id="47" name="Google Shape;47;p7"/>
            <p:cNvPicPr preferRelativeResize="0"/>
            <p:nvPr/>
          </p:nvPicPr>
          <p:blipFill rotWithShape="1">
            <a:blip r:embed="rId5">
              <a:alphaModFix/>
            </a:blip>
            <a:srcRect/>
            <a:stretch/>
          </p:blipFill>
          <p:spPr>
            <a:xfrm>
              <a:off x="381000" y="4495800"/>
              <a:ext cx="1479012" cy="1841383"/>
            </a:xfrm>
            <a:prstGeom prst="rect">
              <a:avLst/>
            </a:prstGeom>
            <a:noFill/>
            <a:ln>
              <a:noFill/>
            </a:ln>
          </p:spPr>
        </p:pic>
      </p:grpSp>
      <p:sp>
        <p:nvSpPr>
          <p:cNvPr id="48" name="Google Shape;48;p7"/>
          <p:cNvSpPr txBox="1"/>
          <p:nvPr/>
        </p:nvSpPr>
        <p:spPr>
          <a:xfrm>
            <a:off x="5226200" y="3951048"/>
            <a:ext cx="3857100" cy="1561800"/>
          </a:xfrm>
          <a:prstGeom prst="rect">
            <a:avLst/>
          </a:prstGeom>
          <a:noFill/>
          <a:ln>
            <a:noFill/>
          </a:ln>
        </p:spPr>
        <p:txBody>
          <a:bodyPr spcFirstLastPara="1" wrap="square" lIns="0" tIns="13950" rIns="0" bIns="0" anchor="t" anchorCtr="0">
            <a:spAutoFit/>
          </a:bodyPr>
          <a:lstStyle/>
          <a:p>
            <a:pPr marL="132715" marR="0" lvl="0" indent="0" algn="l" rtl="0">
              <a:lnSpc>
                <a:spcPct val="100000"/>
              </a:lnSpc>
              <a:spcBef>
                <a:spcPts val="0"/>
              </a:spcBef>
              <a:spcAft>
                <a:spcPts val="0"/>
              </a:spcAft>
              <a:buClr>
                <a:srgbClr val="000000"/>
              </a:buClr>
              <a:buSzPts val="1250"/>
              <a:buFont typeface="Arial"/>
              <a:buNone/>
            </a:pPr>
            <a:r>
              <a:rPr lang="en-US" sz="1250" b="1" i="0" u="none" strike="noStrike" cap="none">
                <a:solidFill>
                  <a:srgbClr val="000000"/>
                </a:solidFill>
                <a:latin typeface="Times New Roman"/>
                <a:ea typeface="Times New Roman"/>
                <a:cs typeface="Times New Roman"/>
                <a:sym typeface="Times New Roman"/>
              </a:rPr>
              <a:t>PROJECT MEMBER</a:t>
            </a:r>
            <a:endParaRPr sz="1250" b="0" i="0" u="none" strike="noStrike" cap="none">
              <a:solidFill>
                <a:srgbClr val="000000"/>
              </a:solidFill>
              <a:latin typeface="Times New Roman"/>
              <a:ea typeface="Times New Roman"/>
              <a:cs typeface="Times New Roman"/>
              <a:sym typeface="Times New Roman"/>
            </a:endParaRPr>
          </a:p>
          <a:p>
            <a:pPr marL="132715" marR="1845310" lvl="0" indent="-8888" algn="l" rtl="0">
              <a:lnSpc>
                <a:spcPct val="105000"/>
              </a:lnSpc>
              <a:spcBef>
                <a:spcPts val="0"/>
              </a:spcBef>
              <a:spcAft>
                <a:spcPts val="0"/>
              </a:spcAft>
              <a:buClr>
                <a:srgbClr val="000000"/>
              </a:buClr>
              <a:buSzPts val="1250"/>
              <a:buFont typeface="Arial"/>
              <a:buNone/>
            </a:pPr>
            <a:r>
              <a:rPr lang="en-US" sz="1250" b="0" i="0" u="none" strike="noStrike" cap="none">
                <a:solidFill>
                  <a:srgbClr val="000000"/>
                </a:solidFill>
                <a:latin typeface="Times New Roman"/>
                <a:ea typeface="Times New Roman"/>
                <a:cs typeface="Times New Roman"/>
                <a:sym typeface="Times New Roman"/>
              </a:rPr>
              <a:t>Manikandan M [22ADR062]  </a:t>
            </a:r>
            <a:endParaRPr sz="1250" b="0" i="0" u="none" strike="noStrike" cap="none">
              <a:solidFill>
                <a:srgbClr val="000000"/>
              </a:solidFill>
              <a:latin typeface="Times New Roman"/>
              <a:ea typeface="Times New Roman"/>
              <a:cs typeface="Times New Roman"/>
              <a:sym typeface="Times New Roman"/>
            </a:endParaRPr>
          </a:p>
          <a:p>
            <a:pPr marL="132715" marR="1845310" lvl="0" indent="-8888" algn="l" rtl="0">
              <a:lnSpc>
                <a:spcPct val="105000"/>
              </a:lnSpc>
              <a:spcBef>
                <a:spcPts val="0"/>
              </a:spcBef>
              <a:spcAft>
                <a:spcPts val="0"/>
              </a:spcAft>
              <a:buClr>
                <a:srgbClr val="000000"/>
              </a:buClr>
              <a:buSzPts val="1250"/>
              <a:buFont typeface="Arial"/>
              <a:buNone/>
            </a:pPr>
            <a:r>
              <a:rPr lang="en-US" sz="1250" b="0" i="0" u="none" strike="noStrike" cap="none">
                <a:solidFill>
                  <a:srgbClr val="000000"/>
                </a:solidFill>
                <a:latin typeface="Times New Roman"/>
                <a:ea typeface="Times New Roman"/>
                <a:cs typeface="Times New Roman"/>
                <a:sym typeface="Times New Roman"/>
              </a:rPr>
              <a:t>Aswin K S [22ADR012]  Kishore S [22ADR054]</a:t>
            </a:r>
            <a:endParaRPr sz="12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Clr>
                <a:srgbClr val="000000"/>
              </a:buClr>
              <a:buSzPts val="1100"/>
              <a:buFont typeface="Arial"/>
              <a:buNone/>
            </a:pPr>
            <a:endParaRPr sz="1100" b="0" i="0" u="none"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5"/>
              </a:spcBef>
              <a:spcAft>
                <a:spcPts val="0"/>
              </a:spcAft>
              <a:buClr>
                <a:srgbClr val="000000"/>
              </a:buClr>
              <a:buSzPts val="1250"/>
              <a:buFont typeface="Arial"/>
              <a:buNone/>
            </a:pPr>
            <a:r>
              <a:rPr lang="en-US" sz="1250" b="1" i="0" u="none" strike="noStrike" cap="none">
                <a:solidFill>
                  <a:srgbClr val="000000"/>
                </a:solidFill>
                <a:latin typeface="Arial"/>
                <a:ea typeface="Arial"/>
                <a:cs typeface="Arial"/>
                <a:sym typeface="Arial"/>
              </a:rPr>
              <a:t>PROJECT GUIDE</a:t>
            </a:r>
            <a:endParaRPr sz="1100" b="0" i="0" u="none" strike="noStrike" cap="none">
              <a:solidFill>
                <a:srgbClr val="000000"/>
              </a:solidFill>
              <a:latin typeface="Arial"/>
              <a:ea typeface="Arial"/>
              <a:cs typeface="Arial"/>
              <a:sym typeface="Arial"/>
            </a:endParaRPr>
          </a:p>
          <a:p>
            <a:pPr marL="12700" marR="0" lvl="0" indent="0" algn="l" rtl="0">
              <a:lnSpc>
                <a:spcPct val="100000"/>
              </a:lnSpc>
              <a:spcBef>
                <a:spcPts val="5"/>
              </a:spcBef>
              <a:spcAft>
                <a:spcPts val="0"/>
              </a:spcAft>
              <a:buClr>
                <a:srgbClr val="000000"/>
              </a:buClr>
              <a:buSzPts val="1250"/>
              <a:buFont typeface="Arial"/>
              <a:buNone/>
            </a:pPr>
            <a:r>
              <a:rPr lang="en-US" sz="1250" b="1" i="0" u="none" strike="noStrike" cap="none">
                <a:solidFill>
                  <a:srgbClr val="000000"/>
                </a:solidFill>
                <a:latin typeface="Arial"/>
                <a:ea typeface="Arial"/>
                <a:cs typeface="Arial"/>
                <a:sym typeface="Arial"/>
              </a:rPr>
              <a:t>Ms.O.Abhila Anju</a:t>
            </a:r>
            <a:endParaRPr sz="1250" b="0" i="0" u="none" strike="noStrike" cap="none">
              <a:solidFill>
                <a:srgbClr val="000000"/>
              </a:solidFill>
              <a:latin typeface="Arial"/>
              <a:ea typeface="Arial"/>
              <a:cs typeface="Arial"/>
              <a:sym typeface="Arial"/>
            </a:endParaRPr>
          </a:p>
          <a:p>
            <a:pPr marL="0" marR="5080" lvl="0" indent="0" algn="l" rtl="0">
              <a:lnSpc>
                <a:spcPct val="105000"/>
              </a:lnSpc>
              <a:spcBef>
                <a:spcPts val="0"/>
              </a:spcBef>
              <a:spcAft>
                <a:spcPts val="0"/>
              </a:spcAft>
              <a:buClr>
                <a:srgbClr val="000000"/>
              </a:buClr>
              <a:buSzPts val="1250"/>
              <a:buFont typeface="Arial"/>
              <a:buNone/>
            </a:pPr>
            <a:r>
              <a:rPr lang="en-US" sz="1250" b="1" i="0" u="none" strike="noStrike" cap="none">
                <a:solidFill>
                  <a:srgbClr val="000000"/>
                </a:solidFill>
                <a:latin typeface="Arial"/>
                <a:ea typeface="Arial"/>
                <a:cs typeface="Arial"/>
                <a:sym typeface="Arial"/>
              </a:rPr>
              <a:t>Associate Professor  Department of AI</a:t>
            </a:r>
            <a:endParaRPr sz="1250" b="0" i="0" u="none" strike="noStrike" cap="none">
              <a:solidFill>
                <a:srgbClr val="000000"/>
              </a:solidFill>
              <a:latin typeface="Arial"/>
              <a:ea typeface="Arial"/>
              <a:cs typeface="Arial"/>
              <a:sym typeface="Arial"/>
            </a:endParaRPr>
          </a:p>
        </p:txBody>
      </p:sp>
      <p:sp>
        <p:nvSpPr>
          <p:cNvPr id="49" name="Google Shape;49;p7"/>
          <p:cNvSpPr txBox="1">
            <a:spLocks noGrp="1"/>
          </p:cNvSpPr>
          <p:nvPr>
            <p:ph type="title"/>
          </p:nvPr>
        </p:nvSpPr>
        <p:spPr>
          <a:xfrm>
            <a:off x="1918425" y="1663576"/>
            <a:ext cx="6615600" cy="1596000"/>
          </a:xfrm>
          <a:prstGeom prst="rect">
            <a:avLst/>
          </a:prstGeom>
          <a:solidFill>
            <a:srgbClr val="FFFFFF"/>
          </a:solidFill>
          <a:ln>
            <a:noFill/>
          </a:ln>
        </p:spPr>
        <p:txBody>
          <a:bodyPr spcFirstLastPara="1" wrap="square" lIns="0" tIns="0" rIns="0" bIns="0" anchor="t" anchorCtr="0">
            <a:spAutoFit/>
          </a:bodyPr>
          <a:lstStyle/>
          <a:p>
            <a:pPr marL="0" lvl="0" indent="0" algn="l" rtl="0">
              <a:lnSpc>
                <a:spcPct val="116000"/>
              </a:lnSpc>
              <a:spcBef>
                <a:spcPts val="0"/>
              </a:spcBef>
              <a:spcAft>
                <a:spcPts val="0"/>
              </a:spcAft>
              <a:buSzPts val="1400"/>
              <a:buNone/>
            </a:pPr>
            <a:r>
              <a:rPr lang="en-US" sz="4800" b="1" i="0">
                <a:solidFill>
                  <a:srgbClr val="202124"/>
                </a:solidFill>
                <a:latin typeface="Times New Roman"/>
                <a:ea typeface="Times New Roman"/>
                <a:cs typeface="Times New Roman"/>
                <a:sym typeface="Times New Roman"/>
              </a:rPr>
              <a:t>Blinkit Grocery Data  Analysis</a:t>
            </a:r>
            <a:endParaRPr sz="3600" b="1" i="0">
              <a:solidFill>
                <a:srgbClr val="202124"/>
              </a:solidFill>
              <a:latin typeface="Times New Roman"/>
              <a:ea typeface="Times New Roman"/>
              <a:cs typeface="Times New Roman"/>
              <a:sym typeface="Times New Roman"/>
            </a:endParaRPr>
          </a:p>
        </p:txBody>
      </p:sp>
      <p:sp>
        <p:nvSpPr>
          <p:cNvPr id="50" name="Google Shape;50;p7"/>
          <p:cNvSpPr txBox="1"/>
          <p:nvPr/>
        </p:nvSpPr>
        <p:spPr>
          <a:xfrm>
            <a:off x="4058850" y="3474250"/>
            <a:ext cx="510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075825" y="2835975"/>
            <a:ext cx="7307400" cy="769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5000" i="0">
                <a:latin typeface="Times New Roman"/>
                <a:ea typeface="Times New Roman"/>
                <a:cs typeface="Times New Roman"/>
                <a:sym typeface="Times New Roman"/>
              </a:rPr>
              <a:t>           THANK YOU</a:t>
            </a:r>
            <a:endParaRPr sz="5000" i="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1688805" y="863600"/>
            <a:ext cx="5996400" cy="443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2800" b="1" i="0">
                <a:latin typeface="Times New Roman"/>
                <a:ea typeface="Times New Roman"/>
                <a:cs typeface="Times New Roman"/>
                <a:sym typeface="Times New Roman"/>
              </a:rPr>
              <a:t>                   INTRODUCTION</a:t>
            </a:r>
            <a:endParaRPr sz="2800">
              <a:latin typeface="Times New Roman"/>
              <a:ea typeface="Times New Roman"/>
              <a:cs typeface="Times New Roman"/>
              <a:sym typeface="Times New Roman"/>
            </a:endParaRPr>
          </a:p>
        </p:txBody>
      </p:sp>
      <p:sp>
        <p:nvSpPr>
          <p:cNvPr id="56" name="Google Shape;56;p8"/>
          <p:cNvSpPr txBox="1"/>
          <p:nvPr/>
        </p:nvSpPr>
        <p:spPr>
          <a:xfrm>
            <a:off x="953770" y="1657350"/>
            <a:ext cx="7077600" cy="2640900"/>
          </a:xfrm>
          <a:prstGeom prst="rect">
            <a:avLst/>
          </a:prstGeom>
          <a:noFill/>
          <a:ln>
            <a:noFill/>
          </a:ln>
        </p:spPr>
        <p:txBody>
          <a:bodyPr spcFirstLastPara="1" wrap="square" lIns="0" tIns="12700" rIns="0" bIns="0" anchor="t" anchorCtr="0">
            <a:noAutofit/>
          </a:bodyPr>
          <a:lstStyle/>
          <a:p>
            <a:pPr marL="350520" marR="5080" lvl="0" indent="-338455" algn="l" rtl="0">
              <a:lnSpc>
                <a:spcPct val="10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The </a:t>
            </a:r>
            <a:r>
              <a:rPr lang="en-US" sz="2000" b="0" i="0" u="none" strike="noStrike" cap="none" dirty="0" err="1">
                <a:solidFill>
                  <a:srgbClr val="000000"/>
                </a:solidFill>
                <a:latin typeface="Arial"/>
                <a:ea typeface="Arial"/>
                <a:cs typeface="Arial"/>
                <a:sym typeface="Arial"/>
              </a:rPr>
              <a:t>BlinkIT</a:t>
            </a:r>
            <a:r>
              <a:rPr lang="en-US" sz="2000" b="0" i="0" u="none" strike="noStrike" cap="none" dirty="0">
                <a:solidFill>
                  <a:srgbClr val="000000"/>
                </a:solidFill>
                <a:latin typeface="Arial"/>
                <a:ea typeface="Arial"/>
                <a:cs typeface="Arial"/>
                <a:sym typeface="Arial"/>
              </a:rPr>
              <a:t> Grocery dataset serves as a comprehensive source of information to analyze key performance indicators (KPIs) within the grocery retail sector.</a:t>
            </a:r>
          </a:p>
          <a:p>
            <a:pPr marL="350520" marR="5080" lvl="0" indent="-338455" algn="l" rtl="0">
              <a:lnSpc>
                <a:spcPct val="10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By analyzing this dataset, we aim to uncover insights into product performance, customer buying patterns, demand forecasting, and supply chain efficiency.</a:t>
            </a:r>
          </a:p>
          <a:p>
            <a:pPr marL="350520" marR="5080" lvl="0" indent="-338455" algn="l" rtl="0">
              <a:lnSpc>
                <a:spcPct val="10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Using Power BI for this analysis will enable dynamic data visualization and facilitate a deeper understanding of the relationships between different metrics.</a:t>
            </a:r>
          </a:p>
          <a:p>
            <a:pPr marL="350520" marR="5080" lvl="0" indent="-338455" algn="l" rtl="0">
              <a:lnSpc>
                <a:spcPct val="10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The insights derived from this analysis can contribute to increasing sales, enhancing customer satisfaction, and improving the overall efficiency of </a:t>
            </a:r>
            <a:r>
              <a:rPr lang="en-US" sz="2000" b="0" i="0" u="none" strike="noStrike" cap="none" dirty="0" err="1">
                <a:solidFill>
                  <a:srgbClr val="000000"/>
                </a:solidFill>
                <a:latin typeface="Arial"/>
                <a:ea typeface="Arial"/>
                <a:cs typeface="Arial"/>
                <a:sym typeface="Arial"/>
              </a:rPr>
              <a:t>BlinkIT’s</a:t>
            </a:r>
            <a:r>
              <a:rPr lang="en-US" sz="2000" b="0" i="0" u="none" strike="noStrike" cap="none" dirty="0">
                <a:solidFill>
                  <a:srgbClr val="000000"/>
                </a:solidFill>
                <a:latin typeface="Arial"/>
                <a:ea typeface="Arial"/>
                <a:cs typeface="Arial"/>
                <a:sym typeface="Arial"/>
              </a:rPr>
              <a:t> grocery retail business.</a:t>
            </a:r>
            <a:endParaRPr sz="2000" b="0" i="0" u="none" strike="noStrike" cap="none" dirty="0">
              <a:solidFill>
                <a:srgbClr val="000000"/>
              </a:solidFill>
              <a:latin typeface="Arial"/>
              <a:ea typeface="Arial"/>
              <a:cs typeface="Arial"/>
              <a:sym typeface="Arial"/>
            </a:endParaRPr>
          </a:p>
          <a:p>
            <a:pPr marL="350520" marR="5080" lvl="0" indent="-211455" algn="l"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350520" marR="5080" lvl="0" indent="-211455" algn="l"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350520" marR="5080" lvl="0" indent="-211455" algn="l"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350520" marR="5080" lvl="0" indent="-211455" algn="l"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350520" marR="5080" lvl="0" indent="-338455"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3461433" y="800672"/>
            <a:ext cx="237109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b="1" i="0">
                <a:latin typeface="Times New Roman"/>
                <a:ea typeface="Times New Roman"/>
                <a:cs typeface="Times New Roman"/>
                <a:sym typeface="Times New Roman"/>
              </a:rPr>
              <a:t>OBJECTIVE</a:t>
            </a:r>
            <a:endParaRPr sz="3200">
              <a:latin typeface="Times New Roman"/>
              <a:ea typeface="Times New Roman"/>
              <a:cs typeface="Times New Roman"/>
              <a:sym typeface="Times New Roman"/>
            </a:endParaRPr>
          </a:p>
        </p:txBody>
      </p:sp>
      <p:grpSp>
        <p:nvGrpSpPr>
          <p:cNvPr id="62" name="Google Shape;62;p9"/>
          <p:cNvGrpSpPr/>
          <p:nvPr/>
        </p:nvGrpSpPr>
        <p:grpSpPr>
          <a:xfrm>
            <a:off x="851399" y="1742650"/>
            <a:ext cx="7962900" cy="3131820"/>
            <a:chOff x="851399" y="1742650"/>
            <a:chExt cx="7962900" cy="3131820"/>
          </a:xfrm>
        </p:grpSpPr>
        <p:sp>
          <p:nvSpPr>
            <p:cNvPr id="63" name="Google Shape;63;p9"/>
            <p:cNvSpPr/>
            <p:nvPr/>
          </p:nvSpPr>
          <p:spPr>
            <a:xfrm>
              <a:off x="851399" y="1742650"/>
              <a:ext cx="7962900" cy="3131820"/>
            </a:xfrm>
            <a:custGeom>
              <a:avLst/>
              <a:gdLst/>
              <a:ahLst/>
              <a:cxnLst/>
              <a:rect l="l" t="t" r="r" b="b"/>
              <a:pathLst>
                <a:path w="7962900" h="3131820" extrusionOk="0">
                  <a:moveTo>
                    <a:pt x="7962299" y="3131699"/>
                  </a:moveTo>
                  <a:lnTo>
                    <a:pt x="0" y="3131699"/>
                  </a:lnTo>
                  <a:lnTo>
                    <a:pt x="0" y="0"/>
                  </a:lnTo>
                  <a:lnTo>
                    <a:pt x="7962299" y="0"/>
                  </a:lnTo>
                  <a:lnTo>
                    <a:pt x="7962299" y="31316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4" name="Google Shape;64;p9"/>
            <p:cNvSpPr/>
            <p:nvPr/>
          </p:nvSpPr>
          <p:spPr>
            <a:xfrm>
              <a:off x="851399" y="1742650"/>
              <a:ext cx="7962900" cy="3131820"/>
            </a:xfrm>
            <a:custGeom>
              <a:avLst/>
              <a:gdLst/>
              <a:ahLst/>
              <a:cxnLst/>
              <a:rect l="l" t="t" r="r" b="b"/>
              <a:pathLst>
                <a:path w="7962900" h="3131820" extrusionOk="0">
                  <a:moveTo>
                    <a:pt x="0" y="0"/>
                  </a:moveTo>
                  <a:lnTo>
                    <a:pt x="7962299" y="0"/>
                  </a:lnTo>
                  <a:lnTo>
                    <a:pt x="7962299" y="3131699"/>
                  </a:lnTo>
                  <a:lnTo>
                    <a:pt x="0" y="3131699"/>
                  </a:lnTo>
                  <a:lnTo>
                    <a:pt x="0" y="0"/>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5" name="Google Shape;65;p9"/>
          <p:cNvSpPr txBox="1"/>
          <p:nvPr/>
        </p:nvSpPr>
        <p:spPr>
          <a:xfrm>
            <a:off x="851535" y="1742440"/>
            <a:ext cx="7962900" cy="3693795"/>
          </a:xfrm>
          <a:prstGeom prst="rect">
            <a:avLst/>
          </a:prstGeom>
          <a:noFill/>
          <a:ln>
            <a:noFill/>
          </a:ln>
        </p:spPr>
        <p:txBody>
          <a:bodyPr spcFirstLastPara="1" wrap="square" lIns="0" tIns="75550" rIns="0" bIns="0" anchor="t" anchorCtr="0">
            <a:noAutofit/>
          </a:bodyPr>
          <a:lstStyle/>
          <a:p>
            <a:pPr marL="542925" marR="672465" lvl="0" indent="-482600" algn="just" rtl="0">
              <a:lnSpc>
                <a:spcPct val="100000"/>
              </a:lnSpc>
              <a:spcBef>
                <a:spcPts val="0"/>
              </a:spcBef>
              <a:spcAft>
                <a:spcPts val="0"/>
              </a:spcAft>
              <a:buClr>
                <a:srgbClr val="000000"/>
              </a:buClr>
              <a:buSzPts val="2000"/>
              <a:buFont typeface="MS PGothic"/>
              <a:buChar char="❖"/>
            </a:pPr>
            <a:r>
              <a:rPr lang="en-US" sz="2000" b="0" i="0" u="none" strike="noStrike" cap="none">
                <a:solidFill>
                  <a:srgbClr val="000000"/>
                </a:solidFill>
                <a:latin typeface="Arial"/>
                <a:ea typeface="Arial"/>
                <a:cs typeface="Arial"/>
                <a:sym typeface="Arial"/>
              </a:rPr>
              <a:t>To analyze the sales, product performance, customer behavior, and supply chain efficiency of BlinkIT's grocery dataset. The key focus areas will be identifying top-selling products, customer purchasing patterns, seasonal trends, inventory management, and profitability to make data-driven decisions for optimizing sales and operational efficiency.</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2197219" y="653619"/>
            <a:ext cx="5105400" cy="5055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SzPts val="1400"/>
              <a:buNone/>
            </a:pPr>
            <a:r>
              <a:rPr lang="en-US" sz="3200" b="1" i="0">
                <a:latin typeface="Times New Roman"/>
                <a:ea typeface="Times New Roman"/>
                <a:cs typeface="Times New Roman"/>
                <a:sym typeface="Times New Roman"/>
              </a:rPr>
              <a:t>   PROPOSED SOLUTION</a:t>
            </a:r>
            <a:endParaRPr sz="3200" b="1">
              <a:latin typeface="Times New Roman"/>
              <a:ea typeface="Times New Roman"/>
              <a:cs typeface="Times New Roman"/>
              <a:sym typeface="Times New Roman"/>
            </a:endParaRPr>
          </a:p>
        </p:txBody>
      </p:sp>
      <p:sp>
        <p:nvSpPr>
          <p:cNvPr id="71" name="Google Shape;71;p10"/>
          <p:cNvSpPr txBox="1"/>
          <p:nvPr/>
        </p:nvSpPr>
        <p:spPr>
          <a:xfrm>
            <a:off x="801200" y="1767853"/>
            <a:ext cx="8264400" cy="44022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00000"/>
              </a:lnSpc>
              <a:spcBef>
                <a:spcPts val="0"/>
              </a:spcBef>
              <a:spcAft>
                <a:spcPts val="0"/>
              </a:spcAft>
              <a:buSzPts val="2000"/>
              <a:buChar char="❖"/>
            </a:pPr>
            <a:r>
              <a:rPr lang="en-US" sz="2000" dirty="0"/>
              <a:t> The proposed solution for managing </a:t>
            </a:r>
            <a:r>
              <a:rPr lang="en-US" sz="2000" dirty="0" err="1"/>
              <a:t>Blinkit</a:t>
            </a:r>
            <a:r>
              <a:rPr lang="en-US" sz="2000" dirty="0"/>
              <a:t> grocery data involves a comprehensive approach to streamline data collection, integration, and processing. The solution starts with aggregating data from diverse sources and transforming it into a consistent format, followed by storing it in a scalable database designed for efficient retrieval. It incorporates robust ETL processes and real-time data updates to ensure accuracy and timeliness. For user engagement, the data is integrated into intuitive interfaces with advanced search and filtering capabilities. Security measures and compliance with data protection regulations are prioritized, alongside performance optimization strategies to handle growing data and user demands. The system also includes detailed reporting and analytics tools to provide actionable insights, with continuous feedback mechanisms to drive iterative improvements.</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1"/>
          <p:cNvSpPr txBox="1"/>
          <p:nvPr/>
        </p:nvSpPr>
        <p:spPr>
          <a:xfrm>
            <a:off x="1655775" y="469775"/>
            <a:ext cx="6394200" cy="5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Arial"/>
                <a:ea typeface="Arial"/>
                <a:cs typeface="Arial"/>
                <a:sym typeface="Arial"/>
              </a:rPr>
              <a:t>                </a:t>
            </a:r>
            <a:r>
              <a:rPr lang="en-US" sz="3200" b="1" i="0" u="none" strike="noStrike" cap="none">
                <a:solidFill>
                  <a:schemeClr val="dk1"/>
                </a:solidFill>
                <a:latin typeface="Times New Roman"/>
                <a:ea typeface="Times New Roman"/>
                <a:cs typeface="Times New Roman"/>
                <a:sym typeface="Times New Roman"/>
              </a:rPr>
              <a:t>QUESTIONS</a:t>
            </a:r>
            <a:endParaRPr sz="3200" b="1" i="0" u="none" strike="noStrike" cap="none">
              <a:solidFill>
                <a:schemeClr val="dk1"/>
              </a:solidFill>
              <a:latin typeface="Times New Roman"/>
              <a:ea typeface="Times New Roman"/>
              <a:cs typeface="Times New Roman"/>
              <a:sym typeface="Times New Roman"/>
            </a:endParaRPr>
          </a:p>
        </p:txBody>
      </p:sp>
      <p:sp>
        <p:nvSpPr>
          <p:cNvPr id="77" name="Google Shape;77;p11"/>
          <p:cNvSpPr txBox="1"/>
          <p:nvPr/>
        </p:nvSpPr>
        <p:spPr>
          <a:xfrm>
            <a:off x="843850" y="1383200"/>
            <a:ext cx="7945500" cy="535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1.What are the sales trends over time for different item types?</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2.How do sales vary with different item weights?</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3.Is there a relationship between the year an outlet was established and its sales performance?</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4. How does the location type of an outlet impact sales?</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5.How does the size of an outlet affect the sales of items?</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6.How do item ratings influence the number of sales?</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7.What is the distribution of item fat content across different outlet types?</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8.What is the average sales figure for items with high visibility compared to those with low visibility?</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9.How does the outlet location type influence the types of items sold?</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10.How has sales growth changed for outlets based on their establishment year?</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11.What are the common patterns between item weight and fat content?</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2"/>
          <p:cNvSpPr txBox="1"/>
          <p:nvPr/>
        </p:nvSpPr>
        <p:spPr>
          <a:xfrm>
            <a:off x="901825" y="890225"/>
            <a:ext cx="7829400" cy="566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12.Is there a pattern between item ratings and item types?</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13.How do sales figures vary with different outlet sizes?</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14.How does item visibility vary by outlet location type?</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15.Which outlet identifiers show the highest sales performance?</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BCA51-58EE-12DD-CD78-CB8248149072}"/>
              </a:ext>
            </a:extLst>
          </p:cNvPr>
          <p:cNvPicPr>
            <a:picLocks noChangeAspect="1"/>
          </p:cNvPicPr>
          <p:nvPr/>
        </p:nvPicPr>
        <p:blipFill>
          <a:blip r:embed="rId2"/>
          <a:stretch>
            <a:fillRect/>
          </a:stretch>
        </p:blipFill>
        <p:spPr>
          <a:xfrm>
            <a:off x="1019331" y="614597"/>
            <a:ext cx="7982431" cy="5603771"/>
          </a:xfrm>
          <a:prstGeom prst="rect">
            <a:avLst/>
          </a:prstGeom>
        </p:spPr>
      </p:pic>
    </p:spTree>
    <p:extLst>
      <p:ext uri="{BB962C8B-B14F-4D97-AF65-F5344CB8AC3E}">
        <p14:creationId xmlns:p14="http://schemas.microsoft.com/office/powerpoint/2010/main" val="19908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CC5D34-21E6-FBF0-303F-273BDFC4783F}"/>
              </a:ext>
            </a:extLst>
          </p:cNvPr>
          <p:cNvPicPr>
            <a:picLocks noChangeAspect="1"/>
          </p:cNvPicPr>
          <p:nvPr/>
        </p:nvPicPr>
        <p:blipFill>
          <a:blip r:embed="rId2"/>
          <a:stretch>
            <a:fillRect/>
          </a:stretch>
        </p:blipFill>
        <p:spPr>
          <a:xfrm>
            <a:off x="1049311" y="645798"/>
            <a:ext cx="7810970" cy="5260327"/>
          </a:xfrm>
          <a:prstGeom prst="rect">
            <a:avLst/>
          </a:prstGeom>
        </p:spPr>
      </p:pic>
    </p:spTree>
    <p:extLst>
      <p:ext uri="{BB962C8B-B14F-4D97-AF65-F5344CB8AC3E}">
        <p14:creationId xmlns:p14="http://schemas.microsoft.com/office/powerpoint/2010/main" val="383736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C08B3C-5DBF-C33E-80AE-0DFEAB6E17DB}"/>
              </a:ext>
            </a:extLst>
          </p:cNvPr>
          <p:cNvPicPr>
            <a:picLocks noChangeAspect="1"/>
          </p:cNvPicPr>
          <p:nvPr/>
        </p:nvPicPr>
        <p:blipFill>
          <a:blip r:embed="rId2"/>
          <a:stretch>
            <a:fillRect/>
          </a:stretch>
        </p:blipFill>
        <p:spPr>
          <a:xfrm>
            <a:off x="809517" y="869430"/>
            <a:ext cx="8179433" cy="5456419"/>
          </a:xfrm>
          <a:prstGeom prst="rect">
            <a:avLst/>
          </a:prstGeom>
        </p:spPr>
      </p:pic>
    </p:spTree>
    <p:extLst>
      <p:ext uri="{BB962C8B-B14F-4D97-AF65-F5344CB8AC3E}">
        <p14:creationId xmlns:p14="http://schemas.microsoft.com/office/powerpoint/2010/main" val="30073813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On-screen Show (4:3)</PresentationFormat>
  <Paragraphs>37</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MS PGothic</vt:lpstr>
      <vt:lpstr>Arial</vt:lpstr>
      <vt:lpstr>Noto Sans Symbols</vt:lpstr>
      <vt:lpstr>Times New Roman</vt:lpstr>
      <vt:lpstr>Office Theme</vt:lpstr>
      <vt:lpstr>Blinkit Grocery Data  Analysis</vt:lpstr>
      <vt:lpstr>                   INTRODUCTION</vt:lpstr>
      <vt:lpstr>OBJECTIVE</vt:lpstr>
      <vt:lpstr>   PROPOSED SOLUTION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MANIKANDAN M</dc:creator>
  <cp:lastModifiedBy>myri stica</cp:lastModifiedBy>
  <cp:revision>1</cp:revision>
  <dcterms:modified xsi:type="dcterms:W3CDTF">2024-11-15T08:18:25Z</dcterms:modified>
</cp:coreProperties>
</file>