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4517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71" r:id="rId13"/>
    <p:sldId id="272" r:id="rId14"/>
    <p:sldId id="268" r:id="rId15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370" y="67"/>
      </p:cViewPr>
      <p:guideLst>
        <p:guide orient="horz" pos="2880"/>
        <p:guide pos="2160"/>
      </p:guideLst>
    </p:cSldViewPr>
  </p:slideViewPr>
  <p:notesTextViewPr>
    <p:cViewPr>
      <p:scale>
        <a:sx n="25" d="100"/>
        <a:sy n="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LCOT\Desktop\Employee_Datase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LCOT\Desktop\Employee_Datase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LCOT\Desktop\Employee_Datase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[Employee_Dataset.xlsx]PIVOT TABLE!PivotTable2</c:name>
    <c:fmtId val="8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pattFill prst="ltUpDiag">
            <a:fgClr>
              <a:schemeClr val="accent1"/>
            </a:fgClr>
            <a:bgClr>
              <a:schemeClr val="lt1"/>
            </a:bgClr>
          </a:pattFill>
          <a:ln>
            <a:noFill/>
          </a:ln>
          <a:effectLst/>
        </c:spPr>
        <c:marker>
          <c:symbol val="none"/>
        </c:marker>
        <c:dLbl>
          <c:idx val="0"/>
          <c:spPr>
            <a:solidFill>
              <a:srgbClr val="4472C4">
                <a:alpha val="70000"/>
              </a:srgb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pattFill prst="ltUpDiag">
            <a:fgClr>
              <a:schemeClr val="accent1"/>
            </a:fgClr>
            <a:bgClr>
              <a:schemeClr val="lt1"/>
            </a:bgClr>
          </a:pattFill>
          <a:ln>
            <a:noFill/>
          </a:ln>
          <a:effectLst/>
        </c:spPr>
        <c:marker>
          <c:symbol val="none"/>
        </c:marker>
        <c:dLbl>
          <c:idx val="0"/>
          <c:spPr>
            <a:solidFill>
              <a:srgbClr val="4472C4">
                <a:alpha val="70000"/>
              </a:srgb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pattFill prst="ltUpDiag">
            <a:fgClr>
              <a:schemeClr val="accent1"/>
            </a:fgClr>
            <a:bgClr>
              <a:schemeClr val="lt1"/>
            </a:bgClr>
          </a:pattFill>
          <a:ln>
            <a:noFill/>
          </a:ln>
          <a:effectLst/>
        </c:spPr>
        <c:marker>
          <c:symbol val="none"/>
        </c:marker>
        <c:dLbl>
          <c:idx val="0"/>
          <c:spPr>
            <a:solidFill>
              <a:srgbClr val="4472C4">
                <a:alpha val="70000"/>
              </a:srgb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4.0805252369390428E-2"/>
          <c:y val="1.7272074481255881E-2"/>
          <c:w val="0.85082454030421995"/>
          <c:h val="0.7350363987520427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'PIVOT TABLE'!$B$4</c:f>
              <c:strCache>
                <c:ptCount val="1"/>
                <c:pt idx="0">
                  <c:v>Total</c:v>
                </c:pt>
              </c:strCache>
            </c:strRef>
          </c:tx>
          <c:spPr>
            <a:pattFill prst="ltUpDiag">
              <a:fgClr>
                <a:schemeClr val="accent1"/>
              </a:fgClr>
              <a:bgClr>
                <a:schemeClr val="lt1"/>
              </a:bgClr>
            </a:pattFill>
            <a:ln>
              <a:noFill/>
            </a:ln>
            <a:effectLst/>
          </c:spPr>
          <c:invertIfNegative val="0"/>
          <c:cat>
            <c:multiLvlStrRef>
              <c:f>'PIVOT TABLE'!$A$5:$A$35</c:f>
              <c:multiLvlStrCache>
                <c:ptCount val="15"/>
                <c:lvl>
                  <c:pt idx="0">
                    <c:v>Eilis Pavlasek</c:v>
                  </c:pt>
                  <c:pt idx="1">
                    <c:v>Althea  Bronger</c:v>
                  </c:pt>
                  <c:pt idx="2">
                    <c:v>Ansley Gounel</c:v>
                  </c:pt>
                  <c:pt idx="3">
                    <c:v>Faun Rickeard</c:v>
                  </c:pt>
                  <c:pt idx="4">
                    <c:v>Mabel Orrow</c:v>
                  </c:pt>
                  <c:pt idx="5">
                    <c:v>Layton Crayden</c:v>
                  </c:pt>
                  <c:pt idx="6">
                    <c:v>Felice McMurty</c:v>
                  </c:pt>
                  <c:pt idx="7">
                    <c:v>Natalee Craiker</c:v>
                  </c:pt>
                  <c:pt idx="8">
                    <c:v>Camilla Castle</c:v>
                  </c:pt>
                  <c:pt idx="9">
                    <c:v>Shantee  D'Antonio</c:v>
                  </c:pt>
                  <c:pt idx="10">
                    <c:v>Doe Clubley</c:v>
                  </c:pt>
                  <c:pt idx="11">
                    <c:v>Bari Toffano</c:v>
                  </c:pt>
                  <c:pt idx="12">
                    <c:v>Richy Gray</c:v>
                  </c:pt>
                  <c:pt idx="13">
                    <c:v>Theresita Chasmer</c:v>
                  </c:pt>
                  <c:pt idx="14">
                    <c:v>Nickolai  Artin</c:v>
                  </c:pt>
                </c:lvl>
                <c:lvl>
                  <c:pt idx="0">
                    <c:v>PR02010</c:v>
                  </c:pt>
                  <c:pt idx="1">
                    <c:v>PR02288</c:v>
                  </c:pt>
                  <c:pt idx="2">
                    <c:v>SQ00914</c:v>
                  </c:pt>
                  <c:pt idx="3">
                    <c:v>SQ01026</c:v>
                  </c:pt>
                  <c:pt idx="4">
                    <c:v>SQ01829</c:v>
                  </c:pt>
                  <c:pt idx="5">
                    <c:v>SQ01998</c:v>
                  </c:pt>
                  <c:pt idx="6">
                    <c:v>SQ03350</c:v>
                  </c:pt>
                  <c:pt idx="7">
                    <c:v>SQ04603</c:v>
                  </c:pt>
                  <c:pt idx="8">
                    <c:v>TN00182</c:v>
                  </c:pt>
                  <c:pt idx="9">
                    <c:v>TN01389</c:v>
                  </c:pt>
                  <c:pt idx="10">
                    <c:v>TN03169</c:v>
                  </c:pt>
                  <c:pt idx="11">
                    <c:v>TN04058</c:v>
                  </c:pt>
                  <c:pt idx="12">
                    <c:v>VT03701</c:v>
                  </c:pt>
                  <c:pt idx="13">
                    <c:v>VT04552</c:v>
                  </c:pt>
                  <c:pt idx="14">
                    <c:v>VT04681</c:v>
                  </c:pt>
                </c:lvl>
              </c:multiLvlStrCache>
            </c:multiLvlStrRef>
          </c:cat>
          <c:val>
            <c:numRef>
              <c:f>'PIVOT TABLE'!$B$5:$B$35</c:f>
              <c:numCache>
                <c:formatCode>General</c:formatCode>
                <c:ptCount val="15"/>
                <c:pt idx="0">
                  <c:v>1</c:v>
                </c:pt>
                <c:pt idx="1">
                  <c:v>1</c:v>
                </c:pt>
                <c:pt idx="2">
                  <c:v>2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2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2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06C-4A69-84DF-90B6B3FDDF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9"/>
        <c:overlap val="-20"/>
        <c:axId val="482800632"/>
        <c:axId val="482801336"/>
      </c:barChart>
      <c:catAx>
        <c:axId val="4828006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alpha val="2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3175" cap="flat" cmpd="sng" algn="ctr">
            <a:solidFill>
              <a:schemeClr val="accent1">
                <a:lumMod val="60000"/>
                <a:lumOff val="4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5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2801336"/>
        <c:crosses val="autoZero"/>
        <c:auto val="1"/>
        <c:lblAlgn val="ctr"/>
        <c:lblOffset val="100"/>
        <c:noMultiLvlLbl val="0"/>
      </c:catAx>
      <c:valAx>
        <c:axId val="48280133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28006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00B0F0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[Employee_Dataset.xlsx]PIVOT TABLE!PivotTable2</c:name>
    <c:fmtId val="14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1690185785600331"/>
          <c:y val="6.1320264408670666E-2"/>
          <c:w val="0.7970593175853018"/>
          <c:h val="0.7708733527543477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'PIVOT TABLE'!$B$4</c:f>
              <c:strCache>
                <c:ptCount val="1"/>
                <c:pt idx="0">
                  <c:v>Total</c:v>
                </c:pt>
              </c:strCache>
            </c:strRef>
          </c:tx>
          <c:spPr>
            <a:noFill/>
            <a:ln w="9525" cap="flat" cmpd="sng" algn="ctr">
              <a:solidFill>
                <a:schemeClr val="accent1"/>
              </a:solidFill>
              <a:miter lim="800000"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  <c:invertIfNegative val="0"/>
          <c:trendline>
            <c:spPr>
              <a:ln w="25400" cap="rnd">
                <a:solidFill>
                  <a:schemeClr val="accent1">
                    <a:alpha val="50000"/>
                  </a:schemeClr>
                </a:solidFill>
              </a:ln>
              <a:effectLst/>
            </c:spPr>
            <c:trendlineType val="linear"/>
            <c:dispRSqr val="0"/>
            <c:dispEq val="0"/>
          </c:trendline>
          <c:cat>
            <c:multiLvlStrRef>
              <c:f>'PIVOT TABLE'!$A$5:$A$35</c:f>
              <c:multiLvlStrCache>
                <c:ptCount val="15"/>
                <c:lvl>
                  <c:pt idx="0">
                    <c:v>Eilis Pavlasek</c:v>
                  </c:pt>
                  <c:pt idx="1">
                    <c:v>Althea  Bronger</c:v>
                  </c:pt>
                  <c:pt idx="2">
                    <c:v>Ansley Gounel</c:v>
                  </c:pt>
                  <c:pt idx="3">
                    <c:v>Faun Rickeard</c:v>
                  </c:pt>
                  <c:pt idx="4">
                    <c:v>Mabel Orrow</c:v>
                  </c:pt>
                  <c:pt idx="5">
                    <c:v>Layton Crayden</c:v>
                  </c:pt>
                  <c:pt idx="6">
                    <c:v>Felice McMurty</c:v>
                  </c:pt>
                  <c:pt idx="7">
                    <c:v>Natalee Craiker</c:v>
                  </c:pt>
                  <c:pt idx="8">
                    <c:v>Camilla Castle</c:v>
                  </c:pt>
                  <c:pt idx="9">
                    <c:v>Shantee  D'Antonio</c:v>
                  </c:pt>
                  <c:pt idx="10">
                    <c:v>Doe Clubley</c:v>
                  </c:pt>
                  <c:pt idx="11">
                    <c:v>Bari Toffano</c:v>
                  </c:pt>
                  <c:pt idx="12">
                    <c:v>Richy Gray</c:v>
                  </c:pt>
                  <c:pt idx="13">
                    <c:v>Theresita Chasmer</c:v>
                  </c:pt>
                  <c:pt idx="14">
                    <c:v>Nickolai  Artin</c:v>
                  </c:pt>
                </c:lvl>
                <c:lvl>
                  <c:pt idx="0">
                    <c:v>PR02010</c:v>
                  </c:pt>
                  <c:pt idx="1">
                    <c:v>PR02288</c:v>
                  </c:pt>
                  <c:pt idx="2">
                    <c:v>SQ00914</c:v>
                  </c:pt>
                  <c:pt idx="3">
                    <c:v>SQ01026</c:v>
                  </c:pt>
                  <c:pt idx="4">
                    <c:v>SQ01829</c:v>
                  </c:pt>
                  <c:pt idx="5">
                    <c:v>SQ01998</c:v>
                  </c:pt>
                  <c:pt idx="6">
                    <c:v>SQ03350</c:v>
                  </c:pt>
                  <c:pt idx="7">
                    <c:v>SQ04603</c:v>
                  </c:pt>
                  <c:pt idx="8">
                    <c:v>TN00182</c:v>
                  </c:pt>
                  <c:pt idx="9">
                    <c:v>TN01389</c:v>
                  </c:pt>
                  <c:pt idx="10">
                    <c:v>TN03169</c:v>
                  </c:pt>
                  <c:pt idx="11">
                    <c:v>TN04058</c:v>
                  </c:pt>
                  <c:pt idx="12">
                    <c:v>VT03701</c:v>
                  </c:pt>
                  <c:pt idx="13">
                    <c:v>VT04552</c:v>
                  </c:pt>
                  <c:pt idx="14">
                    <c:v>VT04681</c:v>
                  </c:pt>
                </c:lvl>
              </c:multiLvlStrCache>
            </c:multiLvlStrRef>
          </c:cat>
          <c:val>
            <c:numRef>
              <c:f>'PIVOT TABLE'!$B$5:$B$35</c:f>
              <c:numCache>
                <c:formatCode>General</c:formatCode>
                <c:ptCount val="15"/>
                <c:pt idx="0">
                  <c:v>1</c:v>
                </c:pt>
                <c:pt idx="1">
                  <c:v>1</c:v>
                </c:pt>
                <c:pt idx="2">
                  <c:v>2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2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2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CC4-4254-A33F-9559063EAA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15"/>
        <c:overlap val="-40"/>
        <c:axId val="482800632"/>
        <c:axId val="482801336"/>
      </c:barChart>
      <c:catAx>
        <c:axId val="4828006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2801336"/>
        <c:crosses val="autoZero"/>
        <c:auto val="1"/>
        <c:lblAlgn val="ctr"/>
        <c:lblOffset val="100"/>
        <c:noMultiLvlLbl val="0"/>
      </c:catAx>
      <c:valAx>
        <c:axId val="482801336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28006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[Employee_Dataset.xlsx]PIVOT TABLE!PivotTable2</c:name>
    <c:fmtId val="17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circle"/>
          <c:size val="6"/>
          <c:spPr>
            <a:solidFill>
              <a:schemeClr val="accent1">
                <a:alpha val="85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'PIVOT TABLE'!$B$4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1"/>
                </a:solidFill>
              </a:ln>
              <a:effectLst/>
            </c:spPr>
            <c:trendlineType val="linear"/>
            <c:dispRSqr val="0"/>
            <c:dispEq val="0"/>
          </c:trendline>
          <c:cat>
            <c:multiLvlStrRef>
              <c:f>'PIVOT TABLE'!$A$5:$A$35</c:f>
              <c:multiLvlStrCache>
                <c:ptCount val="15"/>
                <c:lvl>
                  <c:pt idx="0">
                    <c:v>Eilis Pavlasek</c:v>
                  </c:pt>
                  <c:pt idx="1">
                    <c:v>Althea  Bronger</c:v>
                  </c:pt>
                  <c:pt idx="2">
                    <c:v>Ansley Gounel</c:v>
                  </c:pt>
                  <c:pt idx="3">
                    <c:v>Faun Rickeard</c:v>
                  </c:pt>
                  <c:pt idx="4">
                    <c:v>Mabel Orrow</c:v>
                  </c:pt>
                  <c:pt idx="5">
                    <c:v>Layton Crayden</c:v>
                  </c:pt>
                  <c:pt idx="6">
                    <c:v>Felice McMurty</c:v>
                  </c:pt>
                  <c:pt idx="7">
                    <c:v>Natalee Craiker</c:v>
                  </c:pt>
                  <c:pt idx="8">
                    <c:v>Camilla Castle</c:v>
                  </c:pt>
                  <c:pt idx="9">
                    <c:v>Shantee  D'Antonio</c:v>
                  </c:pt>
                  <c:pt idx="10">
                    <c:v>Doe Clubley</c:v>
                  </c:pt>
                  <c:pt idx="11">
                    <c:v>Bari Toffano</c:v>
                  </c:pt>
                  <c:pt idx="12">
                    <c:v>Richy Gray</c:v>
                  </c:pt>
                  <c:pt idx="13">
                    <c:v>Theresita Chasmer</c:v>
                  </c:pt>
                  <c:pt idx="14">
                    <c:v>Nickolai  Artin</c:v>
                  </c:pt>
                </c:lvl>
                <c:lvl>
                  <c:pt idx="0">
                    <c:v>PR02010</c:v>
                  </c:pt>
                  <c:pt idx="1">
                    <c:v>PR02288</c:v>
                  </c:pt>
                  <c:pt idx="2">
                    <c:v>SQ00914</c:v>
                  </c:pt>
                  <c:pt idx="3">
                    <c:v>SQ01026</c:v>
                  </c:pt>
                  <c:pt idx="4">
                    <c:v>SQ01829</c:v>
                  </c:pt>
                  <c:pt idx="5">
                    <c:v>SQ01998</c:v>
                  </c:pt>
                  <c:pt idx="6">
                    <c:v>SQ03350</c:v>
                  </c:pt>
                  <c:pt idx="7">
                    <c:v>SQ04603</c:v>
                  </c:pt>
                  <c:pt idx="8">
                    <c:v>TN00182</c:v>
                  </c:pt>
                  <c:pt idx="9">
                    <c:v>TN01389</c:v>
                  </c:pt>
                  <c:pt idx="10">
                    <c:v>TN03169</c:v>
                  </c:pt>
                  <c:pt idx="11">
                    <c:v>TN04058</c:v>
                  </c:pt>
                  <c:pt idx="12">
                    <c:v>VT03701</c:v>
                  </c:pt>
                  <c:pt idx="13">
                    <c:v>VT04552</c:v>
                  </c:pt>
                  <c:pt idx="14">
                    <c:v>VT04681</c:v>
                  </c:pt>
                </c:lvl>
              </c:multiLvlStrCache>
            </c:multiLvlStrRef>
          </c:cat>
          <c:val>
            <c:numRef>
              <c:f>'PIVOT TABLE'!$B$5:$B$35</c:f>
              <c:numCache>
                <c:formatCode>General</c:formatCode>
                <c:ptCount val="15"/>
                <c:pt idx="0">
                  <c:v>1</c:v>
                </c:pt>
                <c:pt idx="1">
                  <c:v>1</c:v>
                </c:pt>
                <c:pt idx="2">
                  <c:v>2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2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2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37B-4680-BCEA-916210CC3D70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482800632"/>
        <c:axId val="482801336"/>
      </c:barChart>
      <c:catAx>
        <c:axId val="4828006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2801336"/>
        <c:crosses val="autoZero"/>
        <c:auto val="1"/>
        <c:lblAlgn val="ctr"/>
        <c:lblOffset val="100"/>
        <c:noMultiLvlLbl val="0"/>
      </c:catAx>
      <c:valAx>
        <c:axId val="482801336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4828006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4">
  <cs:axisTitle>
    <cs:lnRef idx="0"/>
    <cs:fillRef idx="0"/>
    <cs:effectRef idx="0"/>
    <cs:fontRef idx="minor">
      <a:schemeClr val="lt1"/>
    </cs:fontRef>
    <cs:defRPr sz="900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800" kern="1200" cap="all" spc="150" normalizeH="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000" kern="1200"/>
  </cs:chartArea>
  <cs:dataLabel>
    <cs:lnRef idx="0"/>
    <cs:fillRef idx="0">
      <cs:styleClr val="auto"/>
    </cs:fillRef>
    <cs:effectRef idx="0"/>
    <cs:fontRef idx="minor">
      <a:schemeClr val="lt1"/>
    </cs:fontRef>
    <cs:spPr>
      <a:solidFill>
        <a:schemeClr val="phClr">
          <a:alpha val="70000"/>
        </a:schemeClr>
      </a:solidFill>
    </cs:spPr>
    <cs:defRPr sz="900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900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900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500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900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13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30T05:46:02.89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30T05:46:22.652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30T05:46:24.307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30T05:46:28.388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30T05:46:04.11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30T05:46:04.81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30T05:46:06.44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30T05:46:07.20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30T05:46:09.26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30T05:46:11.27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30T05:46:12.99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30T05:46:14.31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578702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11682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8318984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53226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1996408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7007193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5122120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7154374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4188692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  <p:extLst>
      <p:ext uri="{BB962C8B-B14F-4D97-AF65-F5344CB8AC3E}">
        <p14:creationId xmlns:p14="http://schemas.microsoft.com/office/powerpoint/2010/main" val="1397269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034675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01279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392575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807834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243108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358130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191273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826506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5803807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518" r:id="rId1"/>
    <p:sldLayoutId id="2147484519" r:id="rId2"/>
    <p:sldLayoutId id="2147484520" r:id="rId3"/>
    <p:sldLayoutId id="2147484521" r:id="rId4"/>
    <p:sldLayoutId id="2147484522" r:id="rId5"/>
    <p:sldLayoutId id="2147484523" r:id="rId6"/>
    <p:sldLayoutId id="2147484524" r:id="rId7"/>
    <p:sldLayoutId id="2147484525" r:id="rId8"/>
    <p:sldLayoutId id="2147484526" r:id="rId9"/>
    <p:sldLayoutId id="2147484527" r:id="rId10"/>
    <p:sldLayoutId id="2147484528" r:id="rId11"/>
    <p:sldLayoutId id="2147484529" r:id="rId12"/>
    <p:sldLayoutId id="2147484530" r:id="rId13"/>
    <p:sldLayoutId id="2147484531" r:id="rId14"/>
    <p:sldLayoutId id="2147484532" r:id="rId15"/>
    <p:sldLayoutId id="2147484533" r:id="rId16"/>
    <p:sldLayoutId id="2147484534" r:id="rId17"/>
    <p:sldLayoutId id="2147484535" r:id="rId18"/>
  </p:sldLayoutIdLst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customXml" Target="../ink/ink9.xml"/><Relationship Id="rId3" Type="http://schemas.openxmlformats.org/officeDocument/2006/relationships/image" Target="../media/image6.png"/><Relationship Id="rId7" Type="http://schemas.openxmlformats.org/officeDocument/2006/relationships/customXml" Target="../ink/ink3.xml"/><Relationship Id="rId12" Type="http://schemas.openxmlformats.org/officeDocument/2006/relationships/customXml" Target="../ink/ink8.xml"/><Relationship Id="rId17" Type="http://schemas.openxmlformats.org/officeDocument/2006/relationships/customXml" Target="../ink/ink12.xml"/><Relationship Id="rId2" Type="http://schemas.openxmlformats.org/officeDocument/2006/relationships/notesSlide" Target="../notesSlides/notesSlide1.xml"/><Relationship Id="rId16" Type="http://schemas.openxmlformats.org/officeDocument/2006/relationships/customXml" Target="../ink/ink11.xml"/><Relationship Id="rId1" Type="http://schemas.openxmlformats.org/officeDocument/2006/relationships/slideLayout" Target="../slideLayouts/slideLayout18.xml"/><Relationship Id="rId6" Type="http://schemas.openxmlformats.org/officeDocument/2006/relationships/customXml" Target="../ink/ink2.xml"/><Relationship Id="rId11" Type="http://schemas.openxmlformats.org/officeDocument/2006/relationships/customXml" Target="../ink/ink7.xml"/><Relationship Id="rId5" Type="http://schemas.openxmlformats.org/officeDocument/2006/relationships/image" Target="../media/image30.png"/><Relationship Id="rId15" Type="http://schemas.openxmlformats.org/officeDocument/2006/relationships/image" Target="../media/image40.png"/><Relationship Id="rId10" Type="http://schemas.openxmlformats.org/officeDocument/2006/relationships/customXml" Target="../ink/ink6.xml"/><Relationship Id="rId4" Type="http://schemas.openxmlformats.org/officeDocument/2006/relationships/customXml" Target="../ink/ink1.xml"/><Relationship Id="rId9" Type="http://schemas.openxmlformats.org/officeDocument/2006/relationships/customXml" Target="../ink/ink5.xml"/><Relationship Id="rId14" Type="http://schemas.openxmlformats.org/officeDocument/2006/relationships/customXml" Target="../ink/ink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466725" y="433754"/>
            <a:ext cx="9982200" cy="1001556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2859362-7D2C-EF10-0248-5296409F44BE}"/>
                  </a:ext>
                </a:extLst>
              </p14:cNvPr>
              <p14:cNvContentPartPr/>
              <p14:nvPr/>
            </p14:nvContentPartPr>
            <p14:xfrm>
              <a:off x="4301040" y="1625640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2859362-7D2C-EF10-0248-5296409F44B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47040" y="151764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5A5EEE5-D32F-66FD-BE10-4F4247027C52}"/>
                  </a:ext>
                </a:extLst>
              </p14:cNvPr>
              <p14:cNvContentPartPr/>
              <p14:nvPr/>
            </p14:nvContentPartPr>
            <p14:xfrm>
              <a:off x="4698840" y="1642200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5A5EEE5-D32F-66FD-BE10-4F4247027C5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45200" y="153456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CD9C3FC3-544C-62AC-8014-61B29A9527EB}"/>
                  </a:ext>
                </a:extLst>
              </p14:cNvPr>
              <p14:cNvContentPartPr/>
              <p14:nvPr/>
            </p14:nvContentPartPr>
            <p14:xfrm>
              <a:off x="4698840" y="1642200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CD9C3FC3-544C-62AC-8014-61B29A9527E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45200" y="153456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7E103F65-D361-25A8-B75C-CBC06B8E6AE9}"/>
                  </a:ext>
                </a:extLst>
              </p14:cNvPr>
              <p14:cNvContentPartPr/>
              <p14:nvPr/>
            </p14:nvContentPartPr>
            <p14:xfrm>
              <a:off x="5020320" y="1633920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7E103F65-D361-25A8-B75C-CBC06B8E6AE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966680" y="152592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092B8989-6229-4AB4-DEE3-954A19E913C7}"/>
                  </a:ext>
                </a:extLst>
              </p14:cNvPr>
              <p14:cNvContentPartPr/>
              <p14:nvPr/>
            </p14:nvContentPartPr>
            <p14:xfrm>
              <a:off x="5020320" y="1633920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092B8989-6229-4AB4-DEE3-954A19E913C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966680" y="152592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5FBA529B-170F-AAA4-3E53-5EC4AD628386}"/>
                  </a:ext>
                </a:extLst>
              </p14:cNvPr>
              <p14:cNvContentPartPr/>
              <p14:nvPr/>
            </p14:nvContentPartPr>
            <p14:xfrm>
              <a:off x="4681920" y="2074200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5FBA529B-170F-AAA4-3E53-5EC4AD62838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28280" y="196656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52E99A9F-5C67-804D-1BBD-5493CA813355}"/>
                  </a:ext>
                </a:extLst>
              </p14:cNvPr>
              <p14:cNvContentPartPr/>
              <p14:nvPr/>
            </p14:nvContentPartPr>
            <p14:xfrm>
              <a:off x="4690560" y="2488920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52E99A9F-5C67-804D-1BBD-5493CA81335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36560" y="238128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3AA30A9-3990-B738-57ED-A3B6E9C6A32D}"/>
                  </a:ext>
                </a:extLst>
              </p14:cNvPr>
              <p14:cNvContentPartPr/>
              <p14:nvPr/>
            </p14:nvContentPartPr>
            <p14:xfrm>
              <a:off x="4216080" y="2091120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3AA30A9-3990-B738-57ED-A3B6E9C6A32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62440" y="198312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0C186E8C-D8AA-F646-1F2D-FB6585B6CDF5}"/>
                  </a:ext>
                </a:extLst>
              </p14:cNvPr>
              <p14:cNvContentPartPr/>
              <p14:nvPr/>
            </p14:nvContentPartPr>
            <p14:xfrm>
              <a:off x="5105280" y="2133600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0C186E8C-D8AA-F646-1F2D-FB6585B6CDF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51640" y="202560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61892E4D-F19F-85E0-D76C-9131CD284197}"/>
                  </a:ext>
                </a:extLst>
              </p14:cNvPr>
              <p14:cNvContentPartPr/>
              <p14:nvPr/>
            </p14:nvContentPartPr>
            <p14:xfrm>
              <a:off x="1439400" y="1786200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61892E4D-F19F-85E0-D76C-9131CD28419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385400" y="167856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B63FE9ED-D3E5-8A93-C533-3F7AF205B0D3}"/>
                  </a:ext>
                </a:extLst>
              </p14:cNvPr>
              <p14:cNvContentPartPr/>
              <p14:nvPr/>
            </p14:nvContentPartPr>
            <p14:xfrm>
              <a:off x="1625160" y="1777920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B63FE9ED-D3E5-8A93-C533-3F7AF205B0D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571520" y="166992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0E42116C-CD9C-77C4-E499-04C23AA697F3}"/>
                  </a:ext>
                </a:extLst>
              </p14:cNvPr>
              <p14:cNvContentPartPr/>
              <p14:nvPr/>
            </p14:nvContentPartPr>
            <p14:xfrm>
              <a:off x="4249920" y="2472360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0E42116C-CD9C-77C4-E499-04C23AA697F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196280" y="2364360"/>
                <a:ext cx="108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D5840D49-19B5-0054-0B9F-ADD6C76381C0}"/>
              </a:ext>
            </a:extLst>
          </p:cNvPr>
          <p:cNvSpPr txBox="1"/>
          <p:nvPr/>
        </p:nvSpPr>
        <p:spPr>
          <a:xfrm>
            <a:off x="3200400" y="3023829"/>
            <a:ext cx="669607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STUDENT NAME:MANI KANDAN.K</a:t>
            </a:r>
          </a:p>
          <a:p>
            <a:r>
              <a:rPr lang="en-US" sz="2000" dirty="0"/>
              <a:t>REGISTER NO:22131110360              </a:t>
            </a:r>
          </a:p>
          <a:p>
            <a:r>
              <a:rPr lang="en-US" sz="2000" dirty="0"/>
              <a:t>NM ID</a:t>
            </a:r>
            <a:r>
              <a:rPr lang="en-US" sz="2000"/>
              <a:t>: 937F35DB900E4958B7E4A9AEE3368BD2</a:t>
            </a:r>
            <a:endParaRPr lang="en-US" sz="2000" dirty="0"/>
          </a:p>
          <a:p>
            <a:r>
              <a:rPr lang="en-US" sz="2000" dirty="0"/>
              <a:t>DEPARTMENT: B.COM (GENERAL).</a:t>
            </a:r>
          </a:p>
          <a:p>
            <a:r>
              <a:rPr lang="en-US" sz="2000" dirty="0"/>
              <a:t>COLLEGE: GOVERNMENT ARTS AND SCIENCE COLLEGE NANDANAM</a:t>
            </a:r>
            <a:endParaRPr lang="en-IN"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9519B6-4532-72BD-0143-F93619CA20FA}"/>
              </a:ext>
            </a:extLst>
          </p:cNvPr>
          <p:cNvSpPr txBox="1"/>
          <p:nvPr/>
        </p:nvSpPr>
        <p:spPr>
          <a:xfrm>
            <a:off x="1666875" y="1371600"/>
            <a:ext cx="632460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tx1"/>
              </a:buClr>
              <a:buFont typeface="+mj-lt"/>
              <a:buAutoNum type="alphaLcPeriod"/>
            </a:pPr>
            <a:r>
              <a:rPr lang="en-IN" sz="2800" dirty="0"/>
              <a:t>Using the charts and graphs.</a:t>
            </a:r>
          </a:p>
          <a:p>
            <a:pPr marL="342900" indent="-342900">
              <a:buClr>
                <a:schemeClr val="tx1"/>
              </a:buClr>
              <a:buFont typeface="+mj-lt"/>
              <a:buAutoNum type="alphaLcPeriod"/>
            </a:pPr>
            <a:r>
              <a:rPr lang="en-IN" sz="2800" dirty="0"/>
              <a:t>Collection of data from Kaggle.</a:t>
            </a:r>
          </a:p>
          <a:p>
            <a:pPr marL="342900" indent="-342900">
              <a:buClr>
                <a:schemeClr val="tx1"/>
              </a:buClr>
              <a:buFont typeface="+mj-lt"/>
              <a:buAutoNum type="alphaLcPeriod"/>
            </a:pPr>
            <a:r>
              <a:rPr lang="en-IN" sz="2800" dirty="0"/>
              <a:t>Cleaning unwanted data.</a:t>
            </a:r>
          </a:p>
          <a:p>
            <a:pPr marL="342900" indent="-342900">
              <a:buClr>
                <a:schemeClr val="tx1"/>
              </a:buClr>
              <a:buFont typeface="+mj-lt"/>
              <a:buAutoNum type="alphaLcPeriod"/>
            </a:pPr>
            <a:r>
              <a:rPr lang="en-IN" sz="2800" dirty="0"/>
              <a:t>Selection of data.</a:t>
            </a:r>
          </a:p>
          <a:p>
            <a:pPr marL="342900" indent="-342900">
              <a:buClr>
                <a:schemeClr val="tx1"/>
              </a:buClr>
              <a:buFont typeface="+mj-lt"/>
              <a:buAutoNum type="alphaLcPeriod"/>
            </a:pPr>
            <a:r>
              <a:rPr lang="en-IN" sz="2800" dirty="0"/>
              <a:t>Selection of analysis.(gender and department analysis)</a:t>
            </a:r>
          </a:p>
          <a:p>
            <a:pPr marL="342900" indent="-342900">
              <a:buClr>
                <a:schemeClr val="tx1"/>
              </a:buClr>
              <a:buFont typeface="+mj-lt"/>
              <a:buAutoNum type="alphaLcPeriod"/>
            </a:pPr>
            <a:r>
              <a:rPr lang="en-IN" sz="2800" dirty="0"/>
              <a:t>Use of various techniques from excel (conditional formatting, sorting, filtering, table, pivot table, pivot charts, slicers etc,…</a:t>
            </a:r>
          </a:p>
          <a:p>
            <a:pPr marL="342900" indent="-342900">
              <a:buClr>
                <a:schemeClr val="tx1"/>
              </a:buClr>
              <a:buFont typeface="+mj-lt"/>
              <a:buAutoNum type="alphaLcPeriod"/>
            </a:pPr>
            <a:r>
              <a:rPr lang="en-IN" sz="2800" dirty="0"/>
              <a:t>Finding the results.</a:t>
            </a:r>
          </a:p>
          <a:p>
            <a:pPr>
              <a:buClr>
                <a:schemeClr val="tx1"/>
              </a:buClr>
            </a:pPr>
            <a:endParaRPr lang="en-IN" dirty="0"/>
          </a:p>
          <a:p>
            <a:pPr marL="342900" indent="-342900">
              <a:buClr>
                <a:schemeClr val="tx1"/>
              </a:buClr>
              <a:buFont typeface="+mj-lt"/>
              <a:buAutoNum type="alphaLcPeriod"/>
            </a:pP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51CBE5FA-14DA-A7D5-2AA0-9DD685B53C3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1363011"/>
              </p:ext>
            </p:extLst>
          </p:nvPr>
        </p:nvGraphicFramePr>
        <p:xfrm>
          <a:off x="2662237" y="1147444"/>
          <a:ext cx="6781800" cy="4143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7D96095B-799F-424F-DA58-A1F526C47F2D}"/>
              </a:ext>
            </a:extLst>
          </p:cNvPr>
          <p:cNvSpPr txBox="1"/>
          <p:nvPr/>
        </p:nvSpPr>
        <p:spPr>
          <a:xfrm>
            <a:off x="2733674" y="5513368"/>
            <a:ext cx="66389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Total number of male employees in sales department of the company.</a:t>
            </a:r>
            <a:endParaRPr lang="en-US" sz="2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51CBE5FA-14DA-A7D5-2AA0-9DD685B53C3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57905135"/>
              </p:ext>
            </p:extLst>
          </p:nvPr>
        </p:nvGraphicFramePr>
        <p:xfrm>
          <a:off x="1905000" y="609600"/>
          <a:ext cx="7772400" cy="48005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0738F49-0DA0-8A9E-496A-B0879BC6127E}"/>
              </a:ext>
            </a:extLst>
          </p:cNvPr>
          <p:cNvSpPr txBox="1"/>
          <p:nvPr/>
        </p:nvSpPr>
        <p:spPr>
          <a:xfrm>
            <a:off x="2133600" y="5638800"/>
            <a:ext cx="8153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Total number of female employees in the marketing department of the company.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37890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51CBE5FA-14DA-A7D5-2AA0-9DD685B53C3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7514837"/>
              </p:ext>
            </p:extLst>
          </p:nvPr>
        </p:nvGraphicFramePr>
        <p:xfrm>
          <a:off x="2133600" y="609600"/>
          <a:ext cx="7924800" cy="4648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DB4B6D3-9645-B4FC-6347-3AF378F066E5}"/>
              </a:ext>
            </a:extLst>
          </p:cNvPr>
          <p:cNvSpPr txBox="1"/>
          <p:nvPr/>
        </p:nvSpPr>
        <p:spPr>
          <a:xfrm>
            <a:off x="2590800" y="5562600"/>
            <a:ext cx="7696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Total number of male and female candidates in product management department of the company.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16632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C60803-606A-D212-AE0A-9A757BF25CE1}"/>
              </a:ext>
            </a:extLst>
          </p:cNvPr>
          <p:cNvSpPr txBox="1"/>
          <p:nvPr/>
        </p:nvSpPr>
        <p:spPr>
          <a:xfrm>
            <a:off x="762000" y="1905000"/>
            <a:ext cx="960786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800" b="1" dirty="0"/>
              <a:t>Finally I here by conclude that in my project the following outcomes:</a:t>
            </a:r>
          </a:p>
          <a:p>
            <a:pPr algn="just"/>
            <a:r>
              <a:rPr lang="en-IN" sz="2800" dirty="0"/>
              <a:t>1.With my project we can find the total number of employees.</a:t>
            </a:r>
          </a:p>
          <a:p>
            <a:pPr algn="just"/>
            <a:r>
              <a:rPr lang="en-IN" sz="2800" dirty="0"/>
              <a:t>2.We can find the total number of male and female in the working population of the company.</a:t>
            </a:r>
          </a:p>
          <a:p>
            <a:pPr algn="just"/>
            <a:r>
              <a:rPr lang="en-IN" sz="2800" dirty="0"/>
              <a:t>3.We can also find the total number of department that are operating in the company and division of male and female in the particular department.</a:t>
            </a:r>
          </a:p>
          <a:p>
            <a:pPr algn="just"/>
            <a:r>
              <a:rPr lang="en-IN" sz="2800" dirty="0"/>
              <a:t>4.With all this the company find the requirement of employees in the organisation and recruit according to that.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gradFill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path path="circle">
              <a:fillToRect l="100000" b="100000"/>
            </a:path>
          </a:gra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Gender and Department  Analysis using Excel.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gradFill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lang="en-IN" sz="4250" spc="20" dirty="0"/>
              <a:t>M 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3798896-5DFA-DEAD-5228-6F2A49566359}"/>
              </a:ext>
            </a:extLst>
          </p:cNvPr>
          <p:cNvSpPr txBox="1"/>
          <p:nvPr/>
        </p:nvSpPr>
        <p:spPr>
          <a:xfrm>
            <a:off x="1219200" y="2362200"/>
            <a:ext cx="6629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sz="3200" dirty="0"/>
              <a:t>To know the total working population.</a:t>
            </a:r>
          </a:p>
          <a:p>
            <a:pPr marL="342900" indent="-342900">
              <a:buAutoNum type="arabicPeriod"/>
            </a:pPr>
            <a:r>
              <a:rPr lang="en-IN" sz="3200" dirty="0"/>
              <a:t>To know the total number of working  male and  female.</a:t>
            </a:r>
          </a:p>
          <a:p>
            <a:pPr marL="342900" indent="-342900">
              <a:buAutoNum type="arabicPeriod"/>
            </a:pPr>
            <a:r>
              <a:rPr lang="en-IN" sz="3200" dirty="0"/>
              <a:t>To know the total number of department in the company.</a:t>
            </a:r>
            <a:endParaRPr lang="en-US" sz="3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</a:t>
            </a:r>
            <a:r>
              <a:rPr lang="en-IN" sz="4250" spc="5" dirty="0"/>
              <a:t> </a:t>
            </a:r>
            <a:r>
              <a:rPr sz="4250" spc="-20" dirty="0"/>
              <a:t>OVERVIEW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 have </a:t>
            </a:r>
            <a:r>
              <a:rPr lang="en-US" sz="2800" b="0" i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analysied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gender and department in the company from the data set using various techniques from excel like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tables, sorting, filtering and grouping and using pivot tables, slicers etc,…and expressed my result at the end.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C175F7C-6258-A74B-5BA1-7BAD6ACCE439}"/>
              </a:ext>
            </a:extLst>
          </p:cNvPr>
          <p:cNvSpPr txBox="1"/>
          <p:nvPr/>
        </p:nvSpPr>
        <p:spPr>
          <a:xfrm>
            <a:off x="1371600" y="2362200"/>
            <a:ext cx="532447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1.Management of the company</a:t>
            </a:r>
          </a:p>
          <a:p>
            <a:r>
              <a:rPr lang="en-IN" sz="3200" dirty="0"/>
              <a:t>2.Employees</a:t>
            </a:r>
          </a:p>
          <a:p>
            <a:r>
              <a:rPr lang="en-IN" sz="3200" dirty="0"/>
              <a:t>3.Researchers </a:t>
            </a:r>
          </a:p>
          <a:p>
            <a:r>
              <a:rPr lang="en-IN" sz="3200" dirty="0"/>
              <a:t>4.Statistical department </a:t>
            </a:r>
          </a:p>
          <a:p>
            <a:r>
              <a:rPr lang="en-IN" sz="3200" dirty="0"/>
              <a:t>5.Employers</a:t>
            </a:r>
            <a:endParaRPr lang="en-US" sz="3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411AC0B-42A8-7215-931E-C99541452A62}"/>
              </a:ext>
            </a:extLst>
          </p:cNvPr>
          <p:cNvSpPr txBox="1"/>
          <p:nvPr/>
        </p:nvSpPr>
        <p:spPr>
          <a:xfrm>
            <a:off x="3428999" y="2019301"/>
            <a:ext cx="764946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I have used various techniques in excel like </a:t>
            </a:r>
          </a:p>
          <a:p>
            <a:r>
              <a:rPr lang="en-IN" sz="3200" dirty="0"/>
              <a:t>1.Conditional formatting: for finding the null values.</a:t>
            </a:r>
          </a:p>
          <a:p>
            <a:r>
              <a:rPr lang="en-IN" sz="3200" dirty="0"/>
              <a:t>2.Table: to make look the data in presentable and neat manner.</a:t>
            </a:r>
          </a:p>
          <a:p>
            <a:r>
              <a:rPr lang="en-US" sz="3200" dirty="0"/>
              <a:t>3.alignment:to center the data so that it will look nice.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564CD4-4918-87C0-8854-9635C394CED6}"/>
              </a:ext>
            </a:extLst>
          </p:cNvPr>
          <p:cNvSpPr txBox="1"/>
          <p:nvPr/>
        </p:nvSpPr>
        <p:spPr>
          <a:xfrm>
            <a:off x="1905000" y="1981200"/>
            <a:ext cx="662940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dirty="0"/>
              <a:t>I have  used the data which I is collected from Kaggle.com.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dirty="0"/>
              <a:t>Various data which is been used in my project are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IN" sz="2400" dirty="0"/>
              <a:t>Employee id: alpha numeric.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IN" sz="2400" dirty="0"/>
              <a:t>Name: alphabets.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IN" sz="2400" dirty="0"/>
              <a:t>Gender: alphabet.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IN" sz="2400" dirty="0"/>
              <a:t>Salary: numbers.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IN" sz="2400" dirty="0"/>
              <a:t>Start date: alpha numeric.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IN" sz="2400" dirty="0"/>
              <a:t>Employee type: alphabets.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IN" sz="2400" dirty="0"/>
              <a:t>Work location: alphabets.</a:t>
            </a:r>
          </a:p>
          <a:p>
            <a:pPr lvl="1"/>
            <a:r>
              <a:rPr lang="en-IN" dirty="0"/>
              <a:t>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76962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32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have used both the pivot charts and slicers at the same time in data analysis so it makes it easy to understand for the users who uses it.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434</TotalTime>
  <Words>542</Words>
  <Application>Microsoft Office PowerPoint</Application>
  <PresentationFormat>Widescreen</PresentationFormat>
  <Paragraphs>83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Calibri</vt:lpstr>
      <vt:lpstr>Century Gothic</vt:lpstr>
      <vt:lpstr>Roboto</vt:lpstr>
      <vt:lpstr>Times New Roman</vt:lpstr>
      <vt:lpstr>Trebuchet MS</vt:lpstr>
      <vt:lpstr>Wingdings</vt:lpstr>
      <vt:lpstr>Wingdings 3</vt:lpstr>
      <vt:lpstr>Ion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PowerPoint Presentation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vignesh T</cp:lastModifiedBy>
  <cp:revision>29</cp:revision>
  <dcterms:created xsi:type="dcterms:W3CDTF">2024-03-29T15:07:22Z</dcterms:created>
  <dcterms:modified xsi:type="dcterms:W3CDTF">2024-08-30T06:54:38Z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