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8" r:id="rId2"/>
    <p:sldId id="267" r:id="rId3"/>
    <p:sldId id="257" r:id="rId4"/>
    <p:sldId id="275" r:id="rId5"/>
    <p:sldId id="256" r:id="rId6"/>
    <p:sldId id="259" r:id="rId7"/>
    <p:sldId id="276" r:id="rId8"/>
    <p:sldId id="260" r:id="rId9"/>
    <p:sldId id="274" r:id="rId10"/>
    <p:sldId id="261" r:id="rId11"/>
    <p:sldId id="278" r:id="rId12"/>
    <p:sldId id="262" r:id="rId13"/>
    <p:sldId id="263" r:id="rId14"/>
    <p:sldId id="280" r:id="rId15"/>
    <p:sldId id="264" r:id="rId16"/>
    <p:sldId id="265" r:id="rId17"/>
    <p:sldId id="269" r:id="rId18"/>
    <p:sldId id="268" r:id="rId19"/>
    <p:sldId id="266" r:id="rId20"/>
    <p:sldId id="271" r:id="rId21"/>
    <p:sldId id="27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9A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DB35F-25FF-4EF2-846F-B7D54C305AFF}" type="datetimeFigureOut">
              <a:rPr lang="en-IN" smtClean="0"/>
              <a:t>17-10-2025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A1A8FB-0594-4C0E-83CB-7A5807B12D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411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B380D00-DCEA-47E6-B592-626C21F4A290}" type="datetimeFigureOut">
              <a:rPr lang="en-IN" smtClean="0"/>
              <a:t>17-10-2025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9BF21C8-3AAB-4815-AE7D-B681109C6B5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816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80D00-DCEA-47E6-B592-626C21F4A290}" type="datetimeFigureOut">
              <a:rPr lang="en-IN" smtClean="0"/>
              <a:t>17-10-2025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1C8-3AAB-4815-AE7D-B681109C6B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88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80D00-DCEA-47E6-B592-626C21F4A290}" type="datetimeFigureOut">
              <a:rPr lang="en-IN" smtClean="0"/>
              <a:t>17-10-2025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1C8-3AAB-4815-AE7D-B681109C6B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37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80D00-DCEA-47E6-B592-626C21F4A290}" type="datetimeFigureOut">
              <a:rPr lang="en-IN" smtClean="0"/>
              <a:t>17-10-2025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1C8-3AAB-4815-AE7D-B681109C6B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034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80D00-DCEA-47E6-B592-626C21F4A290}" type="datetimeFigureOut">
              <a:rPr lang="en-IN" smtClean="0"/>
              <a:t>17-10-2025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1C8-3AAB-4815-AE7D-B681109C6B5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261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80D00-DCEA-47E6-B592-626C21F4A290}" type="datetimeFigureOut">
              <a:rPr lang="en-IN" smtClean="0"/>
              <a:t>17-10-2025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1C8-3AAB-4815-AE7D-B681109C6B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790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80D00-DCEA-47E6-B592-626C21F4A290}" type="datetimeFigureOut">
              <a:rPr lang="en-IN" smtClean="0"/>
              <a:t>17-10-2025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1C8-3AAB-4815-AE7D-B681109C6B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370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80D00-DCEA-47E6-B592-626C21F4A290}" type="datetimeFigureOut">
              <a:rPr lang="en-IN" smtClean="0"/>
              <a:t>17-10-2025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1C8-3AAB-4815-AE7D-B681109C6B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120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80D00-DCEA-47E6-B592-626C21F4A290}" type="datetimeFigureOut">
              <a:rPr lang="en-IN" smtClean="0"/>
              <a:t>17-10-2025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1C8-3AAB-4815-AE7D-B681109C6B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776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80D00-DCEA-47E6-B592-626C21F4A290}" type="datetimeFigureOut">
              <a:rPr lang="en-IN" smtClean="0"/>
              <a:t>17-10-2025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1C8-3AAB-4815-AE7D-B681109C6B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3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80D00-DCEA-47E6-B592-626C21F4A290}" type="datetimeFigureOut">
              <a:rPr lang="en-IN" smtClean="0"/>
              <a:t>17-10-2025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1C8-3AAB-4815-AE7D-B681109C6B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248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B380D00-DCEA-47E6-B592-626C21F4A290}" type="datetimeFigureOut">
              <a:rPr lang="en-IN" smtClean="0"/>
              <a:t>17-10-2025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9BF21C8-3AAB-4815-AE7D-B681109C6B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019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microsoft.com/office/2007/relationships/hdphoto" Target="../media/hdphoto6.wdp"/><Relationship Id="rId7" Type="http://schemas.microsoft.com/office/2007/relationships/hdphoto" Target="../media/hdphoto8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microsoft.com/office/2007/relationships/hdphoto" Target="../media/hdphoto7.wdp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23138F8-3ABD-CE9E-D94A-BEA116928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6246AB7-74CE-CF88-9A22-239B49C89837}"/>
              </a:ext>
            </a:extLst>
          </p:cNvPr>
          <p:cNvSpPr/>
          <p:nvPr/>
        </p:nvSpPr>
        <p:spPr>
          <a:xfrm>
            <a:off x="0" y="1760706"/>
            <a:ext cx="12191999" cy="2324911"/>
          </a:xfrm>
          <a:prstGeom prst="round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b="1" dirty="0">
              <a:solidFill>
                <a:srgbClr val="002060"/>
              </a:solidFill>
            </a:endParaRPr>
          </a:p>
          <a:p>
            <a:pPr algn="ctr"/>
            <a:r>
              <a:rPr lang="en-US" sz="6600" b="1" dirty="0">
                <a:solidFill>
                  <a:srgbClr val="002060"/>
                </a:solidFill>
              </a:rPr>
              <a:t>CONSUMER GOODS</a:t>
            </a:r>
            <a:br>
              <a:rPr lang="en-US" sz="6600" b="1" dirty="0">
                <a:solidFill>
                  <a:srgbClr val="002060"/>
                </a:solidFill>
              </a:rPr>
            </a:br>
            <a:r>
              <a:rPr lang="en-US" sz="6600" b="1" dirty="0">
                <a:solidFill>
                  <a:srgbClr val="002060"/>
                </a:solidFill>
              </a:rPr>
              <a:t>AD-HOC INSIGHTS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																																						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EC91B0-A6A4-C6F4-549C-694D345E21AA}"/>
              </a:ext>
            </a:extLst>
          </p:cNvPr>
          <p:cNvSpPr txBox="1"/>
          <p:nvPr/>
        </p:nvSpPr>
        <p:spPr>
          <a:xfrm>
            <a:off x="8793804" y="4173166"/>
            <a:ext cx="2500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By MANIKANTA</a:t>
            </a:r>
            <a:endParaRPr lang="en-IN" sz="2000" dirty="0"/>
          </a:p>
        </p:txBody>
      </p:sp>
      <p:pic>
        <p:nvPicPr>
          <p:cNvPr id="5" name="object 5">
            <a:extLst>
              <a:ext uri="{FF2B5EF4-FFF2-40B4-BE49-F238E27FC236}">
                <a16:creationId xmlns:a16="http://schemas.microsoft.com/office/drawing/2014/main" id="{F7ACE401-49B4-A3AF-670C-985CF4A25A4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93907" y="6104096"/>
            <a:ext cx="904110" cy="695264"/>
          </a:xfrm>
          <a:prstGeom prst="rect">
            <a:avLst/>
          </a:prstGeom>
        </p:spPr>
      </p:pic>
      <p:pic>
        <p:nvPicPr>
          <p:cNvPr id="6" name="object 4">
            <a:extLst>
              <a:ext uri="{FF2B5EF4-FFF2-40B4-BE49-F238E27FC236}">
                <a16:creationId xmlns:a16="http://schemas.microsoft.com/office/drawing/2014/main" id="{C31D8377-535D-2A75-8EFF-CB508CA3EA7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8557" y="123655"/>
            <a:ext cx="1065145" cy="98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7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685F24D-3E77-3A1C-29FA-ED6778619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86D6A2-0808-853A-E815-6E13861D9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51" y="1668416"/>
            <a:ext cx="6730569" cy="4673267"/>
          </a:xfrm>
          <a:prstGeom prst="roundRect">
            <a:avLst>
              <a:gd name="adj" fmla="val 1992"/>
            </a:avLst>
          </a:prstGeom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910BC3-C4D2-D711-935F-78682987B6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209"/>
          <a:stretch>
            <a:fillRect/>
          </a:stretch>
        </p:blipFill>
        <p:spPr>
          <a:xfrm>
            <a:off x="7379809" y="2808281"/>
            <a:ext cx="4535757" cy="2027096"/>
          </a:xfrm>
          <a:prstGeom prst="roundRect">
            <a:avLst>
              <a:gd name="adj" fmla="val 6799"/>
            </a:avLst>
          </a:prstGeom>
        </p:spPr>
      </p:pic>
      <p:sp>
        <p:nvSpPr>
          <p:cNvPr id="4" name="Title 4">
            <a:extLst>
              <a:ext uri="{FF2B5EF4-FFF2-40B4-BE49-F238E27FC236}">
                <a16:creationId xmlns:a16="http://schemas.microsoft.com/office/drawing/2014/main" id="{4B85856F-4738-00DB-FD47-CC0678138443}"/>
              </a:ext>
            </a:extLst>
          </p:cNvPr>
          <p:cNvSpPr txBox="1">
            <a:spLocks/>
          </p:cNvSpPr>
          <p:nvPr/>
        </p:nvSpPr>
        <p:spPr>
          <a:xfrm>
            <a:off x="0" y="-13780"/>
            <a:ext cx="12192000" cy="1060193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sz="16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Follow-up: Which segment had the most increase in unique products in 2021 vs 2020? The final output contains these </a:t>
            </a:r>
          </a:p>
          <a:p>
            <a:r>
              <a:rPr lang="en-US" sz="16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     fields,	 segment </a:t>
            </a:r>
            <a:br>
              <a:rPr lang="en-US" sz="16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r>
              <a:rPr lang="en-US" sz="16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    product_count_2020</a:t>
            </a:r>
            <a:br>
              <a:rPr lang="en-US" sz="16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r>
              <a:rPr lang="en-US" sz="16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    product_count_2021, difference</a:t>
            </a:r>
            <a:endParaRPr lang="en-IN" sz="1600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4814AC-FB06-CB01-79B1-404DAF954139}"/>
              </a:ext>
            </a:extLst>
          </p:cNvPr>
          <p:cNvSpPr txBox="1"/>
          <p:nvPr/>
        </p:nvSpPr>
        <p:spPr>
          <a:xfrm>
            <a:off x="1931143" y="1153103"/>
            <a:ext cx="2533650" cy="408623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SQL QUERY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71AAAD-4AFB-457D-7003-D52E34193212}"/>
              </a:ext>
            </a:extLst>
          </p:cNvPr>
          <p:cNvSpPr txBox="1"/>
          <p:nvPr/>
        </p:nvSpPr>
        <p:spPr>
          <a:xfrm>
            <a:off x="8719972" y="2213424"/>
            <a:ext cx="1855429" cy="408623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OUT PUT</a:t>
            </a:r>
            <a:endParaRPr lang="en-IN" dirty="0"/>
          </a:p>
        </p:txBody>
      </p:sp>
      <p:pic>
        <p:nvPicPr>
          <p:cNvPr id="8" name="Graphic 7" descr="Back with solid fill">
            <a:extLst>
              <a:ext uri="{FF2B5EF4-FFF2-40B4-BE49-F238E27FC236}">
                <a16:creationId xmlns:a16="http://schemas.microsoft.com/office/drawing/2014/main" id="{9152A11F-7195-6D5D-6DBC-29FC3CB0E4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68222" y="3429000"/>
            <a:ext cx="543785" cy="38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961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EFF2202-C302-D5BA-194D-3A112C5EB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D4D02D-ECDE-F5DF-F4D2-C33CC46A6A81}"/>
              </a:ext>
            </a:extLst>
          </p:cNvPr>
          <p:cNvSpPr txBox="1"/>
          <p:nvPr/>
        </p:nvSpPr>
        <p:spPr>
          <a:xfrm>
            <a:off x="6629400" y="4928850"/>
            <a:ext cx="5284141" cy="845820"/>
          </a:xfrm>
          <a:prstGeom prst="roundRect">
            <a:avLst>
              <a:gd name="adj" fmla="val 22494"/>
            </a:avLst>
          </a:prstGeom>
          <a:solidFill>
            <a:schemeClr val="tx1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Accessories</a:t>
            </a:r>
            <a:r>
              <a:rPr lang="en-US" sz="1400" dirty="0"/>
              <a:t> saw the most significant rise in production.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Storage and networking </a:t>
            </a:r>
            <a:r>
              <a:rPr lang="en-US" sz="1400" dirty="0"/>
              <a:t>are undergoing slower growth compared to other segments.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8F8193-72A3-62A9-3AB7-25472E5A2B2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374952"/>
            <a:ext cx="5284141" cy="3272419"/>
          </a:xfrm>
          <a:prstGeom prst="roundRect">
            <a:avLst>
              <a:gd name="adj" fmla="val 4479"/>
            </a:avLst>
          </a:prstGeom>
        </p:spPr>
      </p:pic>
      <p:pic>
        <p:nvPicPr>
          <p:cNvPr id="5" name="Graphic 4" descr="Back with solid fill">
            <a:extLst>
              <a:ext uri="{FF2B5EF4-FFF2-40B4-BE49-F238E27FC236}">
                <a16:creationId xmlns:a16="http://schemas.microsoft.com/office/drawing/2014/main" id="{B8F976A8-E1B9-3853-5F53-E9B478114F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38044" y="2579179"/>
            <a:ext cx="1218237" cy="573932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208C827-B405-79AD-070D-25E7EBCE73E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182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CONVERSION OF OUTPUT TO VISUAL AND INSIGHTS</a:t>
            </a:r>
            <a:endParaRPr lang="en-IN" sz="2400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D5F126-7CCD-B5C8-27EE-25D2007809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209"/>
          <a:stretch>
            <a:fillRect/>
          </a:stretch>
        </p:blipFill>
        <p:spPr>
          <a:xfrm>
            <a:off x="278459" y="2074248"/>
            <a:ext cx="4535757" cy="2027096"/>
          </a:xfrm>
          <a:prstGeom prst="roundRect">
            <a:avLst>
              <a:gd name="adj" fmla="val 6110"/>
            </a:avLst>
          </a:prstGeom>
        </p:spPr>
      </p:pic>
    </p:spTree>
    <p:extLst>
      <p:ext uri="{BB962C8B-B14F-4D97-AF65-F5344CB8AC3E}">
        <p14:creationId xmlns:p14="http://schemas.microsoft.com/office/powerpoint/2010/main" val="3688108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921C02A-682F-6E20-C2AB-B780282166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D0B733-4D3D-FC0A-A252-A20FF06FA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45" y="1881875"/>
            <a:ext cx="5608806" cy="4099915"/>
          </a:xfrm>
          <a:prstGeom prst="roundRect">
            <a:avLst>
              <a:gd name="adj" fmla="val 5283"/>
            </a:avLst>
          </a:prstGeom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A35C32-D29F-4CB6-F16B-8CADEB1E3E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86"/>
          <a:stretch>
            <a:fillRect/>
          </a:stretch>
        </p:blipFill>
        <p:spPr>
          <a:xfrm>
            <a:off x="7163313" y="2434504"/>
            <a:ext cx="4430451" cy="1988992"/>
          </a:xfrm>
          <a:prstGeom prst="roundRect">
            <a:avLst>
              <a:gd name="adj" fmla="val 4216"/>
            </a:avLst>
          </a:prstGeom>
        </p:spPr>
      </p:pic>
      <p:sp>
        <p:nvSpPr>
          <p:cNvPr id="2" name="Title 4">
            <a:extLst>
              <a:ext uri="{FF2B5EF4-FFF2-40B4-BE49-F238E27FC236}">
                <a16:creationId xmlns:a16="http://schemas.microsoft.com/office/drawing/2014/main" id="{CFBB72DE-4CEC-E727-3D18-0D0A37BECD3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0002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sz="21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Get the products that have the highest and lowest manufacturing costs.</a:t>
            </a:r>
            <a:br>
              <a:rPr lang="en-US" sz="21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r>
              <a:rPr lang="en-US" sz="21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The final output should contain these fields,</a:t>
            </a:r>
            <a:br>
              <a:rPr lang="en-US" sz="21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r>
              <a:rPr lang="en-US" sz="21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 product code, product manufacturing cost </a:t>
            </a:r>
            <a:br>
              <a:rPr lang="en-US" sz="800" dirty="0"/>
            </a:br>
            <a:endParaRPr lang="en-IN" sz="1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0B309C-F63E-1402-492E-CD239C67FD81}"/>
              </a:ext>
            </a:extLst>
          </p:cNvPr>
          <p:cNvSpPr txBox="1"/>
          <p:nvPr/>
        </p:nvSpPr>
        <p:spPr>
          <a:xfrm>
            <a:off x="6930712" y="4563517"/>
            <a:ext cx="4895655" cy="1770698"/>
          </a:xfrm>
          <a:prstGeom prst="roundRect">
            <a:avLst/>
          </a:prstGeom>
          <a:solidFill>
            <a:schemeClr val="tx1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AQ Home Allin1 Gen2 (Variant: Plus 3) </a:t>
            </a:r>
          </a:p>
          <a:p>
            <a:r>
              <a:rPr lang="en-US" sz="1400" b="1" dirty="0"/>
              <a:t>       Personal desktop</a:t>
            </a:r>
            <a:r>
              <a:rPr lang="en-US" sz="1400" dirty="0"/>
              <a:t> has the highest </a:t>
            </a:r>
          </a:p>
          <a:p>
            <a:r>
              <a:rPr lang="en-US" sz="1400" dirty="0"/>
              <a:t>       manufacturing cost.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AQ Master wired x1 MS (Variant: Standard 1)</a:t>
            </a:r>
            <a:r>
              <a:rPr lang="en-US" sz="1400" b="1" dirty="0"/>
              <a:t> </a:t>
            </a:r>
          </a:p>
          <a:p>
            <a:r>
              <a:rPr lang="en-US" sz="1400" b="1" dirty="0"/>
              <a:t>        Mouse </a:t>
            </a:r>
            <a:r>
              <a:rPr lang="en-US" sz="1400" dirty="0"/>
              <a:t>incurs the lowest manufacturing cost.</a:t>
            </a:r>
          </a:p>
          <a:p>
            <a:pPr algn="just"/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F50EF3-A71E-792B-6D90-B99EAAA50C52}"/>
              </a:ext>
            </a:extLst>
          </p:cNvPr>
          <p:cNvSpPr txBox="1"/>
          <p:nvPr/>
        </p:nvSpPr>
        <p:spPr>
          <a:xfrm>
            <a:off x="1685925" y="1333231"/>
            <a:ext cx="2533650" cy="408623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SQL QUERY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4FE369-49AB-6422-4382-295F203E41C3}"/>
              </a:ext>
            </a:extLst>
          </p:cNvPr>
          <p:cNvSpPr txBox="1"/>
          <p:nvPr/>
        </p:nvSpPr>
        <p:spPr>
          <a:xfrm>
            <a:off x="8383946" y="1885860"/>
            <a:ext cx="1855429" cy="408623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OUT PUT</a:t>
            </a:r>
            <a:endParaRPr lang="en-IN" dirty="0"/>
          </a:p>
        </p:txBody>
      </p:sp>
      <p:pic>
        <p:nvPicPr>
          <p:cNvPr id="7" name="Graphic 6" descr="Back with solid fill">
            <a:extLst>
              <a:ext uri="{FF2B5EF4-FFF2-40B4-BE49-F238E27FC236}">
                <a16:creationId xmlns:a16="http://schemas.microsoft.com/office/drawing/2014/main" id="{C0C51904-AF87-593F-BC58-439174E107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49572" y="2978573"/>
            <a:ext cx="1135919" cy="59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36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02A3758-B55F-EA80-A419-9025821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CFBAD6-D9B8-D990-A881-432B5AAF88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96" y="2043271"/>
            <a:ext cx="5959356" cy="4023709"/>
          </a:xfrm>
          <a:prstGeom prst="roundRect">
            <a:avLst>
              <a:gd name="adj" fmla="val 5778"/>
            </a:avLst>
          </a:prstGeom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2EC422-D0A0-0CBD-533A-34156145B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140"/>
          <a:stretch>
            <a:fillRect/>
          </a:stretch>
        </p:blipFill>
        <p:spPr>
          <a:xfrm>
            <a:off x="8102528" y="2824099"/>
            <a:ext cx="3558425" cy="2019475"/>
          </a:xfrm>
          <a:prstGeom prst="roundRect">
            <a:avLst>
              <a:gd name="adj" fmla="val 7706"/>
            </a:avLst>
          </a:prstGeom>
        </p:spPr>
      </p:pic>
      <p:pic>
        <p:nvPicPr>
          <p:cNvPr id="2" name="Graphic 1" descr="Back with solid fill">
            <a:extLst>
              <a:ext uri="{FF2B5EF4-FFF2-40B4-BE49-F238E27FC236}">
                <a16:creationId xmlns:a16="http://schemas.microsoft.com/office/drawing/2014/main" id="{BF1F8DFB-F972-A647-1374-E710341E53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75252" y="3429000"/>
            <a:ext cx="1249523" cy="5905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8E50CF-B283-569E-DC17-5FB4CC5B20D4}"/>
              </a:ext>
            </a:extLst>
          </p:cNvPr>
          <p:cNvSpPr txBox="1"/>
          <p:nvPr/>
        </p:nvSpPr>
        <p:spPr>
          <a:xfrm>
            <a:off x="1533525" y="1458233"/>
            <a:ext cx="2533650" cy="408623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SQL QUERY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B0D2B7-E1D7-68A6-F368-01A4F2228E4F}"/>
              </a:ext>
            </a:extLst>
          </p:cNvPr>
          <p:cNvSpPr txBox="1"/>
          <p:nvPr/>
        </p:nvSpPr>
        <p:spPr>
          <a:xfrm>
            <a:off x="8954025" y="2294081"/>
            <a:ext cx="1855429" cy="408623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OUT PUT</a:t>
            </a:r>
            <a:endParaRPr lang="en-IN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03C0BC1E-0177-A957-0BE5-697746C0E9F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63038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sz="1600" b="1" dirty="0">
                <a:solidFill>
                  <a:schemeClr val="bg1"/>
                </a:solidFill>
              </a:rPr>
              <a:t>Generate a report which contains the top 5 customers who received an average high pre_invoice_discount_pct for the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     fiscal year 2021 and in the Indian market, The final output contains these fields,  customer_code, customer </a:t>
            </a:r>
            <a:br>
              <a:rPr lang="en-US" sz="1600" b="1" dirty="0">
                <a:solidFill>
                  <a:schemeClr val="bg1"/>
                </a:solidFill>
              </a:rPr>
            </a:br>
            <a:r>
              <a:rPr lang="en-US" sz="1600" b="1" dirty="0">
                <a:solidFill>
                  <a:schemeClr val="bg1"/>
                </a:solidFill>
              </a:rPr>
              <a:t>     average_discount_percentage </a:t>
            </a:r>
            <a:br>
              <a:rPr lang="en-US" sz="1600" b="1" dirty="0">
                <a:solidFill>
                  <a:schemeClr val="bg1"/>
                </a:solidFill>
              </a:rPr>
            </a:br>
            <a:br>
              <a:rPr lang="en-US" sz="1600" b="1" dirty="0">
                <a:solidFill>
                  <a:schemeClr val="bg1"/>
                </a:solidFill>
              </a:rPr>
            </a:br>
            <a:endParaRPr lang="en-IN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149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BC959CC-2D8A-523B-87A9-9CA168454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BB5E2B-D8EE-187B-3A6A-56D95787E59F}"/>
              </a:ext>
            </a:extLst>
          </p:cNvPr>
          <p:cNvSpPr txBox="1"/>
          <p:nvPr/>
        </p:nvSpPr>
        <p:spPr>
          <a:xfrm>
            <a:off x="6238875" y="4968958"/>
            <a:ext cx="5644684" cy="578882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dirty="0"/>
              <a:t>Flipkart</a:t>
            </a:r>
            <a:r>
              <a:rPr lang="en-US" sz="1400" dirty="0"/>
              <a:t> received the </a:t>
            </a:r>
            <a:r>
              <a:rPr lang="en-US" sz="1400" b="1" dirty="0"/>
              <a:t>highest</a:t>
            </a:r>
            <a:r>
              <a:rPr lang="en-US" sz="1400" dirty="0"/>
              <a:t> average pre-invoice discount.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dirty="0"/>
              <a:t>Amazon </a:t>
            </a:r>
            <a:r>
              <a:rPr lang="en-US" sz="1400" dirty="0"/>
              <a:t>received the </a:t>
            </a:r>
            <a:r>
              <a:rPr lang="en-US" sz="1400" b="1" dirty="0"/>
              <a:t>lowest</a:t>
            </a:r>
            <a:r>
              <a:rPr lang="en-US" sz="1400" dirty="0"/>
              <a:t> average pre-invoice discount.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B1C536-D3E8-E175-82A6-272380FA021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74" y="1692273"/>
            <a:ext cx="5644683" cy="3104293"/>
          </a:xfrm>
          <a:prstGeom prst="roundRect">
            <a:avLst>
              <a:gd name="adj" fmla="val 2566"/>
            </a:avLst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F309DF-4E8C-F94D-C196-0C3A115F4E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140"/>
          <a:stretch>
            <a:fillRect/>
          </a:stretch>
        </p:blipFill>
        <p:spPr>
          <a:xfrm>
            <a:off x="305663" y="2010888"/>
            <a:ext cx="4238625" cy="2467062"/>
          </a:xfrm>
          <a:prstGeom prst="roundRect">
            <a:avLst>
              <a:gd name="adj" fmla="val 5232"/>
            </a:avLst>
          </a:prstGeom>
        </p:spPr>
      </p:pic>
      <p:pic>
        <p:nvPicPr>
          <p:cNvPr id="5" name="Graphic 4" descr="Back with solid fill">
            <a:extLst>
              <a:ext uri="{FF2B5EF4-FFF2-40B4-BE49-F238E27FC236}">
                <a16:creationId xmlns:a16="http://schemas.microsoft.com/office/drawing/2014/main" id="{0E464E96-9936-0627-9A12-07B18E2C74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16602" y="2745287"/>
            <a:ext cx="1177644" cy="683713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FECE3479-53E5-2533-454E-56458E11912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CONVERSION OF OUTPUT TO VISUAL AND INSIGHTS</a:t>
            </a:r>
            <a:endParaRPr lang="en-IN" sz="2400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876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23A0E59-F0FC-463A-1803-7CA2FA923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17A753-4781-2ADC-5287-23EE4786E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07" y="1465331"/>
            <a:ext cx="7254869" cy="3604572"/>
          </a:xfrm>
          <a:prstGeom prst="roundRect">
            <a:avLst>
              <a:gd name="adj" fmla="val 6682"/>
            </a:avLst>
          </a:prstGeom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C301245-A92E-9852-201A-297677AB8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191" y="661481"/>
            <a:ext cx="3208298" cy="6102219"/>
          </a:xfrm>
          <a:prstGeom prst="rect">
            <a:avLst/>
          </a:prstGeom>
        </p:spPr>
      </p:pic>
      <p:pic>
        <p:nvPicPr>
          <p:cNvPr id="2" name="Graphic 1" descr="Back with solid fill">
            <a:extLst>
              <a:ext uri="{FF2B5EF4-FFF2-40B4-BE49-F238E27FC236}">
                <a16:creationId xmlns:a16="http://schemas.microsoft.com/office/drawing/2014/main" id="{AA076661-8437-C048-57B5-70C6C80DB6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11863" y="2610719"/>
            <a:ext cx="907841" cy="73458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18A5799-E0E6-4EC6-DA1E-A770B180C01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6148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sz="14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Get the complete report of the Gross sales amount for the customer “AtliQ Exclusive” for each month. This analysis helps to get an idea       of low and high-performing months and make strategic decisions. The final report contains these columns:</a:t>
            </a:r>
            <a:br>
              <a:rPr lang="en-US" sz="14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r>
              <a:rPr lang="en-US" sz="14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 Month, Year, Gross sales Amount</a:t>
            </a:r>
            <a:br>
              <a:rPr lang="en-US" sz="1400" b="1" dirty="0"/>
            </a:br>
            <a:br>
              <a:rPr lang="en-US" sz="1400" b="1" dirty="0"/>
            </a:br>
            <a:br>
              <a:rPr lang="en-US" sz="1400" b="1" dirty="0"/>
            </a:br>
            <a:endParaRPr lang="en-IN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F72D66-1AFA-6476-E123-2FBE85898D7C}"/>
              </a:ext>
            </a:extLst>
          </p:cNvPr>
          <p:cNvSpPr txBox="1"/>
          <p:nvPr/>
        </p:nvSpPr>
        <p:spPr>
          <a:xfrm>
            <a:off x="2263985" y="903090"/>
            <a:ext cx="2533650" cy="408623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SQL QUERY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3256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8A92901-EA15-2C0A-4494-A62F253BC8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C42FC7-7DEE-447B-E750-D6C76DD2F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8" y="1878631"/>
            <a:ext cx="8114348" cy="3901778"/>
          </a:xfrm>
          <a:prstGeom prst="roundRect">
            <a:avLst>
              <a:gd name="adj" fmla="val 6944"/>
            </a:avLst>
          </a:prstGeom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AA2DD5A-F196-45BC-1410-9BE34A36B8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622"/>
          <a:stretch>
            <a:fillRect/>
          </a:stretch>
        </p:blipFill>
        <p:spPr>
          <a:xfrm>
            <a:off x="8316257" y="2901710"/>
            <a:ext cx="3769205" cy="1669037"/>
          </a:xfrm>
          <a:prstGeom prst="roundRect">
            <a:avLst>
              <a:gd name="adj" fmla="val 8507"/>
            </a:avLst>
          </a:prstGeom>
        </p:spPr>
      </p:pic>
      <p:sp>
        <p:nvSpPr>
          <p:cNvPr id="2" name="Title 4">
            <a:extLst>
              <a:ext uri="{FF2B5EF4-FFF2-40B4-BE49-F238E27FC236}">
                <a16:creationId xmlns:a16="http://schemas.microsoft.com/office/drawing/2014/main" id="{3A60CFC6-2132-612D-9347-E290F5CE9DC2}"/>
              </a:ext>
            </a:extLst>
          </p:cNvPr>
          <p:cNvSpPr txBox="1">
            <a:spLocks/>
          </p:cNvSpPr>
          <p:nvPr/>
        </p:nvSpPr>
        <p:spPr>
          <a:xfrm>
            <a:off x="0" y="118351"/>
            <a:ext cx="12192000" cy="719847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sz="16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In which quarter of 2020, get the maximum total sold quantity?  The final output contains these fields sorted by the</a:t>
            </a:r>
          </a:p>
          <a:p>
            <a:r>
              <a:rPr lang="en-US" sz="16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   total sold quantity,  Quarter ,  total sold quantity  mln</a:t>
            </a:r>
            <a:br>
              <a:rPr lang="en-US" sz="800" dirty="0"/>
            </a:br>
            <a:br>
              <a:rPr lang="en-US" sz="1400" b="1" dirty="0"/>
            </a:br>
            <a:br>
              <a:rPr lang="en-US" sz="1400" b="1" dirty="0"/>
            </a:br>
            <a:br>
              <a:rPr lang="en-US" sz="1400" b="1" dirty="0"/>
            </a:br>
            <a:br>
              <a:rPr lang="en-US" sz="1400" b="1" dirty="0"/>
            </a:br>
            <a:br>
              <a:rPr lang="en-US" sz="1400" b="1" dirty="0"/>
            </a:br>
            <a:endParaRPr lang="en-IN" sz="1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8C9C61-E01E-3D9E-091E-F34FABA33D7E}"/>
              </a:ext>
            </a:extLst>
          </p:cNvPr>
          <p:cNvSpPr txBox="1"/>
          <p:nvPr/>
        </p:nvSpPr>
        <p:spPr>
          <a:xfrm>
            <a:off x="2652205" y="1320524"/>
            <a:ext cx="2533650" cy="408623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SQL QUERY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826FB-AF4F-FF70-B5AC-0B3F1121BF2E}"/>
              </a:ext>
            </a:extLst>
          </p:cNvPr>
          <p:cNvSpPr txBox="1"/>
          <p:nvPr/>
        </p:nvSpPr>
        <p:spPr>
          <a:xfrm>
            <a:off x="9273144" y="2248282"/>
            <a:ext cx="1855429" cy="408623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OUT 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7564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7713FC4-BD19-E484-A4EC-B1D4D65A3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5817F7-AE2E-D11E-003B-EACA89E11734}"/>
              </a:ext>
            </a:extLst>
          </p:cNvPr>
          <p:cNvSpPr txBox="1"/>
          <p:nvPr/>
        </p:nvSpPr>
        <p:spPr>
          <a:xfrm>
            <a:off x="6693547" y="4986238"/>
            <a:ext cx="4837006" cy="1532334"/>
          </a:xfrm>
          <a:prstGeom prst="roundRect">
            <a:avLst/>
          </a:prstGeom>
          <a:solidFill>
            <a:schemeClr val="tx1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 The highest number of units sold across all quarters occurred in </a:t>
            </a:r>
            <a:r>
              <a:rPr lang="en-US" sz="1400" b="1" dirty="0"/>
              <a:t>Quarter 1 </a:t>
            </a:r>
            <a:r>
              <a:rPr lang="en-US" sz="1400" dirty="0"/>
              <a:t>of FY 2020, whereas </a:t>
            </a:r>
            <a:r>
              <a:rPr lang="en-US" sz="1400" b="1" dirty="0"/>
              <a:t>Quarter 3 </a:t>
            </a:r>
            <a:r>
              <a:rPr lang="en-US" sz="1400" dirty="0"/>
              <a:t>recorded the lowest sales.</a:t>
            </a:r>
          </a:p>
          <a:p>
            <a:pPr algn="just"/>
            <a:endParaRPr lang="en-U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Approximately </a:t>
            </a:r>
            <a:r>
              <a:rPr lang="en-US" sz="1400" b="1" dirty="0"/>
              <a:t>34% </a:t>
            </a:r>
            <a:r>
              <a:rPr lang="en-US" sz="1400" dirty="0"/>
              <a:t>of the total quantity sold in FY 2020 is attributed to </a:t>
            </a:r>
            <a:r>
              <a:rPr lang="en-US" sz="1400" b="1" dirty="0"/>
              <a:t>Quarter 1</a:t>
            </a:r>
            <a:r>
              <a:rPr lang="en-US" sz="1400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0A9E67-1E53-E095-6D06-9AF7B5DB02A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547" y="1221204"/>
            <a:ext cx="4837006" cy="3598647"/>
          </a:xfrm>
          <a:prstGeom prst="roundRect">
            <a:avLst>
              <a:gd name="adj" fmla="val 3151"/>
            </a:avLst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885174-3F2B-25DD-A8BB-4E5D276345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622"/>
          <a:stretch>
            <a:fillRect/>
          </a:stretch>
        </p:blipFill>
        <p:spPr>
          <a:xfrm>
            <a:off x="224011" y="1900444"/>
            <a:ext cx="5011950" cy="2240165"/>
          </a:xfrm>
          <a:prstGeom prst="roundRect">
            <a:avLst>
              <a:gd name="adj" fmla="val 6680"/>
            </a:avLst>
          </a:prstGeom>
        </p:spPr>
      </p:pic>
      <p:pic>
        <p:nvPicPr>
          <p:cNvPr id="5" name="Graphic 4" descr="Back with solid fill">
            <a:extLst>
              <a:ext uri="{FF2B5EF4-FFF2-40B4-BE49-F238E27FC236}">
                <a16:creationId xmlns:a16="http://schemas.microsoft.com/office/drawing/2014/main" id="{6D1EB984-ABAE-A857-180E-8296BF1E2F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01271" y="2630030"/>
            <a:ext cx="1206533" cy="550915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88A80787-AB12-95A5-CDDC-22F5B8D45BA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CONVERSION OF OUTPUT TO VISUAL AND INSIGHTS</a:t>
            </a:r>
            <a:endParaRPr lang="en-IN" sz="2400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124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0943001-F3BA-EE64-38A8-5A38BC011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F0DE52-0ABE-CFC3-4FE1-87933B4B6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421" y="855043"/>
            <a:ext cx="8531157" cy="4182329"/>
          </a:xfrm>
          <a:prstGeom prst="roundRect">
            <a:avLst>
              <a:gd name="adj" fmla="val 3458"/>
            </a:avLst>
          </a:prstGeom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80CF6A0-38F2-8A44-889C-3DED2F1970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107" b="18569"/>
          <a:stretch>
            <a:fillRect/>
          </a:stretch>
        </p:blipFill>
        <p:spPr>
          <a:xfrm>
            <a:off x="2589266" y="5124531"/>
            <a:ext cx="4091452" cy="1412066"/>
          </a:xfrm>
          <a:prstGeom prst="roundRect">
            <a:avLst>
              <a:gd name="adj" fmla="val 7223"/>
            </a:avLst>
          </a:prstGeom>
        </p:spPr>
      </p:pic>
      <p:sp>
        <p:nvSpPr>
          <p:cNvPr id="2" name="Title 4">
            <a:extLst>
              <a:ext uri="{FF2B5EF4-FFF2-40B4-BE49-F238E27FC236}">
                <a16:creationId xmlns:a16="http://schemas.microsoft.com/office/drawing/2014/main" id="{5F8F5CE5-F48D-5C9A-B2A6-A5DFF8D7B61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684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sz="16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Which channel helped to bring more gross sales in the fiscal year 2021  and the percentage of contribution? The final output contains</a:t>
            </a:r>
          </a:p>
          <a:p>
            <a:r>
              <a:rPr lang="en-US" sz="16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     these fields,   channel,  gross_sales_mln ,  percentage </a:t>
            </a:r>
            <a:endParaRPr lang="en-IN" sz="1600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CC18CA-A864-E013-292D-A405F918C1E1}"/>
              </a:ext>
            </a:extLst>
          </p:cNvPr>
          <p:cNvSpPr txBox="1"/>
          <p:nvPr/>
        </p:nvSpPr>
        <p:spPr>
          <a:xfrm>
            <a:off x="0" y="855043"/>
            <a:ext cx="1726163" cy="408623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SQL QUERY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BDEBCF-92A9-7949-113A-75CBCAED2C16}"/>
              </a:ext>
            </a:extLst>
          </p:cNvPr>
          <p:cNvSpPr txBox="1"/>
          <p:nvPr/>
        </p:nvSpPr>
        <p:spPr>
          <a:xfrm>
            <a:off x="71334" y="5583469"/>
            <a:ext cx="1654829" cy="408623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OUT PUT</a:t>
            </a:r>
            <a:endParaRPr lang="en-IN" dirty="0"/>
          </a:p>
        </p:txBody>
      </p:sp>
      <p:pic>
        <p:nvPicPr>
          <p:cNvPr id="6" name="Graphic 5" descr="Back with solid fill">
            <a:extLst>
              <a:ext uri="{FF2B5EF4-FFF2-40B4-BE49-F238E27FC236}">
                <a16:creationId xmlns:a16="http://schemas.microsoft.com/office/drawing/2014/main" id="{635237AF-D80D-635C-AE3A-5B2E9B6B4A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26163" y="5558278"/>
            <a:ext cx="863103" cy="3221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07790A-40BC-FBAC-2900-706345053934}"/>
              </a:ext>
            </a:extLst>
          </p:cNvPr>
          <p:cNvSpPr txBox="1"/>
          <p:nvPr/>
        </p:nvSpPr>
        <p:spPr>
          <a:xfrm>
            <a:off x="6789637" y="5234656"/>
            <a:ext cx="5262404" cy="119181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Most of our sales occurred through </a:t>
            </a:r>
            <a:r>
              <a:rPr lang="en-US" sz="1600" b="1" dirty="0"/>
              <a:t>Retailer</a:t>
            </a:r>
            <a:r>
              <a:rPr lang="en-US" sz="1600" dirty="0"/>
              <a:t>, constituting </a:t>
            </a:r>
            <a:r>
              <a:rPr lang="en-US" sz="1600" b="1" dirty="0"/>
              <a:t>73%</a:t>
            </a:r>
            <a:r>
              <a:rPr lang="en-US" sz="1600" dirty="0"/>
              <a:t> of the overall sales. Only a minimal portion of our sales occurred 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Direct</a:t>
            </a:r>
            <a:r>
              <a:rPr lang="en-US" sz="1600" dirty="0"/>
              <a:t> and via Distributor channels.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011855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EA8DE66-6D3C-4CE0-ACC4-A25975F20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E72E39-ADB5-0E94-B663-4C5A46AF5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700" y="817124"/>
            <a:ext cx="7506600" cy="3638546"/>
          </a:xfrm>
          <a:prstGeom prst="roundRect">
            <a:avLst>
              <a:gd name="adj" fmla="val 4625"/>
            </a:avLst>
          </a:prstGeom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19FB077-ED5D-6C86-DCE6-8B59BD7B3E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985" b="22842"/>
          <a:stretch>
            <a:fillRect/>
          </a:stretch>
        </p:blipFill>
        <p:spPr>
          <a:xfrm>
            <a:off x="3686783" y="4569967"/>
            <a:ext cx="4818434" cy="2122663"/>
          </a:xfrm>
          <a:prstGeom prst="roundRect">
            <a:avLst>
              <a:gd name="adj" fmla="val 6795"/>
            </a:avLst>
          </a:prstGeom>
        </p:spPr>
      </p:pic>
      <p:sp>
        <p:nvSpPr>
          <p:cNvPr id="2" name="Title 4">
            <a:extLst>
              <a:ext uri="{FF2B5EF4-FFF2-40B4-BE49-F238E27FC236}">
                <a16:creationId xmlns:a16="http://schemas.microsoft.com/office/drawing/2014/main" id="{588B3492-391C-154B-CD65-E84E68ABCC3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118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sz="16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Get the Top 3 products in each division that have a high total_sold_quantity in the fiscal_year 2021? The final output</a:t>
            </a:r>
          </a:p>
          <a:p>
            <a:r>
              <a:rPr lang="en-US" sz="16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    contains these fields,  division ,  product_code , product , total_sold_quantity,  rank_order</a:t>
            </a:r>
            <a:br>
              <a:rPr lang="en-US" sz="1400" b="1" dirty="0"/>
            </a:br>
            <a:endParaRPr lang="en-IN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8AA8B3-87BC-D1E5-3A18-381BD18C8509}"/>
              </a:ext>
            </a:extLst>
          </p:cNvPr>
          <p:cNvSpPr txBox="1"/>
          <p:nvPr/>
        </p:nvSpPr>
        <p:spPr>
          <a:xfrm>
            <a:off x="401216" y="817124"/>
            <a:ext cx="1726163" cy="408623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SQL QUERY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E00570-4E35-18A3-DAE4-E890C2C35BF3}"/>
              </a:ext>
            </a:extLst>
          </p:cNvPr>
          <p:cNvSpPr txBox="1"/>
          <p:nvPr/>
        </p:nvSpPr>
        <p:spPr>
          <a:xfrm>
            <a:off x="336582" y="5291404"/>
            <a:ext cx="1855429" cy="408623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OUT PUT</a:t>
            </a:r>
            <a:endParaRPr lang="en-IN" dirty="0"/>
          </a:p>
        </p:txBody>
      </p:sp>
      <p:pic>
        <p:nvPicPr>
          <p:cNvPr id="7" name="Graphic 6" descr="Back with solid fill">
            <a:extLst>
              <a:ext uri="{FF2B5EF4-FFF2-40B4-BE49-F238E27FC236}">
                <a16:creationId xmlns:a16="http://schemas.microsoft.com/office/drawing/2014/main" id="{1C38BD48-8B90-A599-47B3-6690204B37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98579" y="5315004"/>
            <a:ext cx="1081635" cy="31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409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3CCD383-B29E-C1C4-6A4F-3396BC5CC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713618-5151-9084-1DB1-ACBFD9CC9728}"/>
              </a:ext>
            </a:extLst>
          </p:cNvPr>
          <p:cNvSpPr txBox="1"/>
          <p:nvPr/>
        </p:nvSpPr>
        <p:spPr>
          <a:xfrm>
            <a:off x="1461213" y="733425"/>
            <a:ext cx="9060024" cy="5582007"/>
          </a:xfrm>
          <a:prstGeom prst="roundRect">
            <a:avLst>
              <a:gd name="adj" fmla="val 886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AtliQ Hardware, a fictitious corporation, distinguishes itself as a prominent computer hardware manufacturer in India with a strong global presence.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Despite its prominence, the management acknowledges the necessity for more timely and well-informed decisions supported by data insights.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strategic initiative is underway to strengthen the data analytics team through the recruitment of junior data analysts.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 thoroughly assess potential candidates, Tony Sharma, the Director of Data Analytics, intends to orchestrate an SQL challenge, gauging both technical skills and soft skills.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company has identified 10 specific ad hoc requests for which they are seeking valuable insights.</a:t>
            </a: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A0DFEA40-C885-0CB3-0577-BE3220F9418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258" y="152230"/>
            <a:ext cx="818717" cy="58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964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D65944-89DF-578B-74FF-F0AC8A7C8D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28AAC2-5279-3698-AA79-8E3BFEF039D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67" y="3299144"/>
            <a:ext cx="3507961" cy="2121005"/>
          </a:xfrm>
          <a:prstGeom prst="roundRect">
            <a:avLst>
              <a:gd name="adj" fmla="val 5889"/>
            </a:avLst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023A3A-D2FF-E07B-19CB-256AA96E3ED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286" y="3299144"/>
            <a:ext cx="3309428" cy="2121005"/>
          </a:xfrm>
          <a:prstGeom prst="roundRect">
            <a:avLst>
              <a:gd name="adj" fmla="val 4093"/>
            </a:avLst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0C6E12-8D5C-EC29-F946-1EB376953D6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6897" y="3299144"/>
            <a:ext cx="3309428" cy="2121005"/>
          </a:xfrm>
          <a:prstGeom prst="roundRect">
            <a:avLst>
              <a:gd name="adj" fmla="val 4093"/>
            </a:avLst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2068EB-5F53-E0C8-E51A-BEDE02BA20A0}"/>
              </a:ext>
            </a:extLst>
          </p:cNvPr>
          <p:cNvSpPr txBox="1"/>
          <p:nvPr/>
        </p:nvSpPr>
        <p:spPr>
          <a:xfrm>
            <a:off x="159367" y="5528469"/>
            <a:ext cx="3507961" cy="817245"/>
          </a:xfrm>
          <a:prstGeom prst="roundRect">
            <a:avLst/>
          </a:prstGeom>
          <a:solidFill>
            <a:schemeClr val="tx1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The leading three products in </a:t>
            </a:r>
            <a:r>
              <a:rPr lang="en-US" sz="14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N &amp; S </a:t>
            </a:r>
            <a:r>
              <a:rPr lang="en-US" sz="1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were </a:t>
            </a:r>
            <a:r>
              <a:rPr lang="en-US" sz="14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Pen drives</a:t>
            </a:r>
            <a:r>
              <a:rPr lang="en-US" sz="1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, with a total quantity sold of approximately </a:t>
            </a:r>
            <a:r>
              <a:rPr lang="en-US" sz="14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700,000</a:t>
            </a:r>
            <a:r>
              <a:rPr lang="en-US" sz="1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units.</a:t>
            </a:r>
            <a:endParaRPr lang="en-IN" sz="1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612F50-88F6-72B7-AA3D-131BA0BAEEC7}"/>
              </a:ext>
            </a:extLst>
          </p:cNvPr>
          <p:cNvSpPr txBox="1"/>
          <p:nvPr/>
        </p:nvSpPr>
        <p:spPr>
          <a:xfrm>
            <a:off x="4441286" y="5528469"/>
            <a:ext cx="3309428" cy="817245"/>
          </a:xfrm>
          <a:prstGeom prst="roundRect">
            <a:avLst/>
          </a:prstGeom>
          <a:solidFill>
            <a:schemeClr val="tx1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The leading three products in </a:t>
            </a:r>
            <a:r>
              <a:rPr lang="en-US" sz="14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 &amp; A </a:t>
            </a:r>
            <a:r>
              <a:rPr lang="en-US" sz="1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were </a:t>
            </a:r>
            <a:r>
              <a:rPr lang="en-US" sz="14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Mouse</a:t>
            </a:r>
            <a:r>
              <a:rPr lang="en-US" sz="1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, with a total quantity sold of approximately </a:t>
            </a:r>
            <a:r>
              <a:rPr lang="en-US" sz="14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400,000</a:t>
            </a:r>
            <a:r>
              <a:rPr lang="en-US" sz="1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units.</a:t>
            </a:r>
            <a:endParaRPr lang="en-IN" sz="1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677B9E-B2A5-30E6-1F6D-038E2E958237}"/>
              </a:ext>
            </a:extLst>
          </p:cNvPr>
          <p:cNvSpPr txBox="1"/>
          <p:nvPr/>
        </p:nvSpPr>
        <p:spPr>
          <a:xfrm>
            <a:off x="8646897" y="5529386"/>
            <a:ext cx="3309428" cy="1055608"/>
          </a:xfrm>
          <a:prstGeom prst="roundRect">
            <a:avLst/>
          </a:prstGeom>
          <a:solidFill>
            <a:schemeClr val="tx1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The leading three products in </a:t>
            </a:r>
            <a:r>
              <a:rPr lang="en-US" sz="14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 &amp; C </a:t>
            </a:r>
            <a:r>
              <a:rPr lang="en-US" sz="1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were </a:t>
            </a:r>
            <a:r>
              <a:rPr lang="en-US" sz="14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Personal Laptops</a:t>
            </a:r>
            <a:r>
              <a:rPr lang="en-US" sz="1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, with a total quantity sold of approximately </a:t>
            </a:r>
            <a:r>
              <a:rPr lang="en-US" sz="14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17,000</a:t>
            </a:r>
            <a:r>
              <a:rPr lang="en-US" sz="1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units.</a:t>
            </a:r>
            <a:endParaRPr lang="en-IN" sz="1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F693E2-0F30-9BFE-76F4-7F971F30BBB3}"/>
              </a:ext>
            </a:extLst>
          </p:cNvPr>
          <p:cNvCxnSpPr/>
          <p:nvPr/>
        </p:nvCxnSpPr>
        <p:spPr>
          <a:xfrm>
            <a:off x="6057845" y="2728813"/>
            <a:ext cx="0" cy="33659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EC0377-F550-5AC4-7909-C7B82F243E94}"/>
              </a:ext>
            </a:extLst>
          </p:cNvPr>
          <p:cNvCxnSpPr/>
          <p:nvPr/>
        </p:nvCxnSpPr>
        <p:spPr>
          <a:xfrm flipH="1">
            <a:off x="1682205" y="3065404"/>
            <a:ext cx="4366726" cy="0"/>
          </a:xfrm>
          <a:prstGeom prst="line">
            <a:avLst/>
          </a:prstGeom>
          <a:ln w="28575">
            <a:solidFill>
              <a:schemeClr val="bg1">
                <a:alpha val="9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Arrow: Down 11">
            <a:extLst>
              <a:ext uri="{FF2B5EF4-FFF2-40B4-BE49-F238E27FC236}">
                <a16:creationId xmlns:a16="http://schemas.microsoft.com/office/drawing/2014/main" id="{D37A6952-5BE8-A808-5BC5-3D0697CE1D5C}"/>
              </a:ext>
            </a:extLst>
          </p:cNvPr>
          <p:cNvSpPr/>
          <p:nvPr/>
        </p:nvSpPr>
        <p:spPr>
          <a:xfrm>
            <a:off x="5952098" y="3115721"/>
            <a:ext cx="193666" cy="158575"/>
          </a:xfrm>
          <a:prstGeom prst="downArrow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7D084D-6D83-DF15-08BF-FF0A007FA738}"/>
              </a:ext>
            </a:extLst>
          </p:cNvPr>
          <p:cNvCxnSpPr/>
          <p:nvPr/>
        </p:nvCxnSpPr>
        <p:spPr>
          <a:xfrm>
            <a:off x="6057845" y="3066595"/>
            <a:ext cx="4366726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Arrow: Down 13">
            <a:extLst>
              <a:ext uri="{FF2B5EF4-FFF2-40B4-BE49-F238E27FC236}">
                <a16:creationId xmlns:a16="http://schemas.microsoft.com/office/drawing/2014/main" id="{0F8DC3A5-FC5A-870A-AFAA-341A5CB440D7}"/>
              </a:ext>
            </a:extLst>
          </p:cNvPr>
          <p:cNvSpPr/>
          <p:nvPr/>
        </p:nvSpPr>
        <p:spPr>
          <a:xfrm>
            <a:off x="1596981" y="3065404"/>
            <a:ext cx="193666" cy="158575"/>
          </a:xfrm>
          <a:prstGeom prst="downArrow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6261349C-0359-E499-5B5B-C0B0EF6C5485}"/>
              </a:ext>
            </a:extLst>
          </p:cNvPr>
          <p:cNvSpPr/>
          <p:nvPr/>
        </p:nvSpPr>
        <p:spPr>
          <a:xfrm>
            <a:off x="10301611" y="3085950"/>
            <a:ext cx="193666" cy="158575"/>
          </a:xfrm>
          <a:prstGeom prst="downArrow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0A54980-BF5E-9430-D51B-8FAA2F830E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526" b="20368"/>
          <a:stretch>
            <a:fillRect/>
          </a:stretch>
        </p:blipFill>
        <p:spPr>
          <a:xfrm>
            <a:off x="3667328" y="500509"/>
            <a:ext cx="5034858" cy="2190721"/>
          </a:xfrm>
          <a:prstGeom prst="roundRect">
            <a:avLst>
              <a:gd name="adj" fmla="val 5797"/>
            </a:avLst>
          </a:prstGeom>
        </p:spPr>
      </p:pic>
      <p:sp>
        <p:nvSpPr>
          <p:cNvPr id="17" name="Title 3">
            <a:extLst>
              <a:ext uri="{FF2B5EF4-FFF2-40B4-BE49-F238E27FC236}">
                <a16:creationId xmlns:a16="http://schemas.microsoft.com/office/drawing/2014/main" id="{3BD50DBE-F360-3C9E-07A2-88BDE36954F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3912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CONVERSION OF OUTPUT TO VISUAL AND INSIGHTS</a:t>
            </a:r>
            <a:endParaRPr lang="en-IN" sz="2400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384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D71637-B09E-4B21-F38D-7D6D1EF95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ED7CFA4-21D3-D8BA-FEA6-6FB624D6859A}"/>
              </a:ext>
            </a:extLst>
          </p:cNvPr>
          <p:cNvSpPr/>
          <p:nvPr/>
        </p:nvSpPr>
        <p:spPr>
          <a:xfrm>
            <a:off x="619125" y="1609725"/>
            <a:ext cx="11172825" cy="2924175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8000" dirty="0">
              <a:solidFill>
                <a:schemeClr val="bg1">
                  <a:lumMod val="85000"/>
                  <a:lumOff val="15000"/>
                </a:schemeClr>
              </a:solidFill>
              <a:latin typeface="Cooper Black" panose="0208090404030B0204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41AD3F-03AD-4CE9-CB59-C2C4D08D0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981200"/>
            <a:ext cx="9382124" cy="1990725"/>
          </a:xfrm>
          <a:prstGeom prst="rect">
            <a:avLst/>
          </a:prstGeom>
          <a:effectLst>
            <a:softEdge rad="101600"/>
          </a:effectLst>
        </p:spPr>
      </p:pic>
    </p:spTree>
    <p:extLst>
      <p:ext uri="{BB962C8B-B14F-4D97-AF65-F5344CB8AC3E}">
        <p14:creationId xmlns:p14="http://schemas.microsoft.com/office/powerpoint/2010/main" val="2803925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6035D92-5C82-80D0-EF76-B3A67AA8D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552894-4BB8-1C98-7BE4-25D51DC0A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91" y="807396"/>
            <a:ext cx="11858017" cy="5710137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8F70E14F-6B2A-4E66-D462-AF6556E662E4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606490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ATLIQ’S MARKETS</a:t>
            </a:r>
            <a:endParaRPr lang="en-IN" sz="3600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937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5F0772F5-D308-3A66-5272-EED506C4AA0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0511" y="719847"/>
            <a:ext cx="9182910" cy="6001966"/>
          </a:xfrm>
          <a:prstGeom prst="rect">
            <a:avLst/>
          </a:prstGeom>
        </p:spPr>
      </p:pic>
      <p:sp>
        <p:nvSpPr>
          <p:cNvPr id="3" name="Title 3">
            <a:extLst>
              <a:ext uri="{FF2B5EF4-FFF2-40B4-BE49-F238E27FC236}">
                <a16:creationId xmlns:a16="http://schemas.microsoft.com/office/drawing/2014/main" id="{FFF5FF7E-F92C-0AEB-6D8A-59656B90E8B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6064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/>
              <a:t>INPUT DATA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3603610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CE864AE-1518-550C-313A-0B41A8BAF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10" y="2077851"/>
            <a:ext cx="4229467" cy="2156454"/>
          </a:xfrm>
          <a:prstGeom prst="roundRect">
            <a:avLst>
              <a:gd name="adj" fmla="val 10483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A38AA6B-FFE8-4B5F-B394-8BC0583E7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637"/>
          <a:stretch>
            <a:fillRect/>
          </a:stretch>
        </p:blipFill>
        <p:spPr>
          <a:xfrm>
            <a:off x="7505963" y="1941111"/>
            <a:ext cx="2248678" cy="2983141"/>
          </a:xfrm>
          <a:prstGeom prst="roundRect">
            <a:avLst>
              <a:gd name="adj" fmla="val 5230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2FF90FA-215B-9753-9204-4883E1EC53E7}"/>
              </a:ext>
            </a:extLst>
          </p:cNvPr>
          <p:cNvSpPr txBox="1"/>
          <p:nvPr/>
        </p:nvSpPr>
        <p:spPr>
          <a:xfrm>
            <a:off x="1133475" y="1460575"/>
            <a:ext cx="2533650" cy="408623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SQL QUERY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662DCA-4A8C-F851-CC20-3A5F05AF34BD}"/>
              </a:ext>
            </a:extLst>
          </p:cNvPr>
          <p:cNvSpPr txBox="1"/>
          <p:nvPr/>
        </p:nvSpPr>
        <p:spPr>
          <a:xfrm>
            <a:off x="7702587" y="1366497"/>
            <a:ext cx="1855429" cy="408623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OUT PUT</a:t>
            </a:r>
            <a:endParaRPr lang="en-IN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A253F0DA-19F6-55CD-137B-3079D811BB9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32298"/>
          </a:xfrm>
          <a:prstGeom prst="rect">
            <a:avLst/>
          </a:prstGeom>
          <a:solidFill>
            <a:schemeClr val="tx1">
              <a:lumMod val="75000"/>
            </a:schemeClr>
          </a:solidFill>
          <a:ln cap="rnd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sz="1800" b="1" dirty="0"/>
              <a:t> Provide the list of markets in which customer "AtliQ Exclusive" operates its business in the    </a:t>
            </a:r>
          </a:p>
          <a:p>
            <a:r>
              <a:rPr lang="en-US" sz="1800" b="1" dirty="0"/>
              <a:t>     “APAC” region</a:t>
            </a:r>
            <a:endParaRPr lang="en-IN" sz="1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AEE2E8-3AF7-3604-5B8C-8F0EC69ECC47}"/>
              </a:ext>
            </a:extLst>
          </p:cNvPr>
          <p:cNvSpPr txBox="1"/>
          <p:nvPr/>
        </p:nvSpPr>
        <p:spPr>
          <a:xfrm>
            <a:off x="4375526" y="5187033"/>
            <a:ext cx="6260874" cy="1055608"/>
          </a:xfrm>
          <a:prstGeom prst="roundRect">
            <a:avLst/>
          </a:prstGeom>
          <a:solidFill>
            <a:schemeClr val="tx1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</a:t>
            </a:r>
            <a:r>
              <a:rPr lang="en-US" b="1" dirty="0"/>
              <a:t>“AtliQ Exclusive” </a:t>
            </a:r>
            <a:r>
              <a:rPr lang="en-US" dirty="0"/>
              <a:t>store has successfully established its footprint in </a:t>
            </a:r>
            <a:r>
              <a:rPr lang="en-US" sz="2000" b="1" dirty="0"/>
              <a:t>8</a:t>
            </a:r>
            <a:r>
              <a:rPr lang="en-US" b="1" dirty="0"/>
              <a:t> </a:t>
            </a:r>
            <a:r>
              <a:rPr lang="en-US" dirty="0"/>
              <a:t>key markets within the </a:t>
            </a:r>
            <a:r>
              <a:rPr lang="en-US" b="1" dirty="0"/>
              <a:t>APAC</a:t>
            </a:r>
            <a:r>
              <a:rPr lang="en-US" dirty="0"/>
              <a:t> region.</a:t>
            </a:r>
          </a:p>
        </p:txBody>
      </p:sp>
      <p:pic>
        <p:nvPicPr>
          <p:cNvPr id="12" name="Graphic 11" descr="Back with solid fill">
            <a:extLst>
              <a:ext uri="{FF2B5EF4-FFF2-40B4-BE49-F238E27FC236}">
                <a16:creationId xmlns:a16="http://schemas.microsoft.com/office/drawing/2014/main" id="{59B012FF-BD44-06CA-8075-45CAF16462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45848" y="2839929"/>
            <a:ext cx="1369676" cy="63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486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B2DC28-4A68-26D0-9DFE-D28D2A173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22E833-9D60-1E91-C6B1-EDF399A80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356"/>
          <a:stretch/>
        </p:blipFill>
        <p:spPr>
          <a:xfrm>
            <a:off x="120318" y="1941111"/>
            <a:ext cx="7013908" cy="3714368"/>
          </a:xfrm>
          <a:prstGeom prst="roundRect">
            <a:avLst>
              <a:gd name="adj" fmla="val 4620"/>
            </a:avLst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innerShdw blurRad="63500" dist="50800" dir="2700000">
              <a:schemeClr val="bg1"/>
            </a:inn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D20CCF-52B5-A771-BFD9-93D3E87DF5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315" y="2740708"/>
            <a:ext cx="4290367" cy="1376584"/>
          </a:xfrm>
          <a:prstGeom prst="roundRect">
            <a:avLst>
              <a:gd name="adj" fmla="val 8894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13FD477D-2D07-3769-5128-E297FAC50B9D}"/>
              </a:ext>
            </a:extLst>
          </p:cNvPr>
          <p:cNvSpPr txBox="1">
            <a:spLocks/>
          </p:cNvSpPr>
          <p:nvPr/>
        </p:nvSpPr>
        <p:spPr>
          <a:xfrm>
            <a:off x="12695" y="0"/>
            <a:ext cx="12179305" cy="1119066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1" dirty="0"/>
          </a:p>
          <a:p>
            <a:r>
              <a:rPr lang="en-US" sz="1600" b="1" dirty="0"/>
              <a:t>=&gt;  </a:t>
            </a:r>
            <a:r>
              <a:rPr lang="en-US" sz="1600" b="1" dirty="0">
                <a:solidFill>
                  <a:srgbClr val="000000"/>
                </a:solidFill>
              </a:rPr>
              <a:t>What is the percentage of unique product increase in 2021 vs. 2020? The final output contains these fields,</a:t>
            </a:r>
            <a:br>
              <a:rPr lang="en-US" sz="1600" b="1" dirty="0">
                <a:solidFill>
                  <a:srgbClr val="000000"/>
                </a:solidFill>
              </a:rPr>
            </a:br>
            <a:r>
              <a:rPr lang="en-US" sz="1600" b="1" dirty="0">
                <a:solidFill>
                  <a:srgbClr val="000000"/>
                </a:solidFill>
              </a:rPr>
              <a:t>       unique_products_2020</a:t>
            </a:r>
            <a:br>
              <a:rPr lang="en-US" sz="1600" b="1" dirty="0">
                <a:solidFill>
                  <a:srgbClr val="000000"/>
                </a:solidFill>
              </a:rPr>
            </a:br>
            <a:r>
              <a:rPr lang="en-US" sz="1600" b="1" dirty="0">
                <a:solidFill>
                  <a:srgbClr val="000000"/>
                </a:solidFill>
              </a:rPr>
              <a:t>       unique_products_2021 </a:t>
            </a:r>
            <a:br>
              <a:rPr lang="en-US" sz="1600" b="1" dirty="0">
                <a:solidFill>
                  <a:srgbClr val="000000"/>
                </a:solidFill>
              </a:rPr>
            </a:br>
            <a:r>
              <a:rPr lang="en-US" sz="1600" b="1" dirty="0">
                <a:solidFill>
                  <a:srgbClr val="000000"/>
                </a:solidFill>
              </a:rPr>
              <a:t>       percentage change</a:t>
            </a:r>
            <a:r>
              <a:rPr lang="en-US" sz="1600" b="1" dirty="0"/>
              <a:t> </a:t>
            </a:r>
            <a:br>
              <a:rPr lang="en-US" sz="1600" dirty="0"/>
            </a:br>
            <a:r>
              <a:rPr lang="en-US" sz="1600" dirty="0"/>
              <a:t> </a:t>
            </a:r>
            <a:endParaRPr lang="en-IN" sz="1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D6E05E-61F8-4DF6-E91D-C72E85550A78}"/>
              </a:ext>
            </a:extLst>
          </p:cNvPr>
          <p:cNvSpPr txBox="1"/>
          <p:nvPr/>
        </p:nvSpPr>
        <p:spPr>
          <a:xfrm>
            <a:off x="2066925" y="1419607"/>
            <a:ext cx="2533650" cy="408623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SQL QUERY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7C30F4-BD52-2CD1-061E-C35BD234E52D}"/>
              </a:ext>
            </a:extLst>
          </p:cNvPr>
          <p:cNvSpPr txBox="1"/>
          <p:nvPr/>
        </p:nvSpPr>
        <p:spPr>
          <a:xfrm>
            <a:off x="8998783" y="2170663"/>
            <a:ext cx="1855429" cy="408623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OUT PUT</a:t>
            </a:r>
            <a:endParaRPr lang="en-IN" dirty="0"/>
          </a:p>
        </p:txBody>
      </p:sp>
      <p:pic>
        <p:nvPicPr>
          <p:cNvPr id="6" name="Graphic 5" descr="Back with solid fill">
            <a:extLst>
              <a:ext uri="{FF2B5EF4-FFF2-40B4-BE49-F238E27FC236}">
                <a16:creationId xmlns:a16="http://schemas.microsoft.com/office/drawing/2014/main" id="{8E293393-7D80-50A2-CBAF-DDA48B45B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34226" y="3072405"/>
            <a:ext cx="603116" cy="48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599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8193D9F-D492-35C7-6D60-5B9D5FD01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Back with solid fill">
            <a:extLst>
              <a:ext uri="{FF2B5EF4-FFF2-40B4-BE49-F238E27FC236}">
                <a16:creationId xmlns:a16="http://schemas.microsoft.com/office/drawing/2014/main" id="{88D18C52-E210-99AF-E25B-07882F0ED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97428" y="2699580"/>
            <a:ext cx="1175123" cy="6064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B386AB-01C7-080D-C9AA-B840099B0B60}"/>
              </a:ext>
            </a:extLst>
          </p:cNvPr>
          <p:cNvSpPr txBox="1"/>
          <p:nvPr/>
        </p:nvSpPr>
        <p:spPr>
          <a:xfrm>
            <a:off x="6204323" y="5018462"/>
            <a:ext cx="5562085" cy="1118890"/>
          </a:xfrm>
          <a:prstGeom prst="roundRect">
            <a:avLst>
              <a:gd name="adj" fmla="val 7452"/>
            </a:avLst>
          </a:prstGeom>
          <a:solidFill>
            <a:schemeClr val="tx1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We're positively demonstrating ongoing innovation, introducing new products consistently. In FY 2020, we had</a:t>
            </a:r>
            <a:r>
              <a:rPr lang="en-US" sz="1600" b="1" dirty="0"/>
              <a:t> 245 </a:t>
            </a:r>
            <a:r>
              <a:rPr lang="en-US" sz="1600" dirty="0"/>
              <a:t>products, but in FY 2021, the count surged by </a:t>
            </a:r>
            <a:r>
              <a:rPr lang="en-US" sz="1600" b="1" dirty="0"/>
              <a:t>36% </a:t>
            </a:r>
            <a:r>
              <a:rPr lang="en-US" sz="1600" dirty="0"/>
              <a:t>to reach </a:t>
            </a:r>
            <a:r>
              <a:rPr lang="en-US" sz="1600" b="1" dirty="0"/>
              <a:t>334</a:t>
            </a:r>
            <a:r>
              <a:rPr lang="en-US" sz="1600" dirty="0"/>
              <a:t> products.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C0125B-6783-1AEC-5B96-BA06FE9C74C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615" y="1460229"/>
            <a:ext cx="5291499" cy="3159431"/>
          </a:xfrm>
          <a:prstGeom prst="roundRect">
            <a:avLst>
              <a:gd name="adj" fmla="val 4659"/>
            </a:avLst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D8EC64-565B-446A-B455-835A59DF05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44"/>
          <a:stretch>
            <a:fillRect/>
          </a:stretch>
        </p:blipFill>
        <p:spPr>
          <a:xfrm>
            <a:off x="339998" y="2576650"/>
            <a:ext cx="4290367" cy="852350"/>
          </a:xfrm>
          <a:prstGeom prst="roundRect">
            <a:avLst>
              <a:gd name="adj" fmla="val 753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5C86188C-372C-81E5-4F2E-400FD5717E1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7665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CONVERSION OF OUTPUT TO VISUAL AND INSIGHTS</a:t>
            </a:r>
            <a:endParaRPr lang="en-IN" sz="2400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001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55E91AD-6DD9-4C61-31EA-684ADC2AF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B51AAB-217B-0081-4AB0-66018B732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85" y="2231233"/>
            <a:ext cx="5930515" cy="3105909"/>
          </a:xfrm>
          <a:prstGeom prst="roundRect">
            <a:avLst>
              <a:gd name="adj" fmla="val 838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A28499C-BDEB-416F-8C34-C4929E8E9D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177" y="2507495"/>
            <a:ext cx="4048979" cy="2249398"/>
          </a:xfrm>
          <a:prstGeom prst="roundRect">
            <a:avLst>
              <a:gd name="adj" fmla="val 311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9D9E1E-2CC0-26F9-BE61-D7EA05C9A1A2}"/>
              </a:ext>
            </a:extLst>
          </p:cNvPr>
          <p:cNvSpPr txBox="1"/>
          <p:nvPr/>
        </p:nvSpPr>
        <p:spPr>
          <a:xfrm>
            <a:off x="1123950" y="1629255"/>
            <a:ext cx="2533650" cy="408623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SQL QUERY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345E19-12AA-FD85-69EC-4D190E7FF8D5}"/>
              </a:ext>
            </a:extLst>
          </p:cNvPr>
          <p:cNvSpPr txBox="1"/>
          <p:nvPr/>
        </p:nvSpPr>
        <p:spPr>
          <a:xfrm>
            <a:off x="8387951" y="1833566"/>
            <a:ext cx="1855429" cy="408623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OUT PUT</a:t>
            </a:r>
            <a:endParaRPr lang="en-IN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2EA02891-7B69-1B4A-D891-6FDD54926121}"/>
              </a:ext>
            </a:extLst>
          </p:cNvPr>
          <p:cNvSpPr txBox="1">
            <a:spLocks/>
          </p:cNvSpPr>
          <p:nvPr/>
        </p:nvSpPr>
        <p:spPr>
          <a:xfrm>
            <a:off x="0" y="-13578"/>
            <a:ext cx="12192000" cy="106378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sz="1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  Provide a report with all the unique product counts for each segment and sort them in descending order of product </a:t>
            </a:r>
          </a:p>
          <a:p>
            <a:r>
              <a:rPr lang="en-US" sz="1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       counts. </a:t>
            </a:r>
            <a:br>
              <a:rPr lang="en-US" sz="1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r>
              <a:rPr lang="en-US" sz="1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      The final output contains 2 fields,	 </a:t>
            </a:r>
            <a:br>
              <a:rPr lang="en-US" sz="1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r>
              <a:rPr lang="en-US" sz="1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      segment  , product count</a:t>
            </a:r>
            <a:endParaRPr lang="en-IN" sz="1800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" name="Graphic 7" descr="Back with solid fill">
            <a:extLst>
              <a:ext uri="{FF2B5EF4-FFF2-40B4-BE49-F238E27FC236}">
                <a16:creationId xmlns:a16="http://schemas.microsoft.com/office/drawing/2014/main" id="{19FA7EE2-9C9B-CFA5-14F8-0AB6ADA2BF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94712" y="3268120"/>
            <a:ext cx="997753" cy="55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09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5A2D366-AFE4-D2CA-7B66-FC89032EA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28BB4849-8310-B2EE-4BF1-F0DD252158B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6692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CONVERSION OF OUTPUT TO VISUAL AND INSIGHTS</a:t>
            </a:r>
            <a:endParaRPr lang="en-IN" sz="2400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E23593-3EFB-D8C5-D19F-6825173EB923}"/>
              </a:ext>
            </a:extLst>
          </p:cNvPr>
          <p:cNvSpPr txBox="1"/>
          <p:nvPr/>
        </p:nvSpPr>
        <p:spPr>
          <a:xfrm>
            <a:off x="6403479" y="4883070"/>
            <a:ext cx="5397063" cy="1786176"/>
          </a:xfrm>
          <a:prstGeom prst="roundRect">
            <a:avLst>
              <a:gd name="adj" fmla="val 17937"/>
            </a:avLst>
          </a:prstGeom>
          <a:solidFill>
            <a:schemeClr val="tx1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Segments such as notebooks, accessories, and peripherals are experiencing notable manufacturing expansion when contrasted with desktops, storage, and networking.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Notebooks, accessories, and peripherals make up </a:t>
            </a:r>
            <a:r>
              <a:rPr lang="en-US" sz="1400" b="1" dirty="0"/>
              <a:t>83% </a:t>
            </a:r>
            <a:r>
              <a:rPr lang="en-US" sz="1400" dirty="0"/>
              <a:t>of the total manufactured products.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7A6796-7C43-A102-5B1D-D1F4DFCF748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435" y="1351743"/>
            <a:ext cx="5197150" cy="3376403"/>
          </a:xfrm>
          <a:prstGeom prst="roundRect">
            <a:avLst>
              <a:gd name="adj" fmla="val 4819"/>
            </a:avLst>
          </a:prstGeom>
          <a:solidFill>
            <a:schemeClr val="bg1"/>
          </a:solidFill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5" name="Graphic 4" descr="Back with solid fill">
            <a:extLst>
              <a:ext uri="{FF2B5EF4-FFF2-40B4-BE49-F238E27FC236}">
                <a16:creationId xmlns:a16="http://schemas.microsoft.com/office/drawing/2014/main" id="{D400095F-B04F-43A1-3A71-AD3D6F1718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62168" y="2679954"/>
            <a:ext cx="1212447" cy="7199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A7B9D5-0527-7CAC-27BE-CC5F3D0D38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69" y="2119727"/>
            <a:ext cx="4048979" cy="2249398"/>
          </a:xfrm>
          <a:prstGeom prst="roundRect">
            <a:avLst>
              <a:gd name="adj" fmla="val 3540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4824825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676</TotalTime>
  <Words>965</Words>
  <Application>Microsoft Office PowerPoint</Application>
  <PresentationFormat>Widescreen</PresentationFormat>
  <Paragraphs>80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Century Schoolbook</vt:lpstr>
      <vt:lpstr>Cooper Black</vt:lpstr>
      <vt:lpstr>Symbol</vt:lpstr>
      <vt:lpstr>Wingdings 2</vt:lpstr>
      <vt:lpstr>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Manikanta V</dc:creator>
  <cp:lastModifiedBy>Manikanta V</cp:lastModifiedBy>
  <cp:revision>33</cp:revision>
  <dcterms:created xsi:type="dcterms:W3CDTF">2025-06-01T02:44:28Z</dcterms:created>
  <dcterms:modified xsi:type="dcterms:W3CDTF">2025-10-17T13:10:54Z</dcterms:modified>
</cp:coreProperties>
</file>