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5" r:id="rId5"/>
    <p:sldId id="259" r:id="rId6"/>
    <p:sldId id="261" r:id="rId7"/>
    <p:sldId id="262" r:id="rId8"/>
    <p:sldId id="260"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86" y="4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C61E3-2471-89F0-E605-C5070C53E1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69B8DA-25EE-69D7-D310-10C3B62CEC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CAEAAE-2139-AF00-6E06-822706AC8009}"/>
              </a:ext>
            </a:extLst>
          </p:cNvPr>
          <p:cNvSpPr>
            <a:spLocks noGrp="1"/>
          </p:cNvSpPr>
          <p:nvPr>
            <p:ph type="dt" sz="half" idx="10"/>
          </p:nvPr>
        </p:nvSpPr>
        <p:spPr/>
        <p:txBody>
          <a:bodyPr/>
          <a:lstStyle/>
          <a:p>
            <a:fld id="{A7789D03-23C1-42FB-9ECC-D0021A45B2CC}" type="datetimeFigureOut">
              <a:rPr lang="en-IN" smtClean="0"/>
              <a:t>01-07-2023</a:t>
            </a:fld>
            <a:endParaRPr lang="en-IN"/>
          </a:p>
        </p:txBody>
      </p:sp>
      <p:sp>
        <p:nvSpPr>
          <p:cNvPr id="5" name="Footer Placeholder 4">
            <a:extLst>
              <a:ext uri="{FF2B5EF4-FFF2-40B4-BE49-F238E27FC236}">
                <a16:creationId xmlns:a16="http://schemas.microsoft.com/office/drawing/2014/main" id="{AAA95F9D-4D7B-F7D3-CECC-8108C505D2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7CEE02-2BFA-CDEB-AC74-FCBA618AC244}"/>
              </a:ext>
            </a:extLst>
          </p:cNvPr>
          <p:cNvSpPr>
            <a:spLocks noGrp="1"/>
          </p:cNvSpPr>
          <p:nvPr>
            <p:ph type="sldNum" sz="quarter" idx="12"/>
          </p:nvPr>
        </p:nvSpPr>
        <p:spPr/>
        <p:txBody>
          <a:bodyPr/>
          <a:lstStyle/>
          <a:p>
            <a:fld id="{65BD9556-74FA-42CC-87BF-198820612D7E}" type="slidenum">
              <a:rPr lang="en-IN" smtClean="0"/>
              <a:t>‹#›</a:t>
            </a:fld>
            <a:endParaRPr lang="en-IN"/>
          </a:p>
        </p:txBody>
      </p:sp>
    </p:spTree>
    <p:extLst>
      <p:ext uri="{BB962C8B-B14F-4D97-AF65-F5344CB8AC3E}">
        <p14:creationId xmlns:p14="http://schemas.microsoft.com/office/powerpoint/2010/main" val="3826788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C6497-E834-48EE-48D0-7C4466C0BD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765D11-409D-E556-AAFF-FABF14B02D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EBCD0C-937D-9503-08D5-582592CA1BEA}"/>
              </a:ext>
            </a:extLst>
          </p:cNvPr>
          <p:cNvSpPr>
            <a:spLocks noGrp="1"/>
          </p:cNvSpPr>
          <p:nvPr>
            <p:ph type="dt" sz="half" idx="10"/>
          </p:nvPr>
        </p:nvSpPr>
        <p:spPr/>
        <p:txBody>
          <a:bodyPr/>
          <a:lstStyle/>
          <a:p>
            <a:fld id="{A7789D03-23C1-42FB-9ECC-D0021A45B2CC}" type="datetimeFigureOut">
              <a:rPr lang="en-IN" smtClean="0"/>
              <a:t>01-07-2023</a:t>
            </a:fld>
            <a:endParaRPr lang="en-IN"/>
          </a:p>
        </p:txBody>
      </p:sp>
      <p:sp>
        <p:nvSpPr>
          <p:cNvPr id="5" name="Footer Placeholder 4">
            <a:extLst>
              <a:ext uri="{FF2B5EF4-FFF2-40B4-BE49-F238E27FC236}">
                <a16:creationId xmlns:a16="http://schemas.microsoft.com/office/drawing/2014/main" id="{6C987C76-421B-F00F-D6C3-9DE0BB0FCB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8B365C-ED64-EB16-88AB-C424DAB4A97E}"/>
              </a:ext>
            </a:extLst>
          </p:cNvPr>
          <p:cNvSpPr>
            <a:spLocks noGrp="1"/>
          </p:cNvSpPr>
          <p:nvPr>
            <p:ph type="sldNum" sz="quarter" idx="12"/>
          </p:nvPr>
        </p:nvSpPr>
        <p:spPr/>
        <p:txBody>
          <a:bodyPr/>
          <a:lstStyle/>
          <a:p>
            <a:fld id="{65BD9556-74FA-42CC-87BF-198820612D7E}" type="slidenum">
              <a:rPr lang="en-IN" smtClean="0"/>
              <a:t>‹#›</a:t>
            </a:fld>
            <a:endParaRPr lang="en-IN"/>
          </a:p>
        </p:txBody>
      </p:sp>
    </p:spTree>
    <p:extLst>
      <p:ext uri="{BB962C8B-B14F-4D97-AF65-F5344CB8AC3E}">
        <p14:creationId xmlns:p14="http://schemas.microsoft.com/office/powerpoint/2010/main" val="377786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A58D39-36F7-DD39-91A1-5F5B501CC6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E2E2C7-0875-DA74-F73A-9A331DFB03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1E7212-B924-6411-8F4B-AABC0F4F9924}"/>
              </a:ext>
            </a:extLst>
          </p:cNvPr>
          <p:cNvSpPr>
            <a:spLocks noGrp="1"/>
          </p:cNvSpPr>
          <p:nvPr>
            <p:ph type="dt" sz="half" idx="10"/>
          </p:nvPr>
        </p:nvSpPr>
        <p:spPr/>
        <p:txBody>
          <a:bodyPr/>
          <a:lstStyle/>
          <a:p>
            <a:fld id="{A7789D03-23C1-42FB-9ECC-D0021A45B2CC}" type="datetimeFigureOut">
              <a:rPr lang="en-IN" smtClean="0"/>
              <a:t>01-07-2023</a:t>
            </a:fld>
            <a:endParaRPr lang="en-IN"/>
          </a:p>
        </p:txBody>
      </p:sp>
      <p:sp>
        <p:nvSpPr>
          <p:cNvPr id="5" name="Footer Placeholder 4">
            <a:extLst>
              <a:ext uri="{FF2B5EF4-FFF2-40B4-BE49-F238E27FC236}">
                <a16:creationId xmlns:a16="http://schemas.microsoft.com/office/drawing/2014/main" id="{34D7C381-0F07-0E79-0498-E7672EA939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DF372D-6CBF-3ABF-28C0-3B11C904A130}"/>
              </a:ext>
            </a:extLst>
          </p:cNvPr>
          <p:cNvSpPr>
            <a:spLocks noGrp="1"/>
          </p:cNvSpPr>
          <p:nvPr>
            <p:ph type="sldNum" sz="quarter" idx="12"/>
          </p:nvPr>
        </p:nvSpPr>
        <p:spPr/>
        <p:txBody>
          <a:bodyPr/>
          <a:lstStyle/>
          <a:p>
            <a:fld id="{65BD9556-74FA-42CC-87BF-198820612D7E}" type="slidenum">
              <a:rPr lang="en-IN" smtClean="0"/>
              <a:t>‹#›</a:t>
            </a:fld>
            <a:endParaRPr lang="en-IN"/>
          </a:p>
        </p:txBody>
      </p:sp>
    </p:spTree>
    <p:extLst>
      <p:ext uri="{BB962C8B-B14F-4D97-AF65-F5344CB8AC3E}">
        <p14:creationId xmlns:p14="http://schemas.microsoft.com/office/powerpoint/2010/main" val="1508139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9A04A-503C-FEEA-E7DC-DA1B8AF301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B4F902-EC48-CB84-9F69-581B2A516A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B1FB56-CA14-B50D-55DD-DA9746A6551E}"/>
              </a:ext>
            </a:extLst>
          </p:cNvPr>
          <p:cNvSpPr>
            <a:spLocks noGrp="1"/>
          </p:cNvSpPr>
          <p:nvPr>
            <p:ph type="dt" sz="half" idx="10"/>
          </p:nvPr>
        </p:nvSpPr>
        <p:spPr/>
        <p:txBody>
          <a:bodyPr/>
          <a:lstStyle/>
          <a:p>
            <a:fld id="{A7789D03-23C1-42FB-9ECC-D0021A45B2CC}" type="datetimeFigureOut">
              <a:rPr lang="en-IN" smtClean="0"/>
              <a:t>01-07-2023</a:t>
            </a:fld>
            <a:endParaRPr lang="en-IN"/>
          </a:p>
        </p:txBody>
      </p:sp>
      <p:sp>
        <p:nvSpPr>
          <p:cNvPr id="5" name="Footer Placeholder 4">
            <a:extLst>
              <a:ext uri="{FF2B5EF4-FFF2-40B4-BE49-F238E27FC236}">
                <a16:creationId xmlns:a16="http://schemas.microsoft.com/office/drawing/2014/main" id="{4F1BA175-246F-A60F-CB2B-3B02D6237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903941-35D1-F8FA-0E3C-3FE5B09E519E}"/>
              </a:ext>
            </a:extLst>
          </p:cNvPr>
          <p:cNvSpPr>
            <a:spLocks noGrp="1"/>
          </p:cNvSpPr>
          <p:nvPr>
            <p:ph type="sldNum" sz="quarter" idx="12"/>
          </p:nvPr>
        </p:nvSpPr>
        <p:spPr/>
        <p:txBody>
          <a:bodyPr/>
          <a:lstStyle/>
          <a:p>
            <a:fld id="{65BD9556-74FA-42CC-87BF-198820612D7E}" type="slidenum">
              <a:rPr lang="en-IN" smtClean="0"/>
              <a:t>‹#›</a:t>
            </a:fld>
            <a:endParaRPr lang="en-IN"/>
          </a:p>
        </p:txBody>
      </p:sp>
    </p:spTree>
    <p:extLst>
      <p:ext uri="{BB962C8B-B14F-4D97-AF65-F5344CB8AC3E}">
        <p14:creationId xmlns:p14="http://schemas.microsoft.com/office/powerpoint/2010/main" val="11225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4CD04-41BF-DAE7-9FE4-154D3620DB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AFB683-81CB-896D-58F2-9B047A0C10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D8F1A5-E6D7-9B5D-05F2-59C1931A1FF4}"/>
              </a:ext>
            </a:extLst>
          </p:cNvPr>
          <p:cNvSpPr>
            <a:spLocks noGrp="1"/>
          </p:cNvSpPr>
          <p:nvPr>
            <p:ph type="dt" sz="half" idx="10"/>
          </p:nvPr>
        </p:nvSpPr>
        <p:spPr/>
        <p:txBody>
          <a:bodyPr/>
          <a:lstStyle/>
          <a:p>
            <a:fld id="{A7789D03-23C1-42FB-9ECC-D0021A45B2CC}" type="datetimeFigureOut">
              <a:rPr lang="en-IN" smtClean="0"/>
              <a:t>01-07-2023</a:t>
            </a:fld>
            <a:endParaRPr lang="en-IN"/>
          </a:p>
        </p:txBody>
      </p:sp>
      <p:sp>
        <p:nvSpPr>
          <p:cNvPr id="5" name="Footer Placeholder 4">
            <a:extLst>
              <a:ext uri="{FF2B5EF4-FFF2-40B4-BE49-F238E27FC236}">
                <a16:creationId xmlns:a16="http://schemas.microsoft.com/office/drawing/2014/main" id="{8CA19B8A-F12B-FEDE-F6C5-071596A73D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CF4321-E054-1A35-E61E-B37279FBCC14}"/>
              </a:ext>
            </a:extLst>
          </p:cNvPr>
          <p:cNvSpPr>
            <a:spLocks noGrp="1"/>
          </p:cNvSpPr>
          <p:nvPr>
            <p:ph type="sldNum" sz="quarter" idx="12"/>
          </p:nvPr>
        </p:nvSpPr>
        <p:spPr/>
        <p:txBody>
          <a:bodyPr/>
          <a:lstStyle/>
          <a:p>
            <a:fld id="{65BD9556-74FA-42CC-87BF-198820612D7E}" type="slidenum">
              <a:rPr lang="en-IN" smtClean="0"/>
              <a:t>‹#›</a:t>
            </a:fld>
            <a:endParaRPr lang="en-IN"/>
          </a:p>
        </p:txBody>
      </p:sp>
    </p:spTree>
    <p:extLst>
      <p:ext uri="{BB962C8B-B14F-4D97-AF65-F5344CB8AC3E}">
        <p14:creationId xmlns:p14="http://schemas.microsoft.com/office/powerpoint/2010/main" val="1213022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6F81-01D7-1767-F7C6-150D463D8E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6406AF-BEEC-0265-669B-369FED96A7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DCA0E8-8355-1DD3-E5C9-29A91A8368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1110CB-9364-2F3C-C959-312E560766B6}"/>
              </a:ext>
            </a:extLst>
          </p:cNvPr>
          <p:cNvSpPr>
            <a:spLocks noGrp="1"/>
          </p:cNvSpPr>
          <p:nvPr>
            <p:ph type="dt" sz="half" idx="10"/>
          </p:nvPr>
        </p:nvSpPr>
        <p:spPr/>
        <p:txBody>
          <a:bodyPr/>
          <a:lstStyle/>
          <a:p>
            <a:fld id="{A7789D03-23C1-42FB-9ECC-D0021A45B2CC}" type="datetimeFigureOut">
              <a:rPr lang="en-IN" smtClean="0"/>
              <a:t>01-07-2023</a:t>
            </a:fld>
            <a:endParaRPr lang="en-IN"/>
          </a:p>
        </p:txBody>
      </p:sp>
      <p:sp>
        <p:nvSpPr>
          <p:cNvPr id="6" name="Footer Placeholder 5">
            <a:extLst>
              <a:ext uri="{FF2B5EF4-FFF2-40B4-BE49-F238E27FC236}">
                <a16:creationId xmlns:a16="http://schemas.microsoft.com/office/drawing/2014/main" id="{27173179-DECE-30B9-773D-0EF68AA57E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42DAF1-23E9-FC86-3C27-D4D1874DA5C8}"/>
              </a:ext>
            </a:extLst>
          </p:cNvPr>
          <p:cNvSpPr>
            <a:spLocks noGrp="1"/>
          </p:cNvSpPr>
          <p:nvPr>
            <p:ph type="sldNum" sz="quarter" idx="12"/>
          </p:nvPr>
        </p:nvSpPr>
        <p:spPr/>
        <p:txBody>
          <a:bodyPr/>
          <a:lstStyle/>
          <a:p>
            <a:fld id="{65BD9556-74FA-42CC-87BF-198820612D7E}" type="slidenum">
              <a:rPr lang="en-IN" smtClean="0"/>
              <a:t>‹#›</a:t>
            </a:fld>
            <a:endParaRPr lang="en-IN"/>
          </a:p>
        </p:txBody>
      </p:sp>
    </p:spTree>
    <p:extLst>
      <p:ext uri="{BB962C8B-B14F-4D97-AF65-F5344CB8AC3E}">
        <p14:creationId xmlns:p14="http://schemas.microsoft.com/office/powerpoint/2010/main" val="2041406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20A9B-28D3-7BA6-85F5-EE7BFDC855F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AC1655-CD7F-AC32-4499-6CD80049D3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56B70C-AB83-79F6-BB6C-F58C729DA9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F9D317-37AC-26C8-E433-D6091042F7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132154-EDBD-60B4-9E68-89267B0169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0234FF-D865-BA3C-4694-03E8C867E90D}"/>
              </a:ext>
            </a:extLst>
          </p:cNvPr>
          <p:cNvSpPr>
            <a:spLocks noGrp="1"/>
          </p:cNvSpPr>
          <p:nvPr>
            <p:ph type="dt" sz="half" idx="10"/>
          </p:nvPr>
        </p:nvSpPr>
        <p:spPr/>
        <p:txBody>
          <a:bodyPr/>
          <a:lstStyle/>
          <a:p>
            <a:fld id="{A7789D03-23C1-42FB-9ECC-D0021A45B2CC}" type="datetimeFigureOut">
              <a:rPr lang="en-IN" smtClean="0"/>
              <a:t>01-07-2023</a:t>
            </a:fld>
            <a:endParaRPr lang="en-IN"/>
          </a:p>
        </p:txBody>
      </p:sp>
      <p:sp>
        <p:nvSpPr>
          <p:cNvPr id="8" name="Footer Placeholder 7">
            <a:extLst>
              <a:ext uri="{FF2B5EF4-FFF2-40B4-BE49-F238E27FC236}">
                <a16:creationId xmlns:a16="http://schemas.microsoft.com/office/drawing/2014/main" id="{C4CAF846-7B64-F1C3-A8F6-B7C5CE695C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113BD2-9DFD-1105-7896-B4452468D2B6}"/>
              </a:ext>
            </a:extLst>
          </p:cNvPr>
          <p:cNvSpPr>
            <a:spLocks noGrp="1"/>
          </p:cNvSpPr>
          <p:nvPr>
            <p:ph type="sldNum" sz="quarter" idx="12"/>
          </p:nvPr>
        </p:nvSpPr>
        <p:spPr/>
        <p:txBody>
          <a:bodyPr/>
          <a:lstStyle/>
          <a:p>
            <a:fld id="{65BD9556-74FA-42CC-87BF-198820612D7E}" type="slidenum">
              <a:rPr lang="en-IN" smtClean="0"/>
              <a:t>‹#›</a:t>
            </a:fld>
            <a:endParaRPr lang="en-IN"/>
          </a:p>
        </p:txBody>
      </p:sp>
    </p:spTree>
    <p:extLst>
      <p:ext uri="{BB962C8B-B14F-4D97-AF65-F5344CB8AC3E}">
        <p14:creationId xmlns:p14="http://schemas.microsoft.com/office/powerpoint/2010/main" val="2485730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AB202-FC1D-3540-F329-137BC2ABAC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DCECFF-77B1-9E66-FCB6-43D2BE78418F}"/>
              </a:ext>
            </a:extLst>
          </p:cNvPr>
          <p:cNvSpPr>
            <a:spLocks noGrp="1"/>
          </p:cNvSpPr>
          <p:nvPr>
            <p:ph type="dt" sz="half" idx="10"/>
          </p:nvPr>
        </p:nvSpPr>
        <p:spPr/>
        <p:txBody>
          <a:bodyPr/>
          <a:lstStyle/>
          <a:p>
            <a:fld id="{A7789D03-23C1-42FB-9ECC-D0021A45B2CC}" type="datetimeFigureOut">
              <a:rPr lang="en-IN" smtClean="0"/>
              <a:t>01-07-2023</a:t>
            </a:fld>
            <a:endParaRPr lang="en-IN"/>
          </a:p>
        </p:txBody>
      </p:sp>
      <p:sp>
        <p:nvSpPr>
          <p:cNvPr id="4" name="Footer Placeholder 3">
            <a:extLst>
              <a:ext uri="{FF2B5EF4-FFF2-40B4-BE49-F238E27FC236}">
                <a16:creationId xmlns:a16="http://schemas.microsoft.com/office/drawing/2014/main" id="{E005FEFF-3B73-D8E5-8BD4-E40B3E14883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EA1E7D-CC60-669A-4FFB-0C22A4E633A5}"/>
              </a:ext>
            </a:extLst>
          </p:cNvPr>
          <p:cNvSpPr>
            <a:spLocks noGrp="1"/>
          </p:cNvSpPr>
          <p:nvPr>
            <p:ph type="sldNum" sz="quarter" idx="12"/>
          </p:nvPr>
        </p:nvSpPr>
        <p:spPr/>
        <p:txBody>
          <a:bodyPr/>
          <a:lstStyle/>
          <a:p>
            <a:fld id="{65BD9556-74FA-42CC-87BF-198820612D7E}" type="slidenum">
              <a:rPr lang="en-IN" smtClean="0"/>
              <a:t>‹#›</a:t>
            </a:fld>
            <a:endParaRPr lang="en-IN"/>
          </a:p>
        </p:txBody>
      </p:sp>
    </p:spTree>
    <p:extLst>
      <p:ext uri="{BB962C8B-B14F-4D97-AF65-F5344CB8AC3E}">
        <p14:creationId xmlns:p14="http://schemas.microsoft.com/office/powerpoint/2010/main" val="3689376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2DCDEB-601B-3EED-0254-782B22978FD9}"/>
              </a:ext>
            </a:extLst>
          </p:cNvPr>
          <p:cNvSpPr>
            <a:spLocks noGrp="1"/>
          </p:cNvSpPr>
          <p:nvPr>
            <p:ph type="dt" sz="half" idx="10"/>
          </p:nvPr>
        </p:nvSpPr>
        <p:spPr/>
        <p:txBody>
          <a:bodyPr/>
          <a:lstStyle/>
          <a:p>
            <a:fld id="{A7789D03-23C1-42FB-9ECC-D0021A45B2CC}" type="datetimeFigureOut">
              <a:rPr lang="en-IN" smtClean="0"/>
              <a:t>01-07-2023</a:t>
            </a:fld>
            <a:endParaRPr lang="en-IN"/>
          </a:p>
        </p:txBody>
      </p:sp>
      <p:sp>
        <p:nvSpPr>
          <p:cNvPr id="3" name="Footer Placeholder 2">
            <a:extLst>
              <a:ext uri="{FF2B5EF4-FFF2-40B4-BE49-F238E27FC236}">
                <a16:creationId xmlns:a16="http://schemas.microsoft.com/office/drawing/2014/main" id="{31F2DAF0-1C04-9DBB-1DD0-66DBEC913E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67B9AF-829B-9033-F4FA-7A8A2C84B1D8}"/>
              </a:ext>
            </a:extLst>
          </p:cNvPr>
          <p:cNvSpPr>
            <a:spLocks noGrp="1"/>
          </p:cNvSpPr>
          <p:nvPr>
            <p:ph type="sldNum" sz="quarter" idx="12"/>
          </p:nvPr>
        </p:nvSpPr>
        <p:spPr/>
        <p:txBody>
          <a:bodyPr/>
          <a:lstStyle/>
          <a:p>
            <a:fld id="{65BD9556-74FA-42CC-87BF-198820612D7E}" type="slidenum">
              <a:rPr lang="en-IN" smtClean="0"/>
              <a:t>‹#›</a:t>
            </a:fld>
            <a:endParaRPr lang="en-IN"/>
          </a:p>
        </p:txBody>
      </p:sp>
    </p:spTree>
    <p:extLst>
      <p:ext uri="{BB962C8B-B14F-4D97-AF65-F5344CB8AC3E}">
        <p14:creationId xmlns:p14="http://schemas.microsoft.com/office/powerpoint/2010/main" val="149593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2D77-B600-A56B-126B-525D90C152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EC5B761-4A81-1BFC-1F2F-501C3D91CC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9791F8-2099-1318-89B0-E80AF9AD96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58FDC7-3D68-668B-9B50-68B0228751E6}"/>
              </a:ext>
            </a:extLst>
          </p:cNvPr>
          <p:cNvSpPr>
            <a:spLocks noGrp="1"/>
          </p:cNvSpPr>
          <p:nvPr>
            <p:ph type="dt" sz="half" idx="10"/>
          </p:nvPr>
        </p:nvSpPr>
        <p:spPr/>
        <p:txBody>
          <a:bodyPr/>
          <a:lstStyle/>
          <a:p>
            <a:fld id="{A7789D03-23C1-42FB-9ECC-D0021A45B2CC}" type="datetimeFigureOut">
              <a:rPr lang="en-IN" smtClean="0"/>
              <a:t>01-07-2023</a:t>
            </a:fld>
            <a:endParaRPr lang="en-IN"/>
          </a:p>
        </p:txBody>
      </p:sp>
      <p:sp>
        <p:nvSpPr>
          <p:cNvPr id="6" name="Footer Placeholder 5">
            <a:extLst>
              <a:ext uri="{FF2B5EF4-FFF2-40B4-BE49-F238E27FC236}">
                <a16:creationId xmlns:a16="http://schemas.microsoft.com/office/drawing/2014/main" id="{EB14E46A-B6AC-C1B7-08AA-C86561936B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8BAD92-11A0-C9B0-F624-AEF1A20382C5}"/>
              </a:ext>
            </a:extLst>
          </p:cNvPr>
          <p:cNvSpPr>
            <a:spLocks noGrp="1"/>
          </p:cNvSpPr>
          <p:nvPr>
            <p:ph type="sldNum" sz="quarter" idx="12"/>
          </p:nvPr>
        </p:nvSpPr>
        <p:spPr/>
        <p:txBody>
          <a:bodyPr/>
          <a:lstStyle/>
          <a:p>
            <a:fld id="{65BD9556-74FA-42CC-87BF-198820612D7E}" type="slidenum">
              <a:rPr lang="en-IN" smtClean="0"/>
              <a:t>‹#›</a:t>
            </a:fld>
            <a:endParaRPr lang="en-IN"/>
          </a:p>
        </p:txBody>
      </p:sp>
    </p:spTree>
    <p:extLst>
      <p:ext uri="{BB962C8B-B14F-4D97-AF65-F5344CB8AC3E}">
        <p14:creationId xmlns:p14="http://schemas.microsoft.com/office/powerpoint/2010/main" val="2270222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69CB-B02C-88F6-1BBC-7C26ADBEB3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F4E844-3696-6335-7AF4-C02D546052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172E66-3DF2-F713-E2CE-ACE0B15EF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1238E7-9A4A-5EC7-139C-844B3D4B9E17}"/>
              </a:ext>
            </a:extLst>
          </p:cNvPr>
          <p:cNvSpPr>
            <a:spLocks noGrp="1"/>
          </p:cNvSpPr>
          <p:nvPr>
            <p:ph type="dt" sz="half" idx="10"/>
          </p:nvPr>
        </p:nvSpPr>
        <p:spPr/>
        <p:txBody>
          <a:bodyPr/>
          <a:lstStyle/>
          <a:p>
            <a:fld id="{A7789D03-23C1-42FB-9ECC-D0021A45B2CC}" type="datetimeFigureOut">
              <a:rPr lang="en-IN" smtClean="0"/>
              <a:t>01-07-2023</a:t>
            </a:fld>
            <a:endParaRPr lang="en-IN"/>
          </a:p>
        </p:txBody>
      </p:sp>
      <p:sp>
        <p:nvSpPr>
          <p:cNvPr id="6" name="Footer Placeholder 5">
            <a:extLst>
              <a:ext uri="{FF2B5EF4-FFF2-40B4-BE49-F238E27FC236}">
                <a16:creationId xmlns:a16="http://schemas.microsoft.com/office/drawing/2014/main" id="{66B4AB9F-C2A6-D22A-5BCD-D06138310E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5A3926-445D-05D4-29DF-9A98DB626665}"/>
              </a:ext>
            </a:extLst>
          </p:cNvPr>
          <p:cNvSpPr>
            <a:spLocks noGrp="1"/>
          </p:cNvSpPr>
          <p:nvPr>
            <p:ph type="sldNum" sz="quarter" idx="12"/>
          </p:nvPr>
        </p:nvSpPr>
        <p:spPr/>
        <p:txBody>
          <a:bodyPr/>
          <a:lstStyle/>
          <a:p>
            <a:fld id="{65BD9556-74FA-42CC-87BF-198820612D7E}" type="slidenum">
              <a:rPr lang="en-IN" smtClean="0"/>
              <a:t>‹#›</a:t>
            </a:fld>
            <a:endParaRPr lang="en-IN"/>
          </a:p>
        </p:txBody>
      </p:sp>
    </p:spTree>
    <p:extLst>
      <p:ext uri="{BB962C8B-B14F-4D97-AF65-F5344CB8AC3E}">
        <p14:creationId xmlns:p14="http://schemas.microsoft.com/office/powerpoint/2010/main" val="2958054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484E7F-E74C-529C-FCFE-270128C5D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393732-724A-7555-19F2-99A605A412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D7106-8524-7CB0-327A-719CED7A43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789D03-23C1-42FB-9ECC-D0021A45B2CC}" type="datetimeFigureOut">
              <a:rPr lang="en-IN" smtClean="0"/>
              <a:t>01-07-2023</a:t>
            </a:fld>
            <a:endParaRPr lang="en-IN"/>
          </a:p>
        </p:txBody>
      </p:sp>
      <p:sp>
        <p:nvSpPr>
          <p:cNvPr id="5" name="Footer Placeholder 4">
            <a:extLst>
              <a:ext uri="{FF2B5EF4-FFF2-40B4-BE49-F238E27FC236}">
                <a16:creationId xmlns:a16="http://schemas.microsoft.com/office/drawing/2014/main" id="{1C0651BB-EFDE-9138-B406-5532F0CA28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750604-3BFC-10C3-A86C-FC3DDA5422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D9556-74FA-42CC-87BF-198820612D7E}" type="slidenum">
              <a:rPr lang="en-IN" smtClean="0"/>
              <a:t>‹#›</a:t>
            </a:fld>
            <a:endParaRPr lang="en-IN"/>
          </a:p>
        </p:txBody>
      </p:sp>
    </p:spTree>
    <p:extLst>
      <p:ext uri="{BB962C8B-B14F-4D97-AF65-F5344CB8AC3E}">
        <p14:creationId xmlns:p14="http://schemas.microsoft.com/office/powerpoint/2010/main" val="2216270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hyperlink" Target="http://localhost:8888/notebooks/intern/TASK%202.1%20TELCO_INTERN_NEXT_HIKE.ipynb#Aggregate-the-above-metrics-per-customer-id-(MSISDN)-and-report-the-top-10-customers-per-engagement-metric" TargetMode="External"/><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1.jpe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1146"/>
            <a:ext cx="6414566" cy="4187345"/>
          </a:xfrm>
        </p:spPr>
        <p:txBody>
          <a:bodyPr>
            <a:normAutofit/>
          </a:bodyPr>
          <a:lstStyle/>
          <a:p>
            <a:pPr algn="ctr"/>
            <a:r>
              <a:rPr lang="en-IN" sz="9600" dirty="0">
                <a:latin typeface="Arial" panose="020B0604020202020204" pitchFamily="34" charset="0"/>
                <a:cs typeface="Arial" panose="020B0604020202020204" pitchFamily="34" charset="0"/>
              </a:rPr>
              <a:t>Next Hikes</a:t>
            </a:r>
            <a:br>
              <a:rPr lang="en-IN" dirty="0"/>
            </a:br>
            <a:r>
              <a:rPr lang="en-US" sz="2800" dirty="0"/>
              <a:t>User Analytics in the Telecommunication Industry – Overview</a:t>
            </a:r>
            <a:br>
              <a:rPr lang="en-IN" dirty="0"/>
            </a:br>
            <a:r>
              <a:rPr lang="en-IN" dirty="0"/>
              <a:t>   </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9241679" y="4585275"/>
            <a:ext cx="1953758" cy="551264"/>
          </a:xfrm>
        </p:spPr>
        <p:txBody>
          <a:bodyPr>
            <a:normAutofit/>
          </a:bodyPr>
          <a:lstStyle/>
          <a:p>
            <a:r>
              <a:rPr lang="en-US" sz="1600" b="1" dirty="0">
                <a:solidFill>
                  <a:schemeClr val="tx1">
                    <a:lumMod val="85000"/>
                    <a:lumOff val="15000"/>
                  </a:schemeClr>
                </a:solidFill>
              </a:rPr>
              <a:t>Manila Dugar</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2BF0-683D-2D00-89EB-18E22A6E6EFE}"/>
              </a:ext>
            </a:extLst>
          </p:cNvPr>
          <p:cNvSpPr>
            <a:spLocks noGrp="1"/>
          </p:cNvSpPr>
          <p:nvPr>
            <p:ph type="ctrTitle"/>
          </p:nvPr>
        </p:nvSpPr>
        <p:spPr>
          <a:xfrm>
            <a:off x="2243847" y="2707972"/>
            <a:ext cx="8728953" cy="998267"/>
          </a:xfrm>
        </p:spPr>
        <p:txBody>
          <a:bodyPr>
            <a:noAutofit/>
          </a:bodyPr>
          <a:lstStyle/>
          <a:p>
            <a:r>
              <a:rPr lang="en-IN" sz="9600" b="1" dirty="0">
                <a:latin typeface="Algerian" panose="04020705040A02060702" pitchFamily="82" charset="0"/>
              </a:rPr>
              <a:t>Thank You</a:t>
            </a:r>
          </a:p>
        </p:txBody>
      </p:sp>
    </p:spTree>
    <p:extLst>
      <p:ext uri="{BB962C8B-B14F-4D97-AF65-F5344CB8AC3E}">
        <p14:creationId xmlns:p14="http://schemas.microsoft.com/office/powerpoint/2010/main" val="181701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2BF0-683D-2D00-89EB-18E22A6E6EFE}"/>
              </a:ext>
            </a:extLst>
          </p:cNvPr>
          <p:cNvSpPr>
            <a:spLocks noGrp="1"/>
          </p:cNvSpPr>
          <p:nvPr>
            <p:ph type="ctrTitle"/>
          </p:nvPr>
        </p:nvSpPr>
        <p:spPr>
          <a:xfrm>
            <a:off x="1524000" y="303379"/>
            <a:ext cx="9144000" cy="951366"/>
          </a:xfrm>
        </p:spPr>
        <p:txBody>
          <a:bodyPr/>
          <a:lstStyle/>
          <a:p>
            <a:r>
              <a:rPr lang="en-IN" b="0" i="0" dirty="0">
                <a:solidFill>
                  <a:srgbClr val="374151"/>
                </a:solidFill>
                <a:effectLst/>
                <a:latin typeface="Söhne"/>
              </a:rPr>
              <a:t>User Engagement Analysis</a:t>
            </a:r>
            <a:endParaRPr lang="en-IN" dirty="0"/>
          </a:p>
        </p:txBody>
      </p:sp>
      <p:sp>
        <p:nvSpPr>
          <p:cNvPr id="3" name="Subtitle 2">
            <a:extLst>
              <a:ext uri="{FF2B5EF4-FFF2-40B4-BE49-F238E27FC236}">
                <a16:creationId xmlns:a16="http://schemas.microsoft.com/office/drawing/2014/main" id="{18BE2D48-7525-1A46-686B-9A7560177584}"/>
              </a:ext>
            </a:extLst>
          </p:cNvPr>
          <p:cNvSpPr>
            <a:spLocks noGrp="1"/>
          </p:cNvSpPr>
          <p:nvPr>
            <p:ph type="subTitle" idx="1"/>
          </p:nvPr>
        </p:nvSpPr>
        <p:spPr>
          <a:xfrm>
            <a:off x="1524000" y="2239711"/>
            <a:ext cx="9544216" cy="3795329"/>
          </a:xfrm>
        </p:spPr>
        <p:txBody>
          <a:bodyPr>
            <a:normAutofit/>
          </a:bodyPr>
          <a:lstStyle/>
          <a:p>
            <a:pPr algn="l">
              <a:buFont typeface="Arial" panose="020B0604020202020204" pitchFamily="34" charset="0"/>
              <a:buChar char="•"/>
            </a:pPr>
            <a:r>
              <a:rPr lang="en-US" b="0" i="0" dirty="0">
                <a:solidFill>
                  <a:srgbClr val="374151"/>
                </a:solidFill>
                <a:effectLst/>
                <a:latin typeface="Söhne"/>
              </a:rPr>
              <a:t>User engagement analysis is crucial for understanding user behavior and optimizing the product/platform</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Sessions frequency, duration of the session, and session total traffic are key engagement metrics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Regularly track and analyze these metrics to drive improvements and increase user engagement</a:t>
            </a:r>
          </a:p>
          <a:p>
            <a:endParaRPr lang="en-IN" dirty="0"/>
          </a:p>
        </p:txBody>
      </p:sp>
    </p:spTree>
    <p:extLst>
      <p:ext uri="{BB962C8B-B14F-4D97-AF65-F5344CB8AC3E}">
        <p14:creationId xmlns:p14="http://schemas.microsoft.com/office/powerpoint/2010/main" val="1683279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2BF0-683D-2D00-89EB-18E22A6E6EFE}"/>
              </a:ext>
            </a:extLst>
          </p:cNvPr>
          <p:cNvSpPr>
            <a:spLocks noGrp="1"/>
          </p:cNvSpPr>
          <p:nvPr>
            <p:ph type="ctrTitle"/>
          </p:nvPr>
        </p:nvSpPr>
        <p:spPr>
          <a:xfrm>
            <a:off x="2928257" y="240619"/>
            <a:ext cx="6036129" cy="984024"/>
          </a:xfrm>
        </p:spPr>
        <p:txBody>
          <a:bodyPr>
            <a:normAutofit/>
          </a:bodyPr>
          <a:lstStyle/>
          <a:p>
            <a:r>
              <a:rPr lang="en-IN" b="1"/>
              <a:t>Session Frequency</a:t>
            </a:r>
            <a:endParaRPr lang="en-IN" b="1" dirty="0"/>
          </a:p>
        </p:txBody>
      </p:sp>
      <p:sp>
        <p:nvSpPr>
          <p:cNvPr id="3" name="Subtitle 2">
            <a:extLst>
              <a:ext uri="{FF2B5EF4-FFF2-40B4-BE49-F238E27FC236}">
                <a16:creationId xmlns:a16="http://schemas.microsoft.com/office/drawing/2014/main" id="{18BE2D48-7525-1A46-686B-9A7560177584}"/>
              </a:ext>
            </a:extLst>
          </p:cNvPr>
          <p:cNvSpPr>
            <a:spLocks noGrp="1"/>
          </p:cNvSpPr>
          <p:nvPr>
            <p:ph type="subTitle" idx="1"/>
          </p:nvPr>
        </p:nvSpPr>
        <p:spPr>
          <a:xfrm>
            <a:off x="1524000" y="1462995"/>
            <a:ext cx="9144000" cy="1152842"/>
          </a:xfrm>
        </p:spPr>
        <p:txBody>
          <a:bodyPr/>
          <a:lstStyle/>
          <a:p>
            <a:r>
              <a:rPr lang="en-US" dirty="0">
                <a:latin typeface="Bahnschrift Condensed" panose="020B0502040204020203" pitchFamily="34" charset="0"/>
              </a:rPr>
              <a:t> In the context of network data or telecommunications, session frequency typically refers to the number of sessions or connections established by a specific user or device</a:t>
            </a:r>
            <a:endParaRPr lang="en-IN" dirty="0">
              <a:latin typeface="Bahnschrift Condensed" panose="020B0502040204020203" pitchFamily="34" charset="0"/>
            </a:endParaRPr>
          </a:p>
        </p:txBody>
      </p:sp>
      <p:sp>
        <p:nvSpPr>
          <p:cNvPr id="12" name="TextBox 11">
            <a:extLst>
              <a:ext uri="{FF2B5EF4-FFF2-40B4-BE49-F238E27FC236}">
                <a16:creationId xmlns:a16="http://schemas.microsoft.com/office/drawing/2014/main" id="{4BA93B7F-7876-B753-D84B-DA482E01570A}"/>
              </a:ext>
            </a:extLst>
          </p:cNvPr>
          <p:cNvSpPr txBox="1"/>
          <p:nvPr/>
        </p:nvSpPr>
        <p:spPr>
          <a:xfrm>
            <a:off x="7370860" y="2854189"/>
            <a:ext cx="1924216" cy="246221"/>
          </a:xfrm>
          <a:prstGeom prst="rect">
            <a:avLst/>
          </a:prstGeom>
          <a:noFill/>
        </p:spPr>
        <p:txBody>
          <a:bodyPr wrap="square" rtlCol="0">
            <a:spAutoFit/>
          </a:bodyPr>
          <a:lstStyle/>
          <a:p>
            <a:r>
              <a:rPr lang="en-IN" sz="1000" b="1" dirty="0"/>
              <a:t>Handset Type Session Frequency</a:t>
            </a:r>
          </a:p>
        </p:txBody>
      </p:sp>
      <p:sp>
        <p:nvSpPr>
          <p:cNvPr id="13" name="TextBox 12">
            <a:extLst>
              <a:ext uri="{FF2B5EF4-FFF2-40B4-BE49-F238E27FC236}">
                <a16:creationId xmlns:a16="http://schemas.microsoft.com/office/drawing/2014/main" id="{6858BDB3-2B8E-18EB-9A52-56D2DAAFF08E}"/>
              </a:ext>
            </a:extLst>
          </p:cNvPr>
          <p:cNvSpPr txBox="1"/>
          <p:nvPr/>
        </p:nvSpPr>
        <p:spPr>
          <a:xfrm>
            <a:off x="9719252" y="2832727"/>
            <a:ext cx="2396653" cy="246221"/>
          </a:xfrm>
          <a:prstGeom prst="rect">
            <a:avLst/>
          </a:prstGeom>
          <a:noFill/>
        </p:spPr>
        <p:txBody>
          <a:bodyPr wrap="square" rtlCol="0">
            <a:spAutoFit/>
          </a:bodyPr>
          <a:lstStyle/>
          <a:p>
            <a:r>
              <a:rPr lang="en-IN" sz="1000" b="1" dirty="0"/>
              <a:t>Handset Manufacturer Session Frequency</a:t>
            </a:r>
          </a:p>
        </p:txBody>
      </p:sp>
      <p:pic>
        <p:nvPicPr>
          <p:cNvPr id="15" name="Picture 14">
            <a:extLst>
              <a:ext uri="{FF2B5EF4-FFF2-40B4-BE49-F238E27FC236}">
                <a16:creationId xmlns:a16="http://schemas.microsoft.com/office/drawing/2014/main" id="{8F7B4D4A-20EE-7591-EB39-5F31F6BA86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9784" y="3055094"/>
            <a:ext cx="4896121" cy="2932239"/>
          </a:xfrm>
          <a:prstGeom prst="rect">
            <a:avLst/>
          </a:prstGeom>
        </p:spPr>
      </p:pic>
      <p:sp>
        <p:nvSpPr>
          <p:cNvPr id="16" name="TextBox 15">
            <a:extLst>
              <a:ext uri="{FF2B5EF4-FFF2-40B4-BE49-F238E27FC236}">
                <a16:creationId xmlns:a16="http://schemas.microsoft.com/office/drawing/2014/main" id="{04C2A099-1C32-AE41-447E-0C7024A708F4}"/>
              </a:ext>
            </a:extLst>
          </p:cNvPr>
          <p:cNvSpPr txBox="1"/>
          <p:nvPr/>
        </p:nvSpPr>
        <p:spPr>
          <a:xfrm>
            <a:off x="429371" y="2488758"/>
            <a:ext cx="5876013" cy="4247317"/>
          </a:xfrm>
          <a:prstGeom prst="rect">
            <a:avLst/>
          </a:prstGeom>
          <a:noFill/>
        </p:spPr>
        <p:txBody>
          <a:bodyPr wrap="square" rtlCol="0">
            <a:spAutoFit/>
          </a:bodyPr>
          <a:lstStyle/>
          <a:p>
            <a:pPr algn="l"/>
            <a:r>
              <a:rPr lang="en-US" b="0" i="0" dirty="0">
                <a:solidFill>
                  <a:srgbClr val="374151"/>
                </a:solidFill>
                <a:effectLst/>
                <a:latin typeface="Söhne"/>
              </a:rPr>
              <a:t>Handset Types and Manufacturers Analysis:</a:t>
            </a:r>
          </a:p>
          <a:p>
            <a:pPr algn="l"/>
            <a:endParaRPr lang="en-US" sz="1200" b="0" i="0" dirty="0">
              <a:solidFill>
                <a:srgbClr val="374151"/>
              </a:solidFill>
              <a:effectLst/>
              <a:latin typeface="Constantia" panose="02030602050306030303" pitchFamily="18" charset="0"/>
            </a:endParaRPr>
          </a:p>
          <a:p>
            <a:pPr marL="171450" indent="-171450" algn="l">
              <a:buFont typeface="Wingdings" panose="05000000000000000000" pitchFamily="2" charset="2"/>
              <a:buChar char="Ø"/>
            </a:pPr>
            <a:r>
              <a:rPr lang="en-US" sz="1200" b="0" i="0" dirty="0">
                <a:solidFill>
                  <a:srgbClr val="374151"/>
                </a:solidFill>
                <a:effectLst/>
                <a:latin typeface="Constantia" panose="02030602050306030303" pitchFamily="18" charset="0"/>
              </a:rPr>
              <a:t>Huawei, Apple, and Samsung are the leading handset manufacturers based on session frequency, indicating their popularity and market dominance.</a:t>
            </a:r>
          </a:p>
          <a:p>
            <a:pPr marL="171450" indent="-171450" algn="l">
              <a:buFont typeface="Wingdings" panose="05000000000000000000" pitchFamily="2" charset="2"/>
              <a:buChar char="Ø"/>
            </a:pPr>
            <a:endParaRPr lang="en-US" sz="1200" b="0" i="0" dirty="0">
              <a:solidFill>
                <a:srgbClr val="374151"/>
              </a:solidFill>
              <a:effectLst/>
              <a:latin typeface="Constantia" panose="02030602050306030303" pitchFamily="18" charset="0"/>
            </a:endParaRPr>
          </a:p>
          <a:p>
            <a:pPr marL="171450" indent="-171450" algn="l">
              <a:buFont typeface="Wingdings" panose="05000000000000000000" pitchFamily="2" charset="2"/>
              <a:buChar char="Ø"/>
            </a:pPr>
            <a:r>
              <a:rPr lang="en-US" sz="1200" b="0" i="0" dirty="0">
                <a:solidFill>
                  <a:srgbClr val="374151"/>
                </a:solidFill>
                <a:effectLst/>
                <a:latin typeface="Constantia" panose="02030602050306030303" pitchFamily="18" charset="0"/>
              </a:rPr>
              <a:t>Apple iPhones, particularly models like iPhone 6S, iPhone 6, and iPhone 7, have a significant presence among users, highlighting the need for tailored services and promotions for Apple device users.</a:t>
            </a:r>
          </a:p>
          <a:p>
            <a:pPr marL="171450" indent="-171450" algn="l">
              <a:buFont typeface="Wingdings" panose="05000000000000000000" pitchFamily="2" charset="2"/>
              <a:buChar char="Ø"/>
            </a:pPr>
            <a:endParaRPr lang="en-US" sz="1200" b="0" i="0" dirty="0">
              <a:solidFill>
                <a:srgbClr val="374151"/>
              </a:solidFill>
              <a:effectLst/>
              <a:latin typeface="Constantia" panose="02030602050306030303" pitchFamily="18" charset="0"/>
            </a:endParaRPr>
          </a:p>
          <a:p>
            <a:pPr marL="171450" indent="-171450" algn="l">
              <a:buFont typeface="Wingdings" panose="05000000000000000000" pitchFamily="2" charset="2"/>
              <a:buChar char="Ø"/>
            </a:pPr>
            <a:r>
              <a:rPr lang="en-US" sz="1200" b="0" i="0" dirty="0">
                <a:solidFill>
                  <a:srgbClr val="374151"/>
                </a:solidFill>
                <a:effectLst/>
                <a:latin typeface="Constantia" panose="02030602050306030303" pitchFamily="18" charset="0"/>
              </a:rPr>
              <a:t>Telco should consider optimizing network performance for popular handset types to enhance user experience and satisfaction.</a:t>
            </a:r>
          </a:p>
          <a:p>
            <a:pPr marL="171450" indent="-171450" algn="l">
              <a:buFont typeface="Wingdings" panose="05000000000000000000" pitchFamily="2" charset="2"/>
              <a:buChar char="Ø"/>
            </a:pPr>
            <a:endParaRPr lang="en-US" sz="1200" b="0" i="0" dirty="0">
              <a:solidFill>
                <a:srgbClr val="374151"/>
              </a:solidFill>
              <a:effectLst/>
              <a:latin typeface="Constantia" panose="02030602050306030303" pitchFamily="18" charset="0"/>
            </a:endParaRPr>
          </a:p>
          <a:p>
            <a:pPr marL="171450" indent="-171450" algn="l">
              <a:buFont typeface="Wingdings" panose="05000000000000000000" pitchFamily="2" charset="2"/>
              <a:buChar char="Ø"/>
            </a:pPr>
            <a:r>
              <a:rPr lang="en-US" sz="1200" b="0" i="0" dirty="0">
                <a:solidFill>
                  <a:srgbClr val="374151"/>
                </a:solidFill>
                <a:effectLst/>
                <a:latin typeface="Constantia" panose="02030602050306030303" pitchFamily="18" charset="0"/>
              </a:rPr>
              <a:t>Understanding the "Undefined" category is crucial for identifying users with unclassified devices and addressing their specific needs and preferences.</a:t>
            </a:r>
          </a:p>
          <a:p>
            <a:pPr marL="171450" indent="-171450" algn="l">
              <a:buFont typeface="Wingdings" panose="05000000000000000000" pitchFamily="2" charset="2"/>
              <a:buChar char="Ø"/>
            </a:pPr>
            <a:endParaRPr lang="en-US" sz="1200" b="0" i="0" dirty="0">
              <a:solidFill>
                <a:srgbClr val="374151"/>
              </a:solidFill>
              <a:effectLst/>
              <a:latin typeface="Constantia" panose="02030602050306030303" pitchFamily="18" charset="0"/>
            </a:endParaRPr>
          </a:p>
          <a:p>
            <a:pPr marL="171450" indent="-171450" algn="l">
              <a:buFont typeface="Wingdings" panose="05000000000000000000" pitchFamily="2" charset="2"/>
              <a:buChar char="Ø"/>
            </a:pPr>
            <a:r>
              <a:rPr lang="en-US" sz="1200" b="0" i="0" dirty="0">
                <a:solidFill>
                  <a:srgbClr val="374151"/>
                </a:solidFill>
                <a:effectLst/>
                <a:latin typeface="Constantia" panose="02030602050306030303" pitchFamily="18" charset="0"/>
              </a:rPr>
              <a:t>By combining handset types and manufacturers based on session frequency, telco companies can gain insights into the popularity and usage patterns of different devices in their user base. This information can guide product development strategies, network optimization efforts, and targeted marketing campaigns to better cater to the preferences and requirements of specific handset types and manufacturers, ultimately enhancing customer satisfaction and driving business growth.</a:t>
            </a:r>
          </a:p>
        </p:txBody>
      </p:sp>
    </p:spTree>
    <p:extLst>
      <p:ext uri="{BB962C8B-B14F-4D97-AF65-F5344CB8AC3E}">
        <p14:creationId xmlns:p14="http://schemas.microsoft.com/office/powerpoint/2010/main" val="2586443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8BE2D48-7525-1A46-686B-9A7560177584}"/>
              </a:ext>
            </a:extLst>
          </p:cNvPr>
          <p:cNvSpPr>
            <a:spLocks noGrp="1"/>
          </p:cNvSpPr>
          <p:nvPr>
            <p:ph type="subTitle" idx="1"/>
          </p:nvPr>
        </p:nvSpPr>
        <p:spPr>
          <a:xfrm>
            <a:off x="742922" y="3446607"/>
            <a:ext cx="2544416" cy="461176"/>
          </a:xfrm>
        </p:spPr>
        <p:txBody>
          <a:bodyPr/>
          <a:lstStyle/>
          <a:p>
            <a:r>
              <a:rPr lang="en-IN" dirty="0"/>
              <a:t>Session Frequency</a:t>
            </a:r>
          </a:p>
        </p:txBody>
      </p:sp>
      <p:pic>
        <p:nvPicPr>
          <p:cNvPr id="5" name="Picture 4">
            <a:extLst>
              <a:ext uri="{FF2B5EF4-FFF2-40B4-BE49-F238E27FC236}">
                <a16:creationId xmlns:a16="http://schemas.microsoft.com/office/drawing/2014/main" id="{D098CF04-C684-201F-5A43-D6F5C5580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269" y="3963441"/>
            <a:ext cx="3554234" cy="2795257"/>
          </a:xfrm>
          <a:prstGeom prst="rect">
            <a:avLst/>
          </a:prstGeom>
        </p:spPr>
      </p:pic>
      <p:pic>
        <p:nvPicPr>
          <p:cNvPr id="7" name="Picture 6">
            <a:extLst>
              <a:ext uri="{FF2B5EF4-FFF2-40B4-BE49-F238E27FC236}">
                <a16:creationId xmlns:a16="http://schemas.microsoft.com/office/drawing/2014/main" id="{267941C8-C7F0-9F40-6A7A-BE35E77295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8829" y="4126726"/>
            <a:ext cx="4169453" cy="2591051"/>
          </a:xfrm>
          <a:prstGeom prst="rect">
            <a:avLst/>
          </a:prstGeom>
        </p:spPr>
      </p:pic>
      <p:pic>
        <p:nvPicPr>
          <p:cNvPr id="9" name="Picture 8">
            <a:extLst>
              <a:ext uri="{FF2B5EF4-FFF2-40B4-BE49-F238E27FC236}">
                <a16:creationId xmlns:a16="http://schemas.microsoft.com/office/drawing/2014/main" id="{770C8FFB-1B0E-F11E-E476-A206FE467F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3171" y="4190694"/>
            <a:ext cx="3825714" cy="2377439"/>
          </a:xfrm>
          <a:prstGeom prst="rect">
            <a:avLst/>
          </a:prstGeom>
        </p:spPr>
      </p:pic>
      <p:sp>
        <p:nvSpPr>
          <p:cNvPr id="10" name="TextBox 9">
            <a:extLst>
              <a:ext uri="{FF2B5EF4-FFF2-40B4-BE49-F238E27FC236}">
                <a16:creationId xmlns:a16="http://schemas.microsoft.com/office/drawing/2014/main" id="{442CF15F-EFF1-BCF6-B21E-26CD03C5BFBB}"/>
              </a:ext>
            </a:extLst>
          </p:cNvPr>
          <p:cNvSpPr txBox="1"/>
          <p:nvPr/>
        </p:nvSpPr>
        <p:spPr>
          <a:xfrm>
            <a:off x="9318928" y="3539367"/>
            <a:ext cx="2266122" cy="461665"/>
          </a:xfrm>
          <a:prstGeom prst="rect">
            <a:avLst/>
          </a:prstGeom>
          <a:noFill/>
        </p:spPr>
        <p:txBody>
          <a:bodyPr wrap="square" rtlCol="0">
            <a:spAutoFit/>
          </a:bodyPr>
          <a:lstStyle/>
          <a:p>
            <a:r>
              <a:rPr lang="en-IN" sz="2400" dirty="0"/>
              <a:t>Session</a:t>
            </a:r>
            <a:r>
              <a:rPr lang="en-IN" dirty="0"/>
              <a:t> </a:t>
            </a:r>
            <a:r>
              <a:rPr lang="en-IN" sz="2400" dirty="0"/>
              <a:t>Duration</a:t>
            </a:r>
          </a:p>
        </p:txBody>
      </p:sp>
      <p:sp>
        <p:nvSpPr>
          <p:cNvPr id="11" name="TextBox 10">
            <a:extLst>
              <a:ext uri="{FF2B5EF4-FFF2-40B4-BE49-F238E27FC236}">
                <a16:creationId xmlns:a16="http://schemas.microsoft.com/office/drawing/2014/main" id="{99102A6F-F172-38B7-FD14-85DF36E08089}"/>
              </a:ext>
            </a:extLst>
          </p:cNvPr>
          <p:cNvSpPr txBox="1"/>
          <p:nvPr/>
        </p:nvSpPr>
        <p:spPr>
          <a:xfrm>
            <a:off x="5351228" y="3539368"/>
            <a:ext cx="1709530" cy="461665"/>
          </a:xfrm>
          <a:prstGeom prst="rect">
            <a:avLst/>
          </a:prstGeom>
          <a:noFill/>
        </p:spPr>
        <p:txBody>
          <a:bodyPr wrap="square" rtlCol="0">
            <a:spAutoFit/>
          </a:bodyPr>
          <a:lstStyle/>
          <a:p>
            <a:r>
              <a:rPr lang="en-IN" sz="2400" dirty="0"/>
              <a:t>Total Traffic</a:t>
            </a:r>
          </a:p>
        </p:txBody>
      </p:sp>
      <p:sp>
        <p:nvSpPr>
          <p:cNvPr id="12" name="TextBox 11">
            <a:extLst>
              <a:ext uri="{FF2B5EF4-FFF2-40B4-BE49-F238E27FC236}">
                <a16:creationId xmlns:a16="http://schemas.microsoft.com/office/drawing/2014/main" id="{C8F53E56-B82C-01E6-EA14-D5F28ABAA844}"/>
              </a:ext>
            </a:extLst>
          </p:cNvPr>
          <p:cNvSpPr txBox="1"/>
          <p:nvPr/>
        </p:nvSpPr>
        <p:spPr>
          <a:xfrm>
            <a:off x="3436288" y="121572"/>
            <a:ext cx="5319423" cy="769441"/>
          </a:xfrm>
          <a:prstGeom prst="rect">
            <a:avLst/>
          </a:prstGeom>
          <a:noFill/>
        </p:spPr>
        <p:txBody>
          <a:bodyPr wrap="square" rtlCol="0">
            <a:spAutoFit/>
          </a:bodyPr>
          <a:lstStyle/>
          <a:p>
            <a:pPr algn="ctr"/>
            <a:r>
              <a:rPr lang="en-IN" sz="4400" dirty="0"/>
              <a:t>Engagement Metrics</a:t>
            </a:r>
          </a:p>
        </p:txBody>
      </p:sp>
      <p:sp>
        <p:nvSpPr>
          <p:cNvPr id="13" name="TextBox 12">
            <a:extLst>
              <a:ext uri="{FF2B5EF4-FFF2-40B4-BE49-F238E27FC236}">
                <a16:creationId xmlns:a16="http://schemas.microsoft.com/office/drawing/2014/main" id="{6DF6237E-38EF-585B-9B42-F50F1D749374}"/>
              </a:ext>
            </a:extLst>
          </p:cNvPr>
          <p:cNvSpPr txBox="1"/>
          <p:nvPr/>
        </p:nvSpPr>
        <p:spPr>
          <a:xfrm>
            <a:off x="2623930" y="1182908"/>
            <a:ext cx="6814267" cy="2092881"/>
          </a:xfrm>
          <a:prstGeom prst="rect">
            <a:avLst/>
          </a:prstGeom>
          <a:noFill/>
        </p:spPr>
        <p:txBody>
          <a:bodyPr wrap="square" rtlCol="0">
            <a:spAutoFit/>
          </a:bodyPr>
          <a:lstStyle/>
          <a:p>
            <a:pPr marL="285750" indent="-285750">
              <a:buFont typeface="Wingdings" panose="05000000000000000000" pitchFamily="2" charset="2"/>
              <a:buChar char="Ø"/>
            </a:pPr>
            <a:r>
              <a:rPr lang="en-US" sz="1400" b="1" i="0" dirty="0">
                <a:effectLst/>
                <a:latin typeface="Arial Narrow" panose="020B0606020202030204" pitchFamily="34" charset="0"/>
              </a:rPr>
              <a:t>Users may have consistent and regular usage patterns, resulting in a relatively stable session count and duration.</a:t>
            </a:r>
          </a:p>
          <a:p>
            <a:pPr marL="285750" indent="-285750">
              <a:buFont typeface="Wingdings" panose="05000000000000000000" pitchFamily="2" charset="2"/>
              <a:buChar char="Ø"/>
            </a:pPr>
            <a:endParaRPr lang="en-US" sz="1400" b="1" i="0" dirty="0">
              <a:effectLst/>
              <a:latin typeface="Arial Narrow" panose="020B0606020202030204" pitchFamily="34" charset="0"/>
            </a:endParaRPr>
          </a:p>
          <a:p>
            <a:pPr marL="285750" indent="-285750">
              <a:buFont typeface="Wingdings" panose="05000000000000000000" pitchFamily="2" charset="2"/>
              <a:buChar char="Ø"/>
            </a:pPr>
            <a:r>
              <a:rPr lang="en-US" sz="1400" b="1" i="0" dirty="0">
                <a:effectLst/>
                <a:latin typeface="Arial Narrow" panose="020B0606020202030204" pitchFamily="34" charset="0"/>
              </a:rPr>
              <a:t>The company's services or offerings may not have experienced significant changes or events that would lead to variations in session behavior.</a:t>
            </a:r>
          </a:p>
          <a:p>
            <a:pPr marL="285750" indent="-285750">
              <a:buFont typeface="Wingdings" panose="05000000000000000000" pitchFamily="2" charset="2"/>
              <a:buChar char="Ø"/>
            </a:pPr>
            <a:endParaRPr lang="en-US" sz="1400" b="1" i="0" dirty="0">
              <a:effectLst/>
              <a:latin typeface="Arial Narrow" panose="020B0606020202030204" pitchFamily="34" charset="0"/>
            </a:endParaRPr>
          </a:p>
          <a:p>
            <a:pPr marL="285750" indent="-285750">
              <a:buFont typeface="Wingdings" panose="05000000000000000000" pitchFamily="2" charset="2"/>
              <a:buChar char="Ø"/>
            </a:pPr>
            <a:r>
              <a:rPr lang="en-US" sz="1400" b="1" i="0" dirty="0">
                <a:effectLst/>
                <a:latin typeface="Arial Narrow" panose="020B0606020202030204" pitchFamily="34" charset="0"/>
              </a:rPr>
              <a:t>Users may have specific usage habits or preferences that contribute to the consistent session patterns observed in the data.</a:t>
            </a:r>
          </a:p>
          <a:p>
            <a:endParaRPr lang="en-IN" dirty="0"/>
          </a:p>
        </p:txBody>
      </p:sp>
    </p:spTree>
    <p:extLst>
      <p:ext uri="{BB962C8B-B14F-4D97-AF65-F5344CB8AC3E}">
        <p14:creationId xmlns:p14="http://schemas.microsoft.com/office/powerpoint/2010/main" val="835304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2BF0-683D-2D00-89EB-18E22A6E6EFE}"/>
              </a:ext>
            </a:extLst>
          </p:cNvPr>
          <p:cNvSpPr>
            <a:spLocks noGrp="1"/>
          </p:cNvSpPr>
          <p:nvPr>
            <p:ph type="ctrTitle"/>
          </p:nvPr>
        </p:nvSpPr>
        <p:spPr>
          <a:xfrm>
            <a:off x="223736" y="340468"/>
            <a:ext cx="11789924" cy="1332689"/>
          </a:xfrm>
        </p:spPr>
        <p:txBody>
          <a:bodyPr>
            <a:normAutofit fontScale="90000"/>
          </a:bodyPr>
          <a:lstStyle/>
          <a:p>
            <a:r>
              <a:rPr lang="en-US" sz="4800" b="1" dirty="0">
                <a:solidFill>
                  <a:srgbClr val="000000"/>
                </a:solidFill>
                <a:latin typeface="Franklin Gothic Medium" panose="020B0603020102020204" pitchFamily="34" charset="0"/>
              </a:rPr>
              <a:t>T</a:t>
            </a:r>
            <a:r>
              <a:rPr lang="en-US" sz="4800" b="1" i="0" dirty="0">
                <a:solidFill>
                  <a:srgbClr val="000000"/>
                </a:solidFill>
                <a:effectLst/>
                <a:latin typeface="Franklin Gothic Medium" panose="020B0603020102020204" pitchFamily="34" charset="0"/>
              </a:rPr>
              <a:t>op 10 customers per engagement metric</a:t>
            </a:r>
            <a:r>
              <a:rPr lang="en-US" sz="4800" b="1" i="0" u="none" strike="noStrike" dirty="0">
                <a:solidFill>
                  <a:srgbClr val="296EAA"/>
                </a:solidFill>
                <a:effectLst/>
                <a:latin typeface="Helvetica Neue"/>
                <a:hlinkClick r:id="rId3"/>
              </a:rPr>
              <a:t>¶</a:t>
            </a:r>
            <a:br>
              <a:rPr lang="en-US" b="1" i="0" dirty="0">
                <a:solidFill>
                  <a:srgbClr val="000000"/>
                </a:solidFill>
                <a:effectLst/>
                <a:latin typeface="Helvetica Neue"/>
              </a:rPr>
            </a:br>
            <a:endParaRPr lang="en-IN" dirty="0"/>
          </a:p>
        </p:txBody>
      </p:sp>
      <p:pic>
        <p:nvPicPr>
          <p:cNvPr id="41" name="Picture 40">
            <a:extLst>
              <a:ext uri="{FF2B5EF4-FFF2-40B4-BE49-F238E27FC236}">
                <a16:creationId xmlns:a16="http://schemas.microsoft.com/office/drawing/2014/main" id="{2E8C628B-8D31-C51D-49A9-C63820FBE9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546" y="1512973"/>
            <a:ext cx="1716060" cy="1440000"/>
          </a:xfrm>
          <a:prstGeom prst="rect">
            <a:avLst/>
          </a:prstGeom>
        </p:spPr>
      </p:pic>
      <p:pic>
        <p:nvPicPr>
          <p:cNvPr id="43" name="Picture 42">
            <a:extLst>
              <a:ext uri="{FF2B5EF4-FFF2-40B4-BE49-F238E27FC236}">
                <a16:creationId xmlns:a16="http://schemas.microsoft.com/office/drawing/2014/main" id="{EC1A400C-F1DC-53F1-F17B-62F357CD96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3656" y="1564103"/>
            <a:ext cx="1716051" cy="1440000"/>
          </a:xfrm>
          <a:prstGeom prst="rect">
            <a:avLst/>
          </a:prstGeom>
        </p:spPr>
      </p:pic>
      <p:sp>
        <p:nvSpPr>
          <p:cNvPr id="45" name="TextBox 44">
            <a:extLst>
              <a:ext uri="{FF2B5EF4-FFF2-40B4-BE49-F238E27FC236}">
                <a16:creationId xmlns:a16="http://schemas.microsoft.com/office/drawing/2014/main" id="{8CFC1279-01CA-F2CC-9A80-388E1B81FBD1}"/>
              </a:ext>
            </a:extLst>
          </p:cNvPr>
          <p:cNvSpPr txBox="1"/>
          <p:nvPr/>
        </p:nvSpPr>
        <p:spPr>
          <a:xfrm flipH="1">
            <a:off x="426327" y="1235920"/>
            <a:ext cx="1366521" cy="369332"/>
          </a:xfrm>
          <a:prstGeom prst="rect">
            <a:avLst/>
          </a:prstGeom>
          <a:noFill/>
        </p:spPr>
        <p:txBody>
          <a:bodyPr wrap="square" rtlCol="0">
            <a:spAutoFit/>
          </a:bodyPr>
          <a:lstStyle/>
          <a:p>
            <a:r>
              <a:rPr lang="en-IN" dirty="0"/>
              <a:t>Other UL</a:t>
            </a:r>
          </a:p>
        </p:txBody>
      </p:sp>
      <p:sp>
        <p:nvSpPr>
          <p:cNvPr id="46" name="TextBox 45">
            <a:extLst>
              <a:ext uri="{FF2B5EF4-FFF2-40B4-BE49-F238E27FC236}">
                <a16:creationId xmlns:a16="http://schemas.microsoft.com/office/drawing/2014/main" id="{E6B1D80E-4900-362E-0FE8-5F600E356F7D}"/>
              </a:ext>
            </a:extLst>
          </p:cNvPr>
          <p:cNvSpPr txBox="1"/>
          <p:nvPr/>
        </p:nvSpPr>
        <p:spPr>
          <a:xfrm>
            <a:off x="2444304" y="1258468"/>
            <a:ext cx="1413310" cy="369332"/>
          </a:xfrm>
          <a:prstGeom prst="rect">
            <a:avLst/>
          </a:prstGeom>
          <a:noFill/>
        </p:spPr>
        <p:txBody>
          <a:bodyPr wrap="square" rtlCol="0">
            <a:spAutoFit/>
          </a:bodyPr>
          <a:lstStyle/>
          <a:p>
            <a:r>
              <a:rPr lang="en-IN" dirty="0"/>
              <a:t>Other DL</a:t>
            </a:r>
          </a:p>
        </p:txBody>
      </p:sp>
      <p:pic>
        <p:nvPicPr>
          <p:cNvPr id="48" name="Picture 47">
            <a:extLst>
              <a:ext uri="{FF2B5EF4-FFF2-40B4-BE49-F238E27FC236}">
                <a16:creationId xmlns:a16="http://schemas.microsoft.com/office/drawing/2014/main" id="{07290F3D-06EC-7FD3-62D8-76FE789782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28664" y="1580619"/>
            <a:ext cx="1716051" cy="1440000"/>
          </a:xfrm>
          <a:prstGeom prst="rect">
            <a:avLst/>
          </a:prstGeom>
        </p:spPr>
      </p:pic>
      <p:sp>
        <p:nvSpPr>
          <p:cNvPr id="50" name="TextBox 49">
            <a:extLst>
              <a:ext uri="{FF2B5EF4-FFF2-40B4-BE49-F238E27FC236}">
                <a16:creationId xmlns:a16="http://schemas.microsoft.com/office/drawing/2014/main" id="{09DF0849-F7B0-2621-6386-28AB4A5C7EA7}"/>
              </a:ext>
            </a:extLst>
          </p:cNvPr>
          <p:cNvSpPr txBox="1"/>
          <p:nvPr/>
        </p:nvSpPr>
        <p:spPr>
          <a:xfrm>
            <a:off x="4368528" y="1253181"/>
            <a:ext cx="1796270" cy="369332"/>
          </a:xfrm>
          <a:prstGeom prst="rect">
            <a:avLst/>
          </a:prstGeom>
          <a:noFill/>
        </p:spPr>
        <p:txBody>
          <a:bodyPr wrap="square" rtlCol="0">
            <a:spAutoFit/>
          </a:bodyPr>
          <a:lstStyle/>
          <a:p>
            <a:r>
              <a:rPr lang="en-IN" dirty="0"/>
              <a:t>Gaming UL</a:t>
            </a:r>
          </a:p>
        </p:txBody>
      </p:sp>
      <p:pic>
        <p:nvPicPr>
          <p:cNvPr id="52" name="Picture 51">
            <a:extLst>
              <a:ext uri="{FF2B5EF4-FFF2-40B4-BE49-F238E27FC236}">
                <a16:creationId xmlns:a16="http://schemas.microsoft.com/office/drawing/2014/main" id="{CA1C2930-8D13-D16B-2D99-CE61004157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27622" y="1600833"/>
            <a:ext cx="1716051" cy="1440000"/>
          </a:xfrm>
          <a:prstGeom prst="rect">
            <a:avLst/>
          </a:prstGeom>
        </p:spPr>
      </p:pic>
      <p:sp>
        <p:nvSpPr>
          <p:cNvPr id="55" name="TextBox 54">
            <a:extLst>
              <a:ext uri="{FF2B5EF4-FFF2-40B4-BE49-F238E27FC236}">
                <a16:creationId xmlns:a16="http://schemas.microsoft.com/office/drawing/2014/main" id="{5C41B934-3C1F-9B41-672E-9C9580946678}"/>
              </a:ext>
            </a:extLst>
          </p:cNvPr>
          <p:cNvSpPr txBox="1"/>
          <p:nvPr/>
        </p:nvSpPr>
        <p:spPr>
          <a:xfrm flipH="1">
            <a:off x="6484880" y="1253181"/>
            <a:ext cx="1621692" cy="369332"/>
          </a:xfrm>
          <a:prstGeom prst="rect">
            <a:avLst/>
          </a:prstGeom>
          <a:noFill/>
        </p:spPr>
        <p:txBody>
          <a:bodyPr wrap="square" rtlCol="0">
            <a:spAutoFit/>
          </a:bodyPr>
          <a:lstStyle/>
          <a:p>
            <a:r>
              <a:rPr lang="en-IN" dirty="0"/>
              <a:t>Gaming DL</a:t>
            </a:r>
          </a:p>
        </p:txBody>
      </p:sp>
      <p:pic>
        <p:nvPicPr>
          <p:cNvPr id="57" name="Picture 56">
            <a:extLst>
              <a:ext uri="{FF2B5EF4-FFF2-40B4-BE49-F238E27FC236}">
                <a16:creationId xmlns:a16="http://schemas.microsoft.com/office/drawing/2014/main" id="{2AB06D0A-42CE-8B2A-1276-7D839B806B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1135" y="1611018"/>
            <a:ext cx="1734592" cy="1440000"/>
          </a:xfrm>
          <a:prstGeom prst="rect">
            <a:avLst/>
          </a:prstGeom>
        </p:spPr>
      </p:pic>
      <p:sp>
        <p:nvSpPr>
          <p:cNvPr id="58" name="TextBox 57">
            <a:extLst>
              <a:ext uri="{FF2B5EF4-FFF2-40B4-BE49-F238E27FC236}">
                <a16:creationId xmlns:a16="http://schemas.microsoft.com/office/drawing/2014/main" id="{2F31E7D2-634A-A319-9F02-679F52C6CC09}"/>
              </a:ext>
            </a:extLst>
          </p:cNvPr>
          <p:cNvSpPr txBox="1"/>
          <p:nvPr/>
        </p:nvSpPr>
        <p:spPr>
          <a:xfrm>
            <a:off x="8450938" y="1231747"/>
            <a:ext cx="1663699" cy="369332"/>
          </a:xfrm>
          <a:prstGeom prst="rect">
            <a:avLst/>
          </a:prstGeom>
          <a:noFill/>
        </p:spPr>
        <p:txBody>
          <a:bodyPr wrap="square" rtlCol="0">
            <a:spAutoFit/>
          </a:bodyPr>
          <a:lstStyle/>
          <a:p>
            <a:r>
              <a:rPr lang="en-IN" dirty="0"/>
              <a:t>Netflix UL</a:t>
            </a:r>
          </a:p>
        </p:txBody>
      </p:sp>
      <p:pic>
        <p:nvPicPr>
          <p:cNvPr id="60" name="Picture 59">
            <a:extLst>
              <a:ext uri="{FF2B5EF4-FFF2-40B4-BE49-F238E27FC236}">
                <a16:creationId xmlns:a16="http://schemas.microsoft.com/office/drawing/2014/main" id="{E7FA6C4F-26FF-1152-33D3-336199829DE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34881" y="1606987"/>
            <a:ext cx="1734592" cy="1440000"/>
          </a:xfrm>
          <a:prstGeom prst="rect">
            <a:avLst/>
          </a:prstGeom>
        </p:spPr>
      </p:pic>
      <p:sp>
        <p:nvSpPr>
          <p:cNvPr id="61" name="TextBox 60">
            <a:extLst>
              <a:ext uri="{FF2B5EF4-FFF2-40B4-BE49-F238E27FC236}">
                <a16:creationId xmlns:a16="http://schemas.microsoft.com/office/drawing/2014/main" id="{068B0D26-9B6B-A6B1-FCC1-7A6C59055C49}"/>
              </a:ext>
            </a:extLst>
          </p:cNvPr>
          <p:cNvSpPr txBox="1"/>
          <p:nvPr/>
        </p:nvSpPr>
        <p:spPr>
          <a:xfrm>
            <a:off x="10506162" y="1253181"/>
            <a:ext cx="1518919" cy="369332"/>
          </a:xfrm>
          <a:prstGeom prst="rect">
            <a:avLst/>
          </a:prstGeom>
          <a:noFill/>
        </p:spPr>
        <p:txBody>
          <a:bodyPr wrap="square" rtlCol="0">
            <a:spAutoFit/>
          </a:bodyPr>
          <a:lstStyle/>
          <a:p>
            <a:r>
              <a:rPr lang="en-IN" dirty="0"/>
              <a:t>Netflix DL</a:t>
            </a:r>
          </a:p>
        </p:txBody>
      </p:sp>
      <p:pic>
        <p:nvPicPr>
          <p:cNvPr id="63" name="Picture 62">
            <a:extLst>
              <a:ext uri="{FF2B5EF4-FFF2-40B4-BE49-F238E27FC236}">
                <a16:creationId xmlns:a16="http://schemas.microsoft.com/office/drawing/2014/main" id="{26C197E4-0967-2BB9-F792-A0FA2C5C53F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7572" y="3446451"/>
            <a:ext cx="1734592" cy="1440000"/>
          </a:xfrm>
          <a:prstGeom prst="rect">
            <a:avLst/>
          </a:prstGeom>
        </p:spPr>
      </p:pic>
      <p:sp>
        <p:nvSpPr>
          <p:cNvPr id="64" name="TextBox 63">
            <a:extLst>
              <a:ext uri="{FF2B5EF4-FFF2-40B4-BE49-F238E27FC236}">
                <a16:creationId xmlns:a16="http://schemas.microsoft.com/office/drawing/2014/main" id="{B47ECF32-F981-0B34-2125-1BF7CAE264C9}"/>
              </a:ext>
            </a:extLst>
          </p:cNvPr>
          <p:cNvSpPr txBox="1"/>
          <p:nvPr/>
        </p:nvSpPr>
        <p:spPr>
          <a:xfrm>
            <a:off x="342614" y="3123286"/>
            <a:ext cx="1492471" cy="646331"/>
          </a:xfrm>
          <a:prstGeom prst="rect">
            <a:avLst/>
          </a:prstGeom>
          <a:noFill/>
        </p:spPr>
        <p:txBody>
          <a:bodyPr wrap="square" rtlCol="0">
            <a:spAutoFit/>
          </a:bodyPr>
          <a:lstStyle/>
          <a:p>
            <a:r>
              <a:rPr lang="en-IN" dirty="0" err="1"/>
              <a:t>Youtube</a:t>
            </a:r>
            <a:r>
              <a:rPr lang="en-IN" dirty="0"/>
              <a:t>  UL</a:t>
            </a:r>
          </a:p>
          <a:p>
            <a:endParaRPr lang="en-IN" dirty="0"/>
          </a:p>
        </p:txBody>
      </p:sp>
      <p:pic>
        <p:nvPicPr>
          <p:cNvPr id="66" name="Picture 65">
            <a:extLst>
              <a:ext uri="{FF2B5EF4-FFF2-40B4-BE49-F238E27FC236}">
                <a16:creationId xmlns:a16="http://schemas.microsoft.com/office/drawing/2014/main" id="{4F1CBA8A-0406-9161-01A0-D5AA7769375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24121" y="3373536"/>
            <a:ext cx="1734592" cy="1440000"/>
          </a:xfrm>
          <a:prstGeom prst="rect">
            <a:avLst/>
          </a:prstGeom>
        </p:spPr>
      </p:pic>
      <p:pic>
        <p:nvPicPr>
          <p:cNvPr id="68" name="Picture 67">
            <a:extLst>
              <a:ext uri="{FF2B5EF4-FFF2-40B4-BE49-F238E27FC236}">
                <a16:creationId xmlns:a16="http://schemas.microsoft.com/office/drawing/2014/main" id="{0599B189-9518-5A80-46F5-9B2E8214B02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66820" y="3378328"/>
            <a:ext cx="1716051" cy="1440000"/>
          </a:xfrm>
          <a:prstGeom prst="rect">
            <a:avLst/>
          </a:prstGeom>
        </p:spPr>
      </p:pic>
      <p:sp>
        <p:nvSpPr>
          <p:cNvPr id="69" name="TextBox 68">
            <a:extLst>
              <a:ext uri="{FF2B5EF4-FFF2-40B4-BE49-F238E27FC236}">
                <a16:creationId xmlns:a16="http://schemas.microsoft.com/office/drawing/2014/main" id="{E376A6CA-1269-8B49-5F14-4A97223D4CF9}"/>
              </a:ext>
            </a:extLst>
          </p:cNvPr>
          <p:cNvSpPr txBox="1"/>
          <p:nvPr/>
        </p:nvSpPr>
        <p:spPr>
          <a:xfrm>
            <a:off x="2294028" y="3107791"/>
            <a:ext cx="1492471" cy="369332"/>
          </a:xfrm>
          <a:prstGeom prst="rect">
            <a:avLst/>
          </a:prstGeom>
          <a:noFill/>
        </p:spPr>
        <p:txBody>
          <a:bodyPr wrap="square" rtlCol="0">
            <a:spAutoFit/>
          </a:bodyPr>
          <a:lstStyle/>
          <a:p>
            <a:r>
              <a:rPr lang="en-IN" dirty="0" err="1"/>
              <a:t>Youtube</a:t>
            </a:r>
            <a:r>
              <a:rPr lang="en-IN" dirty="0"/>
              <a:t> DL</a:t>
            </a:r>
          </a:p>
        </p:txBody>
      </p:sp>
      <p:sp>
        <p:nvSpPr>
          <p:cNvPr id="70" name="TextBox 69">
            <a:extLst>
              <a:ext uri="{FF2B5EF4-FFF2-40B4-BE49-F238E27FC236}">
                <a16:creationId xmlns:a16="http://schemas.microsoft.com/office/drawing/2014/main" id="{891137E6-59D0-3F62-EDB8-49D6320D2FE2}"/>
              </a:ext>
            </a:extLst>
          </p:cNvPr>
          <p:cNvSpPr txBox="1"/>
          <p:nvPr/>
        </p:nvSpPr>
        <p:spPr>
          <a:xfrm>
            <a:off x="4468069" y="3082689"/>
            <a:ext cx="1492471" cy="369332"/>
          </a:xfrm>
          <a:prstGeom prst="rect">
            <a:avLst/>
          </a:prstGeom>
          <a:noFill/>
        </p:spPr>
        <p:txBody>
          <a:bodyPr wrap="square" rtlCol="0">
            <a:spAutoFit/>
          </a:bodyPr>
          <a:lstStyle/>
          <a:p>
            <a:r>
              <a:rPr lang="en-IN" dirty="0"/>
              <a:t>Email UL</a:t>
            </a:r>
          </a:p>
        </p:txBody>
      </p:sp>
      <p:pic>
        <p:nvPicPr>
          <p:cNvPr id="72" name="Picture 71">
            <a:extLst>
              <a:ext uri="{FF2B5EF4-FFF2-40B4-BE49-F238E27FC236}">
                <a16:creationId xmlns:a16="http://schemas.microsoft.com/office/drawing/2014/main" id="{A14C0D2B-75C4-3359-9D5B-B9BA3AE8B31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174806" y="3373580"/>
            <a:ext cx="1734592" cy="1440000"/>
          </a:xfrm>
          <a:prstGeom prst="rect">
            <a:avLst/>
          </a:prstGeom>
        </p:spPr>
      </p:pic>
      <p:sp>
        <p:nvSpPr>
          <p:cNvPr id="73" name="TextBox 72">
            <a:extLst>
              <a:ext uri="{FF2B5EF4-FFF2-40B4-BE49-F238E27FC236}">
                <a16:creationId xmlns:a16="http://schemas.microsoft.com/office/drawing/2014/main" id="{BD3B2341-8750-5DF0-E3C7-DE8C1DE82FB6}"/>
              </a:ext>
            </a:extLst>
          </p:cNvPr>
          <p:cNvSpPr txBox="1"/>
          <p:nvPr/>
        </p:nvSpPr>
        <p:spPr>
          <a:xfrm>
            <a:off x="6537396" y="3082689"/>
            <a:ext cx="1122258" cy="369332"/>
          </a:xfrm>
          <a:prstGeom prst="rect">
            <a:avLst/>
          </a:prstGeom>
          <a:noFill/>
        </p:spPr>
        <p:txBody>
          <a:bodyPr wrap="square" rtlCol="0">
            <a:spAutoFit/>
          </a:bodyPr>
          <a:lstStyle/>
          <a:p>
            <a:r>
              <a:rPr lang="en-IN" dirty="0"/>
              <a:t>Email DL</a:t>
            </a:r>
          </a:p>
        </p:txBody>
      </p:sp>
      <p:pic>
        <p:nvPicPr>
          <p:cNvPr id="75" name="Picture 74">
            <a:extLst>
              <a:ext uri="{FF2B5EF4-FFF2-40B4-BE49-F238E27FC236}">
                <a16:creationId xmlns:a16="http://schemas.microsoft.com/office/drawing/2014/main" id="{C6F8A60E-8C77-4346-7322-A9D24421837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337930" y="3429000"/>
            <a:ext cx="1716051" cy="1440000"/>
          </a:xfrm>
          <a:prstGeom prst="rect">
            <a:avLst/>
          </a:prstGeom>
        </p:spPr>
      </p:pic>
      <p:sp>
        <p:nvSpPr>
          <p:cNvPr id="76" name="TextBox 75">
            <a:extLst>
              <a:ext uri="{FF2B5EF4-FFF2-40B4-BE49-F238E27FC236}">
                <a16:creationId xmlns:a16="http://schemas.microsoft.com/office/drawing/2014/main" id="{BA7CAAB2-8D10-2C10-8141-440BD5B69CF2}"/>
              </a:ext>
            </a:extLst>
          </p:cNvPr>
          <p:cNvSpPr txBox="1"/>
          <p:nvPr/>
        </p:nvSpPr>
        <p:spPr>
          <a:xfrm>
            <a:off x="8511302" y="3124181"/>
            <a:ext cx="1345603" cy="369332"/>
          </a:xfrm>
          <a:prstGeom prst="rect">
            <a:avLst/>
          </a:prstGeom>
          <a:noFill/>
        </p:spPr>
        <p:txBody>
          <a:bodyPr wrap="square" rtlCol="0">
            <a:spAutoFit/>
          </a:bodyPr>
          <a:lstStyle/>
          <a:p>
            <a:r>
              <a:rPr lang="en-IN" dirty="0"/>
              <a:t>Google UL</a:t>
            </a:r>
          </a:p>
        </p:txBody>
      </p:sp>
      <p:pic>
        <p:nvPicPr>
          <p:cNvPr id="78" name="Picture 77">
            <a:extLst>
              <a:ext uri="{FF2B5EF4-FFF2-40B4-BE49-F238E27FC236}">
                <a16:creationId xmlns:a16="http://schemas.microsoft.com/office/drawing/2014/main" id="{9DD0253E-FBCB-6FF8-7949-0446C3CAA54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311654" y="3429000"/>
            <a:ext cx="1716051" cy="1440000"/>
          </a:xfrm>
          <a:prstGeom prst="rect">
            <a:avLst/>
          </a:prstGeom>
        </p:spPr>
      </p:pic>
      <p:sp>
        <p:nvSpPr>
          <p:cNvPr id="79" name="TextBox 78">
            <a:extLst>
              <a:ext uri="{FF2B5EF4-FFF2-40B4-BE49-F238E27FC236}">
                <a16:creationId xmlns:a16="http://schemas.microsoft.com/office/drawing/2014/main" id="{11DC539C-AF63-D30F-BE06-D4548177C57F}"/>
              </a:ext>
            </a:extLst>
          </p:cNvPr>
          <p:cNvSpPr txBox="1"/>
          <p:nvPr/>
        </p:nvSpPr>
        <p:spPr>
          <a:xfrm>
            <a:off x="10617546" y="3124181"/>
            <a:ext cx="1169262" cy="369332"/>
          </a:xfrm>
          <a:prstGeom prst="rect">
            <a:avLst/>
          </a:prstGeom>
          <a:noFill/>
        </p:spPr>
        <p:txBody>
          <a:bodyPr wrap="square" rtlCol="0">
            <a:spAutoFit/>
          </a:bodyPr>
          <a:lstStyle/>
          <a:p>
            <a:r>
              <a:rPr lang="en-IN" dirty="0"/>
              <a:t>Google DL</a:t>
            </a:r>
          </a:p>
        </p:txBody>
      </p:sp>
      <p:pic>
        <p:nvPicPr>
          <p:cNvPr id="81" name="Picture 80">
            <a:extLst>
              <a:ext uri="{FF2B5EF4-FFF2-40B4-BE49-F238E27FC236}">
                <a16:creationId xmlns:a16="http://schemas.microsoft.com/office/drawing/2014/main" id="{277FEE50-2F63-3C3A-C802-E4AD291343A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92046" y="5379929"/>
            <a:ext cx="1716051" cy="1440000"/>
          </a:xfrm>
          <a:prstGeom prst="rect">
            <a:avLst/>
          </a:prstGeom>
        </p:spPr>
      </p:pic>
      <p:sp>
        <p:nvSpPr>
          <p:cNvPr id="82" name="TextBox 81">
            <a:extLst>
              <a:ext uri="{FF2B5EF4-FFF2-40B4-BE49-F238E27FC236}">
                <a16:creationId xmlns:a16="http://schemas.microsoft.com/office/drawing/2014/main" id="{9C7E5A41-D99C-F9CB-E81A-03672FCDF3CB}"/>
              </a:ext>
            </a:extLst>
          </p:cNvPr>
          <p:cNvSpPr txBox="1"/>
          <p:nvPr/>
        </p:nvSpPr>
        <p:spPr>
          <a:xfrm>
            <a:off x="134780" y="5007288"/>
            <a:ext cx="1765865" cy="369332"/>
          </a:xfrm>
          <a:prstGeom prst="rect">
            <a:avLst/>
          </a:prstGeom>
          <a:noFill/>
        </p:spPr>
        <p:txBody>
          <a:bodyPr wrap="square" rtlCol="0">
            <a:spAutoFit/>
          </a:bodyPr>
          <a:lstStyle/>
          <a:p>
            <a:r>
              <a:rPr lang="en-IN" dirty="0" err="1"/>
              <a:t>Socila</a:t>
            </a:r>
            <a:r>
              <a:rPr lang="en-IN" dirty="0"/>
              <a:t> Media UL</a:t>
            </a:r>
          </a:p>
        </p:txBody>
      </p:sp>
      <p:pic>
        <p:nvPicPr>
          <p:cNvPr id="84" name="Picture 83">
            <a:extLst>
              <a:ext uri="{FF2B5EF4-FFF2-40B4-BE49-F238E27FC236}">
                <a16:creationId xmlns:a16="http://schemas.microsoft.com/office/drawing/2014/main" id="{7DA33866-5EC8-3B63-7FE9-C0A0ECEA2C7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675609" y="5345027"/>
            <a:ext cx="1734592" cy="1440000"/>
          </a:xfrm>
          <a:prstGeom prst="rect">
            <a:avLst/>
          </a:prstGeom>
        </p:spPr>
      </p:pic>
      <p:sp>
        <p:nvSpPr>
          <p:cNvPr id="85" name="TextBox 84">
            <a:extLst>
              <a:ext uri="{FF2B5EF4-FFF2-40B4-BE49-F238E27FC236}">
                <a16:creationId xmlns:a16="http://schemas.microsoft.com/office/drawing/2014/main" id="{65A6FBDD-394A-F160-891C-44F7B4444233}"/>
              </a:ext>
            </a:extLst>
          </p:cNvPr>
          <p:cNvSpPr txBox="1"/>
          <p:nvPr/>
        </p:nvSpPr>
        <p:spPr>
          <a:xfrm>
            <a:off x="2838264" y="5030044"/>
            <a:ext cx="1716051" cy="369332"/>
          </a:xfrm>
          <a:prstGeom prst="rect">
            <a:avLst/>
          </a:prstGeom>
          <a:noFill/>
        </p:spPr>
        <p:txBody>
          <a:bodyPr wrap="square" rtlCol="0">
            <a:spAutoFit/>
          </a:bodyPr>
          <a:lstStyle/>
          <a:p>
            <a:r>
              <a:rPr lang="en-IN" dirty="0"/>
              <a:t>Social Media DL</a:t>
            </a:r>
          </a:p>
        </p:txBody>
      </p:sp>
      <p:pic>
        <p:nvPicPr>
          <p:cNvPr id="87" name="Picture 86">
            <a:extLst>
              <a:ext uri="{FF2B5EF4-FFF2-40B4-BE49-F238E27FC236}">
                <a16:creationId xmlns:a16="http://schemas.microsoft.com/office/drawing/2014/main" id="{14849FB9-1380-AA3A-E147-25EE71D185E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122184" y="5324567"/>
            <a:ext cx="1716051" cy="1440000"/>
          </a:xfrm>
          <a:prstGeom prst="rect">
            <a:avLst/>
          </a:prstGeom>
        </p:spPr>
      </p:pic>
      <p:sp>
        <p:nvSpPr>
          <p:cNvPr id="88" name="TextBox 87">
            <a:extLst>
              <a:ext uri="{FF2B5EF4-FFF2-40B4-BE49-F238E27FC236}">
                <a16:creationId xmlns:a16="http://schemas.microsoft.com/office/drawing/2014/main" id="{55E29C04-BB59-3D3D-E5AE-058381414F68}"/>
              </a:ext>
            </a:extLst>
          </p:cNvPr>
          <p:cNvSpPr txBox="1"/>
          <p:nvPr/>
        </p:nvSpPr>
        <p:spPr>
          <a:xfrm>
            <a:off x="5382263" y="5017572"/>
            <a:ext cx="1381760" cy="369332"/>
          </a:xfrm>
          <a:prstGeom prst="rect">
            <a:avLst/>
          </a:prstGeom>
          <a:noFill/>
        </p:spPr>
        <p:txBody>
          <a:bodyPr wrap="square" rtlCol="0">
            <a:spAutoFit/>
          </a:bodyPr>
          <a:lstStyle/>
          <a:p>
            <a:r>
              <a:rPr lang="en-IN" dirty="0"/>
              <a:t>Total Traffic</a:t>
            </a:r>
          </a:p>
        </p:txBody>
      </p:sp>
      <p:pic>
        <p:nvPicPr>
          <p:cNvPr id="90" name="Picture 89">
            <a:extLst>
              <a:ext uri="{FF2B5EF4-FFF2-40B4-BE49-F238E27FC236}">
                <a16:creationId xmlns:a16="http://schemas.microsoft.com/office/drawing/2014/main" id="{8D14DF16-850D-4A15-B976-6351D74725A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670918" y="5345027"/>
            <a:ext cx="1716051" cy="1440000"/>
          </a:xfrm>
          <a:prstGeom prst="rect">
            <a:avLst/>
          </a:prstGeom>
        </p:spPr>
      </p:pic>
      <p:sp>
        <p:nvSpPr>
          <p:cNvPr id="91" name="TextBox 90">
            <a:extLst>
              <a:ext uri="{FF2B5EF4-FFF2-40B4-BE49-F238E27FC236}">
                <a16:creationId xmlns:a16="http://schemas.microsoft.com/office/drawing/2014/main" id="{FF31BF3B-2E0A-2DC7-0542-402267AA208B}"/>
              </a:ext>
            </a:extLst>
          </p:cNvPr>
          <p:cNvSpPr txBox="1"/>
          <p:nvPr/>
        </p:nvSpPr>
        <p:spPr>
          <a:xfrm>
            <a:off x="7659654" y="5030044"/>
            <a:ext cx="1808068" cy="369332"/>
          </a:xfrm>
          <a:prstGeom prst="rect">
            <a:avLst/>
          </a:prstGeom>
          <a:noFill/>
        </p:spPr>
        <p:txBody>
          <a:bodyPr wrap="square" rtlCol="0">
            <a:spAutoFit/>
          </a:bodyPr>
          <a:lstStyle/>
          <a:p>
            <a:r>
              <a:rPr lang="en-IN" dirty="0"/>
              <a:t>Session Duration</a:t>
            </a:r>
          </a:p>
        </p:txBody>
      </p:sp>
      <p:pic>
        <p:nvPicPr>
          <p:cNvPr id="93" name="Picture 92">
            <a:extLst>
              <a:ext uri="{FF2B5EF4-FFF2-40B4-BE49-F238E27FC236}">
                <a16:creationId xmlns:a16="http://schemas.microsoft.com/office/drawing/2014/main" id="{4A2A8ABD-4987-F513-E565-A357D1B3ABBD}"/>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0304443" y="5249356"/>
            <a:ext cx="1730472" cy="1440000"/>
          </a:xfrm>
          <a:prstGeom prst="rect">
            <a:avLst/>
          </a:prstGeom>
        </p:spPr>
      </p:pic>
      <p:sp>
        <p:nvSpPr>
          <p:cNvPr id="94" name="TextBox 93">
            <a:extLst>
              <a:ext uri="{FF2B5EF4-FFF2-40B4-BE49-F238E27FC236}">
                <a16:creationId xmlns:a16="http://schemas.microsoft.com/office/drawing/2014/main" id="{20290695-EE8C-D32B-F192-B07CC78841B1}"/>
              </a:ext>
            </a:extLst>
          </p:cNvPr>
          <p:cNvSpPr txBox="1"/>
          <p:nvPr/>
        </p:nvSpPr>
        <p:spPr>
          <a:xfrm>
            <a:off x="10001842" y="5022365"/>
            <a:ext cx="2088546" cy="369332"/>
          </a:xfrm>
          <a:prstGeom prst="rect">
            <a:avLst/>
          </a:prstGeom>
          <a:noFill/>
        </p:spPr>
        <p:txBody>
          <a:bodyPr wrap="square" rtlCol="0">
            <a:spAutoFit/>
          </a:bodyPr>
          <a:lstStyle/>
          <a:p>
            <a:r>
              <a:rPr lang="en-IN" dirty="0"/>
              <a:t>Session Frequency</a:t>
            </a:r>
          </a:p>
        </p:txBody>
      </p:sp>
    </p:spTree>
    <p:extLst>
      <p:ext uri="{BB962C8B-B14F-4D97-AF65-F5344CB8AC3E}">
        <p14:creationId xmlns:p14="http://schemas.microsoft.com/office/powerpoint/2010/main" val="4090640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2BF0-683D-2D00-89EB-18E22A6E6EFE}"/>
              </a:ext>
            </a:extLst>
          </p:cNvPr>
          <p:cNvSpPr>
            <a:spLocks noGrp="1"/>
          </p:cNvSpPr>
          <p:nvPr>
            <p:ph type="ctrTitle"/>
          </p:nvPr>
        </p:nvSpPr>
        <p:spPr>
          <a:xfrm>
            <a:off x="111579" y="-216579"/>
            <a:ext cx="11968842" cy="1359580"/>
          </a:xfrm>
        </p:spPr>
        <p:txBody>
          <a:bodyPr>
            <a:normAutofit/>
          </a:bodyPr>
          <a:lstStyle/>
          <a:p>
            <a:r>
              <a:rPr lang="en-IN" b="1" dirty="0"/>
              <a:t>Top_3 Applications</a:t>
            </a:r>
          </a:p>
        </p:txBody>
      </p:sp>
      <p:pic>
        <p:nvPicPr>
          <p:cNvPr id="5" name="Picture 4">
            <a:extLst>
              <a:ext uri="{FF2B5EF4-FFF2-40B4-BE49-F238E27FC236}">
                <a16:creationId xmlns:a16="http://schemas.microsoft.com/office/drawing/2014/main" id="{D8EC8BFC-380B-A82E-87CD-9BFCE3DF8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79" y="1412560"/>
            <a:ext cx="3626182" cy="3600000"/>
          </a:xfrm>
          <a:prstGeom prst="rect">
            <a:avLst/>
          </a:prstGeom>
        </p:spPr>
      </p:pic>
      <p:sp>
        <p:nvSpPr>
          <p:cNvPr id="10" name="TextBox 9">
            <a:extLst>
              <a:ext uri="{FF2B5EF4-FFF2-40B4-BE49-F238E27FC236}">
                <a16:creationId xmlns:a16="http://schemas.microsoft.com/office/drawing/2014/main" id="{00F98B3D-8D28-A606-8583-C67A3FDB4D12}"/>
              </a:ext>
            </a:extLst>
          </p:cNvPr>
          <p:cNvSpPr txBox="1"/>
          <p:nvPr/>
        </p:nvSpPr>
        <p:spPr>
          <a:xfrm flipH="1">
            <a:off x="369072" y="5116750"/>
            <a:ext cx="11968843" cy="1877437"/>
          </a:xfrm>
          <a:prstGeom prst="rect">
            <a:avLst/>
          </a:prstGeom>
          <a:noFill/>
        </p:spPr>
        <p:txBody>
          <a:bodyPr wrap="square" rtlCol="0">
            <a:spAutoFit/>
          </a:bodyPr>
          <a:lstStyle/>
          <a:p>
            <a:pPr algn="l">
              <a:buFont typeface="Arial" panose="020B0604020202020204" pitchFamily="34" charset="0"/>
              <a:buChar char="•"/>
            </a:pPr>
            <a:r>
              <a:rPr lang="en-US" sz="1400" b="1" i="0" dirty="0">
                <a:solidFill>
                  <a:srgbClr val="374151"/>
                </a:solidFill>
                <a:effectLst/>
                <a:latin typeface="Söhne"/>
              </a:rPr>
              <a:t>This bar plot focuses on the top 10 customers with the highest data usage, both in terms of download and upload.</a:t>
            </a:r>
          </a:p>
          <a:p>
            <a:pPr algn="l">
              <a:buFont typeface="Arial" panose="020B0604020202020204" pitchFamily="34" charset="0"/>
              <a:buChar char="•"/>
            </a:pPr>
            <a:endParaRPr lang="en-US" sz="1400" b="1" i="0" dirty="0">
              <a:solidFill>
                <a:srgbClr val="374151"/>
              </a:solidFill>
              <a:effectLst/>
              <a:latin typeface="Söhne"/>
            </a:endParaRPr>
          </a:p>
          <a:p>
            <a:pPr algn="l">
              <a:buFont typeface="Arial" panose="020B0604020202020204" pitchFamily="34" charset="0"/>
              <a:buChar char="•"/>
            </a:pPr>
            <a:r>
              <a:rPr lang="en-US" sz="1400" b="1" i="0" dirty="0">
                <a:solidFill>
                  <a:srgbClr val="374151"/>
                </a:solidFill>
                <a:effectLst/>
                <a:latin typeface="Söhne"/>
              </a:rPr>
              <a:t>The x-axis represents the customers' MSISDN/Number, and the y-axis represents the data usage in bytes.</a:t>
            </a:r>
          </a:p>
          <a:p>
            <a:pPr algn="l">
              <a:buFont typeface="Arial" panose="020B0604020202020204" pitchFamily="34" charset="0"/>
              <a:buChar char="•"/>
            </a:pPr>
            <a:endParaRPr lang="en-US" sz="1400" b="1" i="0" dirty="0">
              <a:solidFill>
                <a:srgbClr val="374151"/>
              </a:solidFill>
              <a:effectLst/>
              <a:latin typeface="Söhne"/>
            </a:endParaRPr>
          </a:p>
          <a:p>
            <a:pPr algn="l">
              <a:buFont typeface="Arial" panose="020B0604020202020204" pitchFamily="34" charset="0"/>
              <a:buChar char="•"/>
            </a:pPr>
            <a:r>
              <a:rPr lang="en-US" sz="1400" b="1" i="0" dirty="0">
                <a:solidFill>
                  <a:srgbClr val="374151"/>
                </a:solidFill>
                <a:effectLst/>
                <a:latin typeface="Söhne"/>
              </a:rPr>
              <a:t>The plot helps identify the customers who consume the most data.</a:t>
            </a:r>
          </a:p>
          <a:p>
            <a:pPr algn="l">
              <a:buFont typeface="Arial" panose="020B0604020202020204" pitchFamily="34" charset="0"/>
              <a:buChar char="•"/>
            </a:pPr>
            <a:endParaRPr lang="en-US" sz="1400" b="1" i="0" dirty="0">
              <a:solidFill>
                <a:srgbClr val="374151"/>
              </a:solidFill>
              <a:effectLst/>
              <a:latin typeface="Söhne"/>
            </a:endParaRPr>
          </a:p>
          <a:p>
            <a:pPr algn="l">
              <a:buFont typeface="Arial" panose="020B0604020202020204" pitchFamily="34" charset="0"/>
              <a:buChar char="•"/>
            </a:pPr>
            <a:r>
              <a:rPr lang="en-US" sz="1400" b="1" i="0" dirty="0">
                <a:solidFill>
                  <a:srgbClr val="374151"/>
                </a:solidFill>
                <a:effectLst/>
                <a:latin typeface="Söhne"/>
              </a:rPr>
              <a:t>Analyzing this plot can provide insights into customer usage patterns, identify power users, and potentially reveal application-related trends.</a:t>
            </a:r>
          </a:p>
          <a:p>
            <a:endParaRPr lang="en-IN" dirty="0"/>
          </a:p>
        </p:txBody>
      </p:sp>
      <p:pic>
        <p:nvPicPr>
          <p:cNvPr id="14" name="Picture 13">
            <a:extLst>
              <a:ext uri="{FF2B5EF4-FFF2-40B4-BE49-F238E27FC236}">
                <a16:creationId xmlns:a16="http://schemas.microsoft.com/office/drawing/2014/main" id="{46C45392-4690-8F8A-0BBD-19C380998C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4381" y="1412560"/>
            <a:ext cx="3770181" cy="3600000"/>
          </a:xfrm>
          <a:prstGeom prst="rect">
            <a:avLst/>
          </a:prstGeom>
        </p:spPr>
      </p:pic>
      <p:pic>
        <p:nvPicPr>
          <p:cNvPr id="16" name="Picture 15">
            <a:extLst>
              <a:ext uri="{FF2B5EF4-FFF2-40B4-BE49-F238E27FC236}">
                <a16:creationId xmlns:a16="http://schemas.microsoft.com/office/drawing/2014/main" id="{E2631EBD-5BD4-4F81-2DB2-80EDD03D66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2980" y="1412560"/>
            <a:ext cx="3626182" cy="3600000"/>
          </a:xfrm>
          <a:prstGeom prst="rect">
            <a:avLst/>
          </a:prstGeom>
        </p:spPr>
      </p:pic>
    </p:spTree>
    <p:extLst>
      <p:ext uri="{BB962C8B-B14F-4D97-AF65-F5344CB8AC3E}">
        <p14:creationId xmlns:p14="http://schemas.microsoft.com/office/powerpoint/2010/main" val="1852913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2BF0-683D-2D00-89EB-18E22A6E6EFE}"/>
              </a:ext>
            </a:extLst>
          </p:cNvPr>
          <p:cNvSpPr>
            <a:spLocks noGrp="1"/>
          </p:cNvSpPr>
          <p:nvPr>
            <p:ph type="ctrTitle"/>
          </p:nvPr>
        </p:nvSpPr>
        <p:spPr>
          <a:xfrm>
            <a:off x="985736" y="373333"/>
            <a:ext cx="10220528" cy="1153909"/>
          </a:xfrm>
        </p:spPr>
        <p:txBody>
          <a:bodyPr/>
          <a:lstStyle/>
          <a:p>
            <a:r>
              <a:rPr lang="en-IN" b="0" i="0" dirty="0">
                <a:solidFill>
                  <a:srgbClr val="374151"/>
                </a:solidFill>
                <a:effectLst/>
                <a:latin typeface="Söhne"/>
              </a:rPr>
              <a:t>K-means Clustering </a:t>
            </a:r>
            <a:r>
              <a:rPr lang="en-IN" dirty="0">
                <a:solidFill>
                  <a:srgbClr val="374151"/>
                </a:solidFill>
                <a:latin typeface="Söhne"/>
              </a:rPr>
              <a:t>A</a:t>
            </a:r>
            <a:r>
              <a:rPr lang="en-IN" b="0" i="0" dirty="0">
                <a:solidFill>
                  <a:srgbClr val="374151"/>
                </a:solidFill>
                <a:effectLst/>
                <a:latin typeface="Söhne"/>
              </a:rPr>
              <a:t>lgorithm</a:t>
            </a:r>
            <a:endParaRPr lang="en-IN" dirty="0"/>
          </a:p>
        </p:txBody>
      </p:sp>
      <p:sp>
        <p:nvSpPr>
          <p:cNvPr id="3" name="Subtitle 2">
            <a:extLst>
              <a:ext uri="{FF2B5EF4-FFF2-40B4-BE49-F238E27FC236}">
                <a16:creationId xmlns:a16="http://schemas.microsoft.com/office/drawing/2014/main" id="{18BE2D48-7525-1A46-686B-9A7560177584}"/>
              </a:ext>
            </a:extLst>
          </p:cNvPr>
          <p:cNvSpPr>
            <a:spLocks noGrp="1"/>
          </p:cNvSpPr>
          <p:nvPr>
            <p:ph type="subTitle" idx="1"/>
          </p:nvPr>
        </p:nvSpPr>
        <p:spPr>
          <a:xfrm>
            <a:off x="318052" y="2042809"/>
            <a:ext cx="5777948" cy="4715799"/>
          </a:xfrm>
        </p:spPr>
        <p:txBody>
          <a:bodyPr>
            <a:normAutofit/>
          </a:bodyPr>
          <a:lstStyle/>
          <a:p>
            <a:pPr marL="171450" indent="-171450" algn="l">
              <a:buFont typeface="Wingdings" panose="05000000000000000000" pitchFamily="2" charset="2"/>
              <a:buChar char="Ø"/>
            </a:pPr>
            <a:r>
              <a:rPr lang="en-US" sz="1600" b="1" dirty="0">
                <a:solidFill>
                  <a:srgbClr val="374151"/>
                </a:solidFill>
                <a:latin typeface="Söhne"/>
              </a:rPr>
              <a:t>The</a:t>
            </a:r>
            <a:r>
              <a:rPr lang="en-US" sz="1600" b="1" i="0" dirty="0">
                <a:solidFill>
                  <a:srgbClr val="374151"/>
                </a:solidFill>
                <a:effectLst/>
                <a:latin typeface="Söhne"/>
              </a:rPr>
              <a:t> elbow method to determine the optimal number of clusters (k) for a given dataset using the K-means clustering algorithm.</a:t>
            </a:r>
          </a:p>
          <a:p>
            <a:pPr marL="171450" indent="-171450" algn="l">
              <a:buFont typeface="Wingdings" panose="05000000000000000000" pitchFamily="2" charset="2"/>
              <a:buChar char="Ø"/>
            </a:pPr>
            <a:r>
              <a:rPr lang="en-US" sz="1600" b="1" i="0" dirty="0">
                <a:solidFill>
                  <a:srgbClr val="374151"/>
                </a:solidFill>
                <a:effectLst/>
                <a:latin typeface="Söhne"/>
              </a:rPr>
              <a:t> The elbow method helps in identifying the value of k that provides the best trade-off between cluster compactness and simplicity.</a:t>
            </a:r>
          </a:p>
          <a:p>
            <a:pPr marL="171450" indent="-171450" algn="l">
              <a:buFont typeface="Wingdings" panose="05000000000000000000" pitchFamily="2" charset="2"/>
              <a:buChar char="Ø"/>
            </a:pPr>
            <a:r>
              <a:rPr lang="en-US" sz="1600" b="1" dirty="0">
                <a:solidFill>
                  <a:srgbClr val="374151"/>
                </a:solidFill>
                <a:latin typeface="Söhne"/>
              </a:rPr>
              <a:t>T</a:t>
            </a:r>
            <a:r>
              <a:rPr lang="en-US" sz="1600" b="1" i="0" dirty="0">
                <a:solidFill>
                  <a:srgbClr val="374151"/>
                </a:solidFill>
                <a:effectLst/>
                <a:latin typeface="Söhne"/>
              </a:rPr>
              <a:t>he range of k values considered is from 1 to 10</a:t>
            </a:r>
          </a:p>
          <a:p>
            <a:pPr marL="171450" indent="-171450" algn="l">
              <a:buFont typeface="Wingdings" panose="05000000000000000000" pitchFamily="2" charset="2"/>
              <a:buChar char="Ø"/>
            </a:pPr>
            <a:r>
              <a:rPr lang="en-US" sz="1600" b="1" i="0" dirty="0">
                <a:solidFill>
                  <a:srgbClr val="374151"/>
                </a:solidFill>
                <a:effectLst/>
                <a:latin typeface="Söhne"/>
              </a:rPr>
              <a:t>The algorithm calculates the sum of squared errors (SSE) for each clustering solution.</a:t>
            </a:r>
          </a:p>
          <a:p>
            <a:pPr marL="171450" indent="-171450" algn="l">
              <a:buFont typeface="Wingdings" panose="05000000000000000000" pitchFamily="2" charset="2"/>
              <a:buChar char="Ø"/>
            </a:pPr>
            <a:r>
              <a:rPr lang="en-US" sz="1600" b="1" i="0" dirty="0">
                <a:solidFill>
                  <a:srgbClr val="374151"/>
                </a:solidFill>
                <a:effectLst/>
                <a:latin typeface="Söhne"/>
              </a:rPr>
              <a:t>k=3 would involve analyzing the plot and determining the position of the elbow point when k is equal to 3.</a:t>
            </a:r>
          </a:p>
          <a:p>
            <a:pPr marL="171450" indent="-171450" algn="l">
              <a:buFont typeface="Wingdings" panose="05000000000000000000" pitchFamily="2" charset="2"/>
              <a:buChar char="Ø"/>
            </a:pPr>
            <a:r>
              <a:rPr lang="en-US" sz="1600" b="1" i="0" dirty="0">
                <a:solidFill>
                  <a:srgbClr val="374151"/>
                </a:solidFill>
                <a:effectLst/>
                <a:latin typeface="Söhne"/>
              </a:rPr>
              <a:t> The elbow point is typically characterized by a significant change in the slope of the SSE curve.</a:t>
            </a:r>
          </a:p>
          <a:p>
            <a:pPr marL="171450" indent="-171450" algn="l">
              <a:buFont typeface="Wingdings" panose="05000000000000000000" pitchFamily="2" charset="2"/>
              <a:buChar char="Ø"/>
            </a:pPr>
            <a:r>
              <a:rPr lang="en-US" sz="1600" b="1" i="0" dirty="0">
                <a:solidFill>
                  <a:srgbClr val="374151"/>
                </a:solidFill>
                <a:effectLst/>
                <a:latin typeface="Söhne"/>
              </a:rPr>
              <a:t> It indicates that adding more clusters beyond that point does not lead to significant improvement in SSE reduction </a:t>
            </a:r>
          </a:p>
        </p:txBody>
      </p:sp>
      <p:pic>
        <p:nvPicPr>
          <p:cNvPr id="5" name="Picture 4">
            <a:extLst>
              <a:ext uri="{FF2B5EF4-FFF2-40B4-BE49-F238E27FC236}">
                <a16:creationId xmlns:a16="http://schemas.microsoft.com/office/drawing/2014/main" id="{BC2D5873-3C73-F632-5553-D83EC5B5D9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402" y="2059387"/>
            <a:ext cx="5455546" cy="4260969"/>
          </a:xfrm>
          <a:prstGeom prst="rect">
            <a:avLst/>
          </a:prstGeom>
        </p:spPr>
      </p:pic>
    </p:spTree>
    <p:extLst>
      <p:ext uri="{BB962C8B-B14F-4D97-AF65-F5344CB8AC3E}">
        <p14:creationId xmlns:p14="http://schemas.microsoft.com/office/powerpoint/2010/main" val="3825781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2BF0-683D-2D00-89EB-18E22A6E6EFE}"/>
              </a:ext>
            </a:extLst>
          </p:cNvPr>
          <p:cNvSpPr>
            <a:spLocks noGrp="1"/>
          </p:cNvSpPr>
          <p:nvPr>
            <p:ph type="ctrTitle"/>
          </p:nvPr>
        </p:nvSpPr>
        <p:spPr>
          <a:xfrm>
            <a:off x="1524000" y="279083"/>
            <a:ext cx="8991600" cy="1183957"/>
          </a:xfrm>
        </p:spPr>
        <p:txBody>
          <a:bodyPr>
            <a:normAutofit/>
          </a:bodyPr>
          <a:lstStyle/>
          <a:p>
            <a:r>
              <a:rPr lang="en-US" sz="3600" b="1" i="0" dirty="0">
                <a:solidFill>
                  <a:srgbClr val="374151"/>
                </a:solidFill>
                <a:effectLst/>
                <a:latin typeface="Arial" panose="020B0604020202020204" pitchFamily="34" charset="0"/>
                <a:cs typeface="Arial" panose="020B0604020202020204" pitchFamily="34" charset="0"/>
              </a:rPr>
              <a:t>Clustering Analysis of Customer Engagement Metrics</a:t>
            </a:r>
            <a:endParaRPr lang="en-IN" sz="36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4B721BF-5E73-2B30-88EB-8E667F915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323" y="1899920"/>
            <a:ext cx="6242639" cy="4084320"/>
          </a:xfrm>
          <a:prstGeom prst="rect">
            <a:avLst/>
          </a:prstGeom>
        </p:spPr>
      </p:pic>
      <p:sp>
        <p:nvSpPr>
          <p:cNvPr id="7" name="TextBox 6">
            <a:extLst>
              <a:ext uri="{FF2B5EF4-FFF2-40B4-BE49-F238E27FC236}">
                <a16:creationId xmlns:a16="http://schemas.microsoft.com/office/drawing/2014/main" id="{5568080B-2E70-56D5-A38E-CE5E2AFF6521}"/>
              </a:ext>
            </a:extLst>
          </p:cNvPr>
          <p:cNvSpPr txBox="1"/>
          <p:nvPr/>
        </p:nvSpPr>
        <p:spPr>
          <a:xfrm>
            <a:off x="809265" y="2039540"/>
            <a:ext cx="4510157" cy="3693319"/>
          </a:xfrm>
          <a:prstGeom prst="rect">
            <a:avLst/>
          </a:prstGeom>
          <a:noFill/>
        </p:spPr>
        <p:txBody>
          <a:bodyPr wrap="square" rtlCol="0">
            <a:spAutoFit/>
          </a:bodyPr>
          <a:lstStyle/>
          <a:p>
            <a:pPr marL="285750" indent="-285750" algn="l">
              <a:buFont typeface="Wingdings" panose="05000000000000000000" pitchFamily="2" charset="2"/>
              <a:buChar char="v"/>
            </a:pPr>
            <a:r>
              <a:rPr lang="en-US" b="1" i="0" dirty="0">
                <a:solidFill>
                  <a:srgbClr val="374151"/>
                </a:solidFill>
                <a:effectLst/>
                <a:latin typeface="Söhne"/>
              </a:rPr>
              <a:t>Cluster analysis is a powerful statistical technique used to group similar objects or individuals into meaningful clusters. In the context of our analysis, we applied cluster analysis to a dataset to identify distinct groups of users based on their behavior and usage patterns.</a:t>
            </a:r>
          </a:p>
          <a:p>
            <a:pPr marL="285750" indent="-285750" algn="l">
              <a:buFont typeface="Wingdings" panose="05000000000000000000" pitchFamily="2" charset="2"/>
              <a:buChar char="v"/>
            </a:pPr>
            <a:endParaRPr lang="en-US" b="1" i="0" dirty="0">
              <a:solidFill>
                <a:srgbClr val="374151"/>
              </a:solidFill>
              <a:effectLst/>
              <a:latin typeface="Söhne"/>
            </a:endParaRPr>
          </a:p>
          <a:p>
            <a:pPr marL="285750" indent="-285750" algn="l">
              <a:buFont typeface="Wingdings" panose="05000000000000000000" pitchFamily="2" charset="2"/>
              <a:buChar char="v"/>
            </a:pPr>
            <a:r>
              <a:rPr lang="en-US" b="1" i="0" dirty="0">
                <a:solidFill>
                  <a:srgbClr val="374151"/>
                </a:solidFill>
                <a:effectLst/>
                <a:latin typeface="Söhne"/>
              </a:rPr>
              <a:t>The analysis resulted in the identification of three clusters: Cluster 0, Cluster 1, and Cluster 2. Each cluster represents a unique segment of users with distinct characteristics and behaviors</a:t>
            </a:r>
          </a:p>
        </p:txBody>
      </p:sp>
    </p:spTree>
    <p:extLst>
      <p:ext uri="{BB962C8B-B14F-4D97-AF65-F5344CB8AC3E}">
        <p14:creationId xmlns:p14="http://schemas.microsoft.com/office/powerpoint/2010/main" val="1246210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2BF0-683D-2D00-89EB-18E22A6E6EFE}"/>
              </a:ext>
            </a:extLst>
          </p:cNvPr>
          <p:cNvSpPr>
            <a:spLocks noGrp="1"/>
          </p:cNvSpPr>
          <p:nvPr>
            <p:ph type="ctrTitle"/>
          </p:nvPr>
        </p:nvSpPr>
        <p:spPr>
          <a:xfrm>
            <a:off x="187972" y="421971"/>
            <a:ext cx="11767321" cy="793986"/>
          </a:xfrm>
        </p:spPr>
        <p:txBody>
          <a:bodyPr>
            <a:normAutofit fontScale="90000"/>
          </a:bodyPr>
          <a:lstStyle/>
          <a:p>
            <a:r>
              <a:rPr lang="en-US" b="1" dirty="0"/>
              <a:t>Cluster Statistics For Each Metric </a:t>
            </a:r>
            <a:endParaRPr lang="en-IN" b="1" dirty="0"/>
          </a:p>
        </p:txBody>
      </p:sp>
      <p:sp>
        <p:nvSpPr>
          <p:cNvPr id="3" name="Subtitle 2">
            <a:extLst>
              <a:ext uri="{FF2B5EF4-FFF2-40B4-BE49-F238E27FC236}">
                <a16:creationId xmlns:a16="http://schemas.microsoft.com/office/drawing/2014/main" id="{18BE2D48-7525-1A46-686B-9A7560177584}"/>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EEEF0E84-5A0A-630E-9724-17CF124DDC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72" y="1408676"/>
            <a:ext cx="3600000" cy="4290503"/>
          </a:xfrm>
          <a:prstGeom prst="rect">
            <a:avLst/>
          </a:prstGeom>
        </p:spPr>
      </p:pic>
      <p:pic>
        <p:nvPicPr>
          <p:cNvPr id="7" name="Picture 6">
            <a:extLst>
              <a:ext uri="{FF2B5EF4-FFF2-40B4-BE49-F238E27FC236}">
                <a16:creationId xmlns:a16="http://schemas.microsoft.com/office/drawing/2014/main" id="{03D811E9-C4A4-8392-8274-5395DD3CEE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6632" y="1662847"/>
            <a:ext cx="3705066" cy="4048495"/>
          </a:xfrm>
          <a:prstGeom prst="rect">
            <a:avLst/>
          </a:prstGeom>
        </p:spPr>
      </p:pic>
      <p:pic>
        <p:nvPicPr>
          <p:cNvPr id="9" name="Picture 8">
            <a:extLst>
              <a:ext uri="{FF2B5EF4-FFF2-40B4-BE49-F238E27FC236}">
                <a16:creationId xmlns:a16="http://schemas.microsoft.com/office/drawing/2014/main" id="{ACCB18E5-8BF2-DAEB-645C-03CE536282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9165" y="1465705"/>
            <a:ext cx="3600000" cy="197142"/>
          </a:xfrm>
          <a:prstGeom prst="rect">
            <a:avLst/>
          </a:prstGeom>
        </p:spPr>
      </p:pic>
      <p:pic>
        <p:nvPicPr>
          <p:cNvPr id="11" name="Picture 10">
            <a:extLst>
              <a:ext uri="{FF2B5EF4-FFF2-40B4-BE49-F238E27FC236}">
                <a16:creationId xmlns:a16="http://schemas.microsoft.com/office/drawing/2014/main" id="{56266BDD-CABB-E339-AA37-586236603D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50358" y="1453540"/>
            <a:ext cx="3600000" cy="197143"/>
          </a:xfrm>
          <a:prstGeom prst="rect">
            <a:avLst/>
          </a:prstGeom>
        </p:spPr>
      </p:pic>
      <p:pic>
        <p:nvPicPr>
          <p:cNvPr id="13" name="Picture 12">
            <a:extLst>
              <a:ext uri="{FF2B5EF4-FFF2-40B4-BE49-F238E27FC236}">
                <a16:creationId xmlns:a16="http://schemas.microsoft.com/office/drawing/2014/main" id="{51B01996-ECE7-3E61-AABB-30902E4591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50358" y="1655701"/>
            <a:ext cx="3600000" cy="4043477"/>
          </a:xfrm>
          <a:prstGeom prst="rect">
            <a:avLst/>
          </a:prstGeom>
        </p:spPr>
      </p:pic>
    </p:spTree>
    <p:extLst>
      <p:ext uri="{BB962C8B-B14F-4D97-AF65-F5344CB8AC3E}">
        <p14:creationId xmlns:p14="http://schemas.microsoft.com/office/powerpoint/2010/main" val="2331254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695</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Algerian</vt:lpstr>
      <vt:lpstr>Arial</vt:lpstr>
      <vt:lpstr>Arial Narrow</vt:lpstr>
      <vt:lpstr>Bahnschrift Condensed</vt:lpstr>
      <vt:lpstr>Calibri</vt:lpstr>
      <vt:lpstr>Calibri Light</vt:lpstr>
      <vt:lpstr>Constantia</vt:lpstr>
      <vt:lpstr>Franklin Gothic Medium</vt:lpstr>
      <vt:lpstr>Helvetica Neue</vt:lpstr>
      <vt:lpstr>Söhne</vt:lpstr>
      <vt:lpstr>Wingdings</vt:lpstr>
      <vt:lpstr>Office Theme</vt:lpstr>
      <vt:lpstr>Next Hikes User Analytics in the Telecommunication Industry – Overview    </vt:lpstr>
      <vt:lpstr>User Engagement Analysis</vt:lpstr>
      <vt:lpstr>Session Frequency</vt:lpstr>
      <vt:lpstr>PowerPoint Presentation</vt:lpstr>
      <vt:lpstr>Top 10 customers per engagement metric¶ </vt:lpstr>
      <vt:lpstr>Top_3 Applications</vt:lpstr>
      <vt:lpstr>K-means Clustering Algorithm</vt:lpstr>
      <vt:lpstr>Clustering Analysis of Customer Engagement Metrics</vt:lpstr>
      <vt:lpstr>Cluster Statistics For Each Metric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Hikes User Analytics in the Telecommunication Industry – Overview    </dc:title>
  <dc:creator>manila dugar</dc:creator>
  <cp:lastModifiedBy>manila dugar</cp:lastModifiedBy>
  <cp:revision>1</cp:revision>
  <dcterms:created xsi:type="dcterms:W3CDTF">2023-07-01T13:51:32Z</dcterms:created>
  <dcterms:modified xsi:type="dcterms:W3CDTF">2023-07-01T17:32:41Z</dcterms:modified>
</cp:coreProperties>
</file>