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5"/>
  </p:notesMasterIdLst>
  <p:sldIdLst>
    <p:sldId id="257" r:id="rId2"/>
    <p:sldId id="258" r:id="rId3"/>
    <p:sldId id="259" r:id="rId4"/>
    <p:sldId id="260" r:id="rId5"/>
    <p:sldId id="261" r:id="rId6"/>
    <p:sldId id="262" r:id="rId7"/>
    <p:sldId id="263" r:id="rId8"/>
    <p:sldId id="264" r:id="rId9"/>
    <p:sldId id="266"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FFFF"/>
    <a:srgbClr val="66FF33"/>
    <a:srgbClr val="ABFB4B"/>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726" autoAdjust="0"/>
  </p:normalViewPr>
  <p:slideViewPr>
    <p:cSldViewPr snapToGrid="0">
      <p:cViewPr>
        <p:scale>
          <a:sx n="100" d="100"/>
          <a:sy n="100" d="100"/>
        </p:scale>
        <p:origin x="-1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2FF9F-1CD1-4CBC-A4B7-C7D4632849A8}" type="datetimeFigureOut">
              <a:rPr lang="en-IN" smtClean="0"/>
              <a:t>22-06-2023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4738A-A97C-47DC-8501-527767F75DF6}" type="slidenum">
              <a:rPr lang="en-IN" smtClean="0"/>
              <a:t>‹#›</a:t>
            </a:fld>
            <a:endParaRPr lang="en-IN"/>
          </a:p>
        </p:txBody>
      </p:sp>
    </p:spTree>
    <p:extLst>
      <p:ext uri="{BB962C8B-B14F-4D97-AF65-F5344CB8AC3E}">
        <p14:creationId xmlns:p14="http://schemas.microsoft.com/office/powerpoint/2010/main" val="400075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54738A-A97C-47DC-8501-527767F75DF6}" type="slidenum">
              <a:rPr lang="en-IN" smtClean="0"/>
              <a:t>4</a:t>
            </a:fld>
            <a:endParaRPr lang="en-IN"/>
          </a:p>
        </p:txBody>
      </p:sp>
    </p:spTree>
    <p:extLst>
      <p:ext uri="{BB962C8B-B14F-4D97-AF65-F5344CB8AC3E}">
        <p14:creationId xmlns:p14="http://schemas.microsoft.com/office/powerpoint/2010/main" val="18191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4497442"/>
          </a:xfrm>
        </p:spPr>
        <p:txBody>
          <a:bodyPr>
            <a:normAutofit/>
          </a:bodyPr>
          <a:lstStyle/>
          <a:p>
            <a:pPr algn="ctr"/>
            <a:r>
              <a:rPr lang="en-IN" dirty="0"/>
              <a:t>Next Hikes</a:t>
            </a:r>
            <a:br>
              <a:rPr lang="en-IN" dirty="0"/>
            </a:br>
            <a:r>
              <a:rPr lang="en-US" sz="2800" dirty="0"/>
              <a:t>User Analytics in the Telecommunication Industry – Overview</a:t>
            </a:r>
            <a:br>
              <a:rPr lang="en-IN"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9241679" y="4585275"/>
            <a:ext cx="1953758" cy="551264"/>
          </a:xfrm>
        </p:spPr>
        <p:txBody>
          <a:bodyPr>
            <a:normAutofit/>
          </a:bodyPr>
          <a:lstStyle/>
          <a:p>
            <a:r>
              <a:rPr lang="en-US" sz="1600" dirty="0">
                <a:solidFill>
                  <a:schemeClr val="tx1">
                    <a:lumMod val="85000"/>
                    <a:lumOff val="15000"/>
                  </a:schemeClr>
                </a:solidFill>
              </a:rPr>
              <a:t>Manila  dugar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F1D9-FA4A-627C-CADD-9A175322034D}"/>
              </a:ext>
            </a:extLst>
          </p:cNvPr>
          <p:cNvSpPr>
            <a:spLocks noGrp="1"/>
          </p:cNvSpPr>
          <p:nvPr>
            <p:ph type="title"/>
          </p:nvPr>
        </p:nvSpPr>
        <p:spPr>
          <a:xfrm>
            <a:off x="1097280" y="719138"/>
            <a:ext cx="10058400" cy="736282"/>
          </a:xfrm>
        </p:spPr>
        <p:txBody>
          <a:bodyPr>
            <a:normAutofit fontScale="90000"/>
          </a:bodyPr>
          <a:lstStyle/>
          <a:p>
            <a:pPr algn="ctr"/>
            <a:r>
              <a:rPr lang="en-US" b="1" i="1" dirty="0">
                <a:solidFill>
                  <a:schemeClr val="bg1"/>
                </a:solidFill>
                <a:latin typeface="Helvetica Neue"/>
              </a:rPr>
              <a:t>Correlation Matrix</a:t>
            </a:r>
            <a:br>
              <a:rPr lang="en-US" b="1" i="1" dirty="0">
                <a:solidFill>
                  <a:srgbClr val="000000"/>
                </a:solidFill>
                <a:effectLst/>
                <a:latin typeface="Helvetica Neue"/>
              </a:rPr>
            </a:br>
            <a:endParaRPr lang="en-IN" dirty="0"/>
          </a:p>
        </p:txBody>
      </p:sp>
      <p:sp>
        <p:nvSpPr>
          <p:cNvPr id="3" name="Text Placeholder 2">
            <a:extLst>
              <a:ext uri="{FF2B5EF4-FFF2-40B4-BE49-F238E27FC236}">
                <a16:creationId xmlns:a16="http://schemas.microsoft.com/office/drawing/2014/main" id="{8A2A35A1-6873-A99F-1DDE-301F8AD2D05F}"/>
              </a:ext>
            </a:extLst>
          </p:cNvPr>
          <p:cNvSpPr>
            <a:spLocks noGrp="1"/>
          </p:cNvSpPr>
          <p:nvPr>
            <p:ph type="body" idx="1"/>
          </p:nvPr>
        </p:nvSpPr>
        <p:spPr>
          <a:xfrm>
            <a:off x="1165860" y="1087279"/>
            <a:ext cx="9753600" cy="820102"/>
          </a:xfrm>
        </p:spPr>
        <p:txBody>
          <a:bodyPr>
            <a:normAutofit/>
          </a:bodyPr>
          <a:lstStyle/>
          <a:p>
            <a:pPr algn="ctr"/>
            <a:r>
              <a:rPr lang="en-US" sz="1400" b="1" i="1" dirty="0">
                <a:solidFill>
                  <a:schemeClr val="bg1"/>
                </a:solidFill>
                <a:effectLst/>
                <a:latin typeface="Candara" panose="020E0502030303020204" pitchFamily="34" charset="0"/>
              </a:rPr>
              <a:t>the </a:t>
            </a:r>
            <a:r>
              <a:rPr lang="en-US" sz="1400" b="1" i="1" dirty="0" err="1">
                <a:solidFill>
                  <a:schemeClr val="bg1"/>
                </a:solidFill>
                <a:effectLst/>
                <a:latin typeface="Candara" panose="020E0502030303020204" pitchFamily="34" charset="0"/>
              </a:rPr>
              <a:t>CoRrelation</a:t>
            </a:r>
            <a:r>
              <a:rPr lang="en-US" sz="1400" b="1" i="1" dirty="0">
                <a:solidFill>
                  <a:schemeClr val="bg1"/>
                </a:solidFill>
                <a:effectLst/>
                <a:latin typeface="Candara" panose="020E0502030303020204" pitchFamily="34" charset="0"/>
              </a:rPr>
              <a:t> Between each application </a:t>
            </a:r>
            <a:endParaRPr lang="en-IN" sz="1400" dirty="0">
              <a:solidFill>
                <a:schemeClr val="bg1"/>
              </a:solidFill>
              <a:latin typeface="Candara" panose="020E0502030303020204" pitchFamily="34" charset="0"/>
            </a:endParaRPr>
          </a:p>
        </p:txBody>
      </p:sp>
      <p:pic>
        <p:nvPicPr>
          <p:cNvPr id="8" name="Content Placeholder 7">
            <a:extLst>
              <a:ext uri="{FF2B5EF4-FFF2-40B4-BE49-F238E27FC236}">
                <a16:creationId xmlns:a16="http://schemas.microsoft.com/office/drawing/2014/main" id="{00FB1F52-83E1-C8F2-1214-3618AED8722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89243" y="2179320"/>
            <a:ext cx="6685062" cy="3689774"/>
          </a:xfrm>
        </p:spPr>
      </p:pic>
      <p:pic>
        <p:nvPicPr>
          <p:cNvPr id="18" name="Content Placeholder 17">
            <a:extLst>
              <a:ext uri="{FF2B5EF4-FFF2-40B4-BE49-F238E27FC236}">
                <a16:creationId xmlns:a16="http://schemas.microsoft.com/office/drawing/2014/main" id="{F78682B9-CDCA-C3E7-742F-0E1F0A2BA793}"/>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437225" y="2179744"/>
            <a:ext cx="4306361" cy="3689350"/>
          </a:xfrm>
        </p:spPr>
      </p:pic>
    </p:spTree>
    <p:extLst>
      <p:ext uri="{BB962C8B-B14F-4D97-AF65-F5344CB8AC3E}">
        <p14:creationId xmlns:p14="http://schemas.microsoft.com/office/powerpoint/2010/main" val="370943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7265-FC1C-361A-9206-BCF992BCBAF8}"/>
              </a:ext>
            </a:extLst>
          </p:cNvPr>
          <p:cNvSpPr>
            <a:spLocks noGrp="1"/>
          </p:cNvSpPr>
          <p:nvPr>
            <p:ph type="title"/>
          </p:nvPr>
        </p:nvSpPr>
        <p:spPr>
          <a:xfrm>
            <a:off x="1097280" y="68581"/>
            <a:ext cx="10058400" cy="754379"/>
          </a:xfrm>
        </p:spPr>
        <p:txBody>
          <a:bodyPr>
            <a:normAutofit/>
          </a:bodyPr>
          <a:lstStyle/>
          <a:p>
            <a:pPr algn="ctr"/>
            <a:r>
              <a:rPr lang="en-US" b="1" i="1" dirty="0">
                <a:solidFill>
                  <a:schemeClr val="bg1"/>
                </a:solidFill>
                <a:effectLst/>
                <a:latin typeface="Helvetica Neue"/>
              </a:rPr>
              <a:t>Dimensionality Reduction </a:t>
            </a:r>
            <a:endParaRPr lang="en-IN" dirty="0">
              <a:solidFill>
                <a:schemeClr val="bg1"/>
              </a:solidFill>
            </a:endParaRPr>
          </a:p>
        </p:txBody>
      </p:sp>
      <p:sp>
        <p:nvSpPr>
          <p:cNvPr id="3" name="Content Placeholder 2">
            <a:extLst>
              <a:ext uri="{FF2B5EF4-FFF2-40B4-BE49-F238E27FC236}">
                <a16:creationId xmlns:a16="http://schemas.microsoft.com/office/drawing/2014/main" id="{94016044-B513-9065-CB0D-940D8F660019}"/>
              </a:ext>
            </a:extLst>
          </p:cNvPr>
          <p:cNvSpPr>
            <a:spLocks noGrp="1"/>
          </p:cNvSpPr>
          <p:nvPr>
            <p:ph sz="half" idx="1"/>
          </p:nvPr>
        </p:nvSpPr>
        <p:spPr/>
        <p:txBody>
          <a:bodyPr>
            <a:normAutofit fontScale="77500" lnSpcReduction="20000"/>
          </a:bodyPr>
          <a:lstStyle/>
          <a:p>
            <a:pPr>
              <a:buFont typeface="Wingdings" panose="05000000000000000000" pitchFamily="2" charset="2"/>
              <a:buChar char="§"/>
            </a:pPr>
            <a:r>
              <a:rPr lang="en-US" b="0" i="0" dirty="0">
                <a:solidFill>
                  <a:schemeClr val="bg1"/>
                </a:solidFill>
                <a:effectLst/>
                <a:latin typeface="Arial Rounded MT Bold" panose="020F0704030504030204" pitchFamily="34" charset="0"/>
              </a:rPr>
              <a:t>The array of component loadings shows the correlation between the original features and the principal components. Larger absolute values in the loadings indicate a stronger relationship between the feature and the corresponding principal component.</a:t>
            </a:r>
          </a:p>
          <a:p>
            <a:pPr>
              <a:buFont typeface="Wingdings" panose="05000000000000000000" pitchFamily="2" charset="2"/>
              <a:buChar char="§"/>
            </a:pPr>
            <a:r>
              <a:rPr lang="en-US" b="0" i="0" dirty="0">
                <a:solidFill>
                  <a:schemeClr val="bg1"/>
                </a:solidFill>
                <a:effectLst/>
                <a:latin typeface="Arial Rounded MT Bold" panose="020F0704030504030204" pitchFamily="34" charset="0"/>
              </a:rPr>
              <a:t> The </a:t>
            </a:r>
            <a:r>
              <a:rPr lang="en-US" b="0" i="0" dirty="0" err="1">
                <a:solidFill>
                  <a:schemeClr val="bg1"/>
                </a:solidFill>
                <a:effectLst/>
                <a:latin typeface="Arial Rounded MT Bold" panose="020F0704030504030204" pitchFamily="34" charset="0"/>
              </a:rPr>
              <a:t>explained_variance_ratio</a:t>
            </a:r>
            <a:r>
              <a:rPr lang="en-US" b="0" i="0" dirty="0">
                <a:solidFill>
                  <a:schemeClr val="bg1"/>
                </a:solidFill>
                <a:effectLst/>
                <a:latin typeface="Arial Rounded MT Bold" panose="020F0704030504030204" pitchFamily="34" charset="0"/>
              </a:rPr>
              <a:t> array indicates the proportion of the total variance in the data explained by each principal component. In this case, the first principal component explains approximately 10.00% of the total variance, while the second principal component explains approximately 9.93% of the total variance. Together, these two components explain around 19.93% of the total variance.</a:t>
            </a:r>
            <a:endParaRPr lang="en-IN" dirty="0">
              <a:solidFill>
                <a:schemeClr val="bg1"/>
              </a:solidFill>
              <a:latin typeface="Arial Rounded MT Bold" panose="020F0704030504030204" pitchFamily="34" charset="0"/>
            </a:endParaRPr>
          </a:p>
        </p:txBody>
      </p:sp>
      <p:pic>
        <p:nvPicPr>
          <p:cNvPr id="9" name="Content Placeholder 8">
            <a:extLst>
              <a:ext uri="{FF2B5EF4-FFF2-40B4-BE49-F238E27FC236}">
                <a16:creationId xmlns:a16="http://schemas.microsoft.com/office/drawing/2014/main" id="{7511AD8D-22C2-E3A0-7ED9-88695F24B9C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16688" y="2135369"/>
            <a:ext cx="4638675" cy="3719150"/>
          </a:xfrm>
        </p:spPr>
      </p:pic>
      <p:sp>
        <p:nvSpPr>
          <p:cNvPr id="5" name="TextBox 4">
            <a:extLst>
              <a:ext uri="{FF2B5EF4-FFF2-40B4-BE49-F238E27FC236}">
                <a16:creationId xmlns:a16="http://schemas.microsoft.com/office/drawing/2014/main" id="{7A51428D-8EF0-3A3A-02D2-EAF8FF1FF774}"/>
              </a:ext>
            </a:extLst>
          </p:cNvPr>
          <p:cNvSpPr txBox="1"/>
          <p:nvPr/>
        </p:nvSpPr>
        <p:spPr>
          <a:xfrm>
            <a:off x="3848944" y="1010264"/>
            <a:ext cx="5334000" cy="461665"/>
          </a:xfrm>
          <a:prstGeom prst="rect">
            <a:avLst/>
          </a:prstGeom>
          <a:noFill/>
        </p:spPr>
        <p:txBody>
          <a:bodyPr wrap="square" rtlCol="0">
            <a:spAutoFit/>
          </a:bodyPr>
          <a:lstStyle/>
          <a:p>
            <a:r>
              <a:rPr lang="en-US" sz="2400" b="1" i="1" dirty="0">
                <a:solidFill>
                  <a:schemeClr val="bg1"/>
                </a:solidFill>
                <a:effectLst/>
                <a:latin typeface="Helvetica Neue"/>
              </a:rPr>
              <a:t>Principal </a:t>
            </a:r>
            <a:r>
              <a:rPr lang="en-US" sz="2400" b="1" i="1" dirty="0">
                <a:solidFill>
                  <a:schemeClr val="bg1"/>
                </a:solidFill>
                <a:latin typeface="Helvetica Neue"/>
              </a:rPr>
              <a:t>C</a:t>
            </a:r>
            <a:r>
              <a:rPr lang="en-US" sz="2400" b="1" i="1" dirty="0">
                <a:solidFill>
                  <a:schemeClr val="bg1"/>
                </a:solidFill>
                <a:effectLst/>
                <a:latin typeface="Helvetica Neue"/>
              </a:rPr>
              <a:t>omponent </a:t>
            </a:r>
            <a:r>
              <a:rPr lang="en-US" sz="2400" b="1" i="1" dirty="0">
                <a:solidFill>
                  <a:schemeClr val="bg1"/>
                </a:solidFill>
                <a:latin typeface="Helvetica Neue"/>
              </a:rPr>
              <a:t>A</a:t>
            </a:r>
            <a:r>
              <a:rPr lang="en-US" sz="2400" b="1" i="1" dirty="0">
                <a:solidFill>
                  <a:schemeClr val="bg1"/>
                </a:solidFill>
                <a:effectLst/>
                <a:latin typeface="Helvetica Neue"/>
              </a:rPr>
              <a:t>nalysis</a:t>
            </a:r>
            <a:endParaRPr lang="en-IN" sz="2400" dirty="0">
              <a:solidFill>
                <a:schemeClr val="bg1"/>
              </a:solidFill>
            </a:endParaRPr>
          </a:p>
        </p:txBody>
      </p:sp>
    </p:spTree>
    <p:extLst>
      <p:ext uri="{BB962C8B-B14F-4D97-AF65-F5344CB8AC3E}">
        <p14:creationId xmlns:p14="http://schemas.microsoft.com/office/powerpoint/2010/main" val="217345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E6C92-0099-D377-10BE-F9F7EBD34425}"/>
              </a:ext>
            </a:extLst>
          </p:cNvPr>
          <p:cNvSpPr>
            <a:spLocks noGrp="1"/>
          </p:cNvSpPr>
          <p:nvPr>
            <p:ph type="title"/>
          </p:nvPr>
        </p:nvSpPr>
        <p:spPr>
          <a:xfrm>
            <a:off x="1066800" y="286709"/>
            <a:ext cx="10058400" cy="702302"/>
          </a:xfrm>
        </p:spPr>
        <p:txBody>
          <a:bodyPr>
            <a:normAutofit/>
          </a:bodyPr>
          <a:lstStyle/>
          <a:p>
            <a:pPr algn="ctr"/>
            <a:r>
              <a:rPr lang="en-US" sz="3200" b="0" i="0" dirty="0">
                <a:effectLst/>
                <a:latin typeface="Söhne Mono"/>
              </a:rPr>
              <a:t>Get the loadings from the PCA</a:t>
            </a:r>
            <a:endParaRPr lang="en-IN" sz="3200" dirty="0"/>
          </a:p>
        </p:txBody>
      </p:sp>
      <p:pic>
        <p:nvPicPr>
          <p:cNvPr id="8" name="Content Placeholder 7">
            <a:extLst>
              <a:ext uri="{FF2B5EF4-FFF2-40B4-BE49-F238E27FC236}">
                <a16:creationId xmlns:a16="http://schemas.microsoft.com/office/drawing/2014/main" id="{58EF9D86-9FBA-AEA6-8A7D-0474C2C45E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 y="2057401"/>
            <a:ext cx="5242560" cy="3811588"/>
          </a:xfrm>
        </p:spPr>
      </p:pic>
      <p:sp>
        <p:nvSpPr>
          <p:cNvPr id="6" name="Content Placeholder 5">
            <a:extLst>
              <a:ext uri="{FF2B5EF4-FFF2-40B4-BE49-F238E27FC236}">
                <a16:creationId xmlns:a16="http://schemas.microsoft.com/office/drawing/2014/main" id="{BBB6C7BE-6928-09F2-68E5-F0F020DE3076}"/>
              </a:ext>
            </a:extLst>
          </p:cNvPr>
          <p:cNvSpPr>
            <a:spLocks noGrp="1"/>
          </p:cNvSpPr>
          <p:nvPr>
            <p:ph sz="quarter" idx="4"/>
          </p:nvPr>
        </p:nvSpPr>
        <p:spPr>
          <a:xfrm>
            <a:off x="6035040" y="2125981"/>
            <a:ext cx="5547360" cy="4114799"/>
          </a:xfrm>
        </p:spPr>
        <p:txBody>
          <a:bodyPr>
            <a:normAutofit fontScale="85000" lnSpcReduction="20000"/>
          </a:bodyPr>
          <a:lstStyle/>
          <a:p>
            <a:pPr algn="l"/>
            <a:r>
              <a:rPr lang="en-IN" b="1" i="0" dirty="0">
                <a:solidFill>
                  <a:srgbClr val="374151"/>
                </a:solidFill>
                <a:effectLst/>
                <a:latin typeface="Söhne"/>
              </a:rPr>
              <a:t>For Principal Component 1: </a:t>
            </a:r>
          </a:p>
          <a:p>
            <a:pPr algn="l">
              <a:buFont typeface="Wingdings" panose="05000000000000000000" pitchFamily="2" charset="2"/>
              <a:buChar char="ü"/>
            </a:pPr>
            <a:r>
              <a:rPr lang="en-IN" b="0" i="0" dirty="0">
                <a:solidFill>
                  <a:srgbClr val="374151"/>
                </a:solidFill>
                <a:effectLst/>
                <a:latin typeface="Söhne"/>
              </a:rPr>
              <a:t> Variables with positive associations and higher strengths include: </a:t>
            </a:r>
            <a:r>
              <a:rPr lang="en-IN" b="0" i="0" dirty="0">
                <a:solidFill>
                  <a:srgbClr val="00B050"/>
                </a:solidFill>
                <a:effectLst/>
                <a:latin typeface="Söhne"/>
              </a:rPr>
              <a:t>Activity Duration DL (</a:t>
            </a:r>
            <a:r>
              <a:rPr lang="en-IN" b="0" i="0" dirty="0" err="1">
                <a:solidFill>
                  <a:srgbClr val="00B050"/>
                </a:solidFill>
                <a:effectLst/>
                <a:latin typeface="Söhne"/>
              </a:rPr>
              <a:t>ms</a:t>
            </a:r>
            <a:r>
              <a:rPr lang="en-IN" b="0" i="0" dirty="0">
                <a:solidFill>
                  <a:srgbClr val="00B050"/>
                </a:solidFill>
                <a:effectLst/>
                <a:latin typeface="Söhne"/>
              </a:rPr>
              <a:t>), Activity Duration UL (</a:t>
            </a:r>
            <a:r>
              <a:rPr lang="en-IN" b="0" i="0" dirty="0" err="1">
                <a:solidFill>
                  <a:srgbClr val="00B050"/>
                </a:solidFill>
                <a:effectLst/>
                <a:latin typeface="Söhne"/>
              </a:rPr>
              <a:t>ms</a:t>
            </a:r>
            <a:r>
              <a:rPr lang="en-IN" b="0" i="0" dirty="0">
                <a:solidFill>
                  <a:srgbClr val="00B050"/>
                </a:solidFill>
                <a:effectLst/>
                <a:latin typeface="Söhne"/>
              </a:rPr>
              <a:t>), Netflix DL (Bytes), Netflix UL (Bytes), Other UL</a:t>
            </a:r>
          </a:p>
          <a:p>
            <a:pPr algn="l">
              <a:buFont typeface="Wingdings" panose="05000000000000000000" pitchFamily="2" charset="2"/>
              <a:buChar char="ü"/>
            </a:pPr>
            <a:r>
              <a:rPr lang="en-IN" b="0" i="0" dirty="0">
                <a:solidFill>
                  <a:srgbClr val="374151"/>
                </a:solidFill>
                <a:effectLst/>
                <a:latin typeface="Söhne"/>
              </a:rPr>
              <a:t>Variables with negative associations &amp; higher strengths include: </a:t>
            </a:r>
            <a:r>
              <a:rPr lang="en-IN" b="0" i="0" dirty="0" err="1">
                <a:solidFill>
                  <a:srgbClr val="FF0000"/>
                </a:solidFill>
                <a:effectLst/>
                <a:latin typeface="Söhne"/>
              </a:rPr>
              <a:t>Dur_msec</a:t>
            </a:r>
            <a:r>
              <a:rPr lang="en-IN" b="0" i="0" dirty="0">
                <a:solidFill>
                  <a:srgbClr val="FF0000"/>
                </a:solidFill>
                <a:effectLst/>
                <a:latin typeface="Söhne"/>
              </a:rPr>
              <a:t>, Social Media DL (Bytes), Google DL (Bytes), Email DL (Bytes), Gaming DL (Bytes), </a:t>
            </a:r>
            <a:r>
              <a:rPr lang="en-IN" b="0" i="0" dirty="0" err="1">
                <a:solidFill>
                  <a:srgbClr val="FF0000"/>
                </a:solidFill>
                <a:effectLst/>
                <a:latin typeface="Söhne"/>
              </a:rPr>
              <a:t>total_DL_vol</a:t>
            </a:r>
            <a:r>
              <a:rPr lang="en-IN" b="0" i="0" dirty="0">
                <a:solidFill>
                  <a:srgbClr val="FF0000"/>
                </a:solidFill>
                <a:effectLst/>
                <a:latin typeface="Söhne"/>
              </a:rPr>
              <a:t>(bytes)</a:t>
            </a:r>
          </a:p>
          <a:p>
            <a:pPr algn="l"/>
            <a:r>
              <a:rPr lang="en-IN" b="1" i="0" dirty="0">
                <a:solidFill>
                  <a:srgbClr val="374151"/>
                </a:solidFill>
                <a:effectLst/>
                <a:latin typeface="Söhne"/>
              </a:rPr>
              <a:t>For Principal Component 2: </a:t>
            </a:r>
          </a:p>
          <a:p>
            <a:pPr algn="l">
              <a:buFont typeface="Wingdings" panose="05000000000000000000" pitchFamily="2" charset="2"/>
              <a:buChar char="ü"/>
            </a:pPr>
            <a:r>
              <a:rPr lang="en-IN" b="0" i="0" dirty="0">
                <a:solidFill>
                  <a:srgbClr val="374151"/>
                </a:solidFill>
                <a:effectLst/>
                <a:latin typeface="Söhne"/>
              </a:rPr>
              <a:t>Variables with positive associations and higher strengths include: </a:t>
            </a:r>
            <a:r>
              <a:rPr lang="en-IN" b="0" i="0" dirty="0">
                <a:solidFill>
                  <a:srgbClr val="00B050"/>
                </a:solidFill>
                <a:effectLst/>
                <a:latin typeface="Söhne"/>
              </a:rPr>
              <a:t>Gaming DL (Bytes), </a:t>
            </a:r>
            <a:r>
              <a:rPr lang="en-IN" b="0" i="0" dirty="0" err="1">
                <a:solidFill>
                  <a:srgbClr val="00B050"/>
                </a:solidFill>
                <a:effectLst/>
                <a:latin typeface="Söhne"/>
              </a:rPr>
              <a:t>total_DL_vol</a:t>
            </a:r>
            <a:r>
              <a:rPr lang="en-IN" b="0" i="0" dirty="0">
                <a:solidFill>
                  <a:srgbClr val="00B050"/>
                </a:solidFill>
                <a:effectLst/>
                <a:latin typeface="Söhne"/>
              </a:rPr>
              <a:t>(bytes)</a:t>
            </a:r>
          </a:p>
          <a:p>
            <a:pPr algn="l">
              <a:buFont typeface="Wingdings" panose="05000000000000000000" pitchFamily="2" charset="2"/>
              <a:buChar char="ü"/>
            </a:pPr>
            <a:r>
              <a:rPr lang="en-IN" b="0" i="0" dirty="0">
                <a:solidFill>
                  <a:srgbClr val="374151"/>
                </a:solidFill>
                <a:effectLst/>
                <a:latin typeface="Söhne"/>
              </a:rPr>
              <a:t>Variables with negative associations and higher strengths include: </a:t>
            </a:r>
            <a:r>
              <a:rPr lang="en-IN" b="0" i="0" dirty="0" err="1">
                <a:solidFill>
                  <a:srgbClr val="FF0000"/>
                </a:solidFill>
                <a:effectLst/>
                <a:latin typeface="Söhne"/>
              </a:rPr>
              <a:t>Dur_msec</a:t>
            </a:r>
            <a:r>
              <a:rPr lang="en-IN" dirty="0">
                <a:solidFill>
                  <a:srgbClr val="FF0000"/>
                </a:solidFill>
                <a:latin typeface="Söhne"/>
              </a:rPr>
              <a:t>, </a:t>
            </a:r>
            <a:r>
              <a:rPr lang="en-IN" b="0" i="0" dirty="0">
                <a:solidFill>
                  <a:srgbClr val="FF0000"/>
                </a:solidFill>
                <a:effectLst/>
                <a:latin typeface="Söhne"/>
              </a:rPr>
              <a:t>YouTube UL (Bytes), Netflix UL (Bytes), Google UL (Bytes), Email UL (Bytes), Gaming UL (Bytes), Other DL, Other UL, </a:t>
            </a:r>
            <a:r>
              <a:rPr lang="en-IN" b="0" i="0" dirty="0" err="1">
                <a:solidFill>
                  <a:srgbClr val="FF0000"/>
                </a:solidFill>
                <a:effectLst/>
                <a:latin typeface="Söhne"/>
              </a:rPr>
              <a:t>total_Ul_vol</a:t>
            </a:r>
            <a:r>
              <a:rPr lang="en-IN" b="0" i="0" dirty="0">
                <a:solidFill>
                  <a:srgbClr val="FF0000"/>
                </a:solidFill>
                <a:effectLst/>
                <a:latin typeface="Söhne"/>
              </a:rPr>
              <a:t>(bytes)</a:t>
            </a:r>
          </a:p>
          <a:p>
            <a:pPr marL="742950" lvl="1" indent="-285750" algn="l">
              <a:buFont typeface="Arial" panose="020B0604020202020204" pitchFamily="34" charset="0"/>
              <a:buChar char="•"/>
            </a:pPr>
            <a:endParaRPr lang="en-IN" b="0" i="0" dirty="0">
              <a:solidFill>
                <a:srgbClr val="374151"/>
              </a:solidFill>
              <a:effectLst/>
              <a:latin typeface="Söhne"/>
            </a:endParaRPr>
          </a:p>
          <a:p>
            <a:pPr>
              <a:buClr>
                <a:srgbClr val="FF0000"/>
              </a:buClr>
              <a:buFont typeface="Wingdings" panose="05000000000000000000" pitchFamily="2" charset="2"/>
              <a:buChar char="q"/>
            </a:pPr>
            <a:endParaRPr lang="en-IN" dirty="0"/>
          </a:p>
        </p:txBody>
      </p:sp>
      <p:sp>
        <p:nvSpPr>
          <p:cNvPr id="9" name="TextBox 8">
            <a:extLst>
              <a:ext uri="{FF2B5EF4-FFF2-40B4-BE49-F238E27FC236}">
                <a16:creationId xmlns:a16="http://schemas.microsoft.com/office/drawing/2014/main" id="{4A851D0F-486A-FDAE-92A1-ED1389D8906C}"/>
              </a:ext>
            </a:extLst>
          </p:cNvPr>
          <p:cNvSpPr txBox="1"/>
          <p:nvPr/>
        </p:nvSpPr>
        <p:spPr>
          <a:xfrm>
            <a:off x="1188720" y="1287780"/>
            <a:ext cx="9692640" cy="338554"/>
          </a:xfrm>
          <a:prstGeom prst="rect">
            <a:avLst/>
          </a:prstGeom>
          <a:noFill/>
        </p:spPr>
        <p:txBody>
          <a:bodyPr wrap="square" rtlCol="0">
            <a:spAutoFit/>
          </a:bodyPr>
          <a:lstStyle/>
          <a:p>
            <a:pPr algn="ctr">
              <a:buClr>
                <a:srgbClr val="FF0000"/>
              </a:buClr>
            </a:pPr>
            <a:r>
              <a:rPr lang="en-US" sz="1600" b="0" i="0" dirty="0">
                <a:solidFill>
                  <a:srgbClr val="374151"/>
                </a:solidFill>
                <a:effectLst/>
                <a:latin typeface="Söhne"/>
              </a:rPr>
              <a:t>The bar plot provides a visual representation of the loading strengths for each variable in the principal components. </a:t>
            </a:r>
          </a:p>
        </p:txBody>
      </p:sp>
    </p:spTree>
    <p:extLst>
      <p:ext uri="{BB962C8B-B14F-4D97-AF65-F5344CB8AC3E}">
        <p14:creationId xmlns:p14="http://schemas.microsoft.com/office/powerpoint/2010/main" val="1105683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416B8D-CF88-7AF8-27EB-598F0F268DC3}"/>
              </a:ext>
            </a:extLst>
          </p:cNvPr>
          <p:cNvSpPr txBox="1"/>
          <p:nvPr/>
        </p:nvSpPr>
        <p:spPr>
          <a:xfrm>
            <a:off x="2491740" y="1699260"/>
            <a:ext cx="5684520" cy="1569660"/>
          </a:xfrm>
          <a:prstGeom prst="rect">
            <a:avLst/>
          </a:prstGeom>
          <a:noFill/>
        </p:spPr>
        <p:txBody>
          <a:bodyPr wrap="square">
            <a:spAutoFit/>
          </a:bodyPr>
          <a:lstStyle/>
          <a:p>
            <a:r>
              <a:rPr lang="en-IN" sz="9600" dirty="0">
                <a:solidFill>
                  <a:schemeClr val="bg1"/>
                </a:solidFill>
              </a:rPr>
              <a:t>Thank You</a:t>
            </a:r>
          </a:p>
        </p:txBody>
      </p:sp>
    </p:spTree>
    <p:extLst>
      <p:ext uri="{BB962C8B-B14F-4D97-AF65-F5344CB8AC3E}">
        <p14:creationId xmlns:p14="http://schemas.microsoft.com/office/powerpoint/2010/main" val="382857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3"/>
                                        </p:tgtEl>
                                      </p:cBhvr>
                                    </p:animEffect>
                                    <p:anim calcmode="lin" valueType="num">
                                      <p:cBhvr>
                                        <p:cTn id="7"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14" dur="26">
                                          <p:stCondLst>
                                            <p:cond delay="620"/>
                                          </p:stCondLst>
                                        </p:cTn>
                                        <p:tgtEl>
                                          <p:spTgt spid="3"/>
                                        </p:tgtEl>
                                      </p:cBhvr>
                                      <p:to x="100000" y="60000"/>
                                    </p:animScale>
                                    <p:animScale>
                                      <p:cBhvr>
                                        <p:cTn id="15" dur="166" decel="50000">
                                          <p:stCondLst>
                                            <p:cond delay="646"/>
                                          </p:stCondLst>
                                        </p:cTn>
                                        <p:tgtEl>
                                          <p:spTgt spid="3"/>
                                        </p:tgtEl>
                                      </p:cBhvr>
                                      <p:to x="100000" y="100000"/>
                                    </p:animScale>
                                    <p:animScale>
                                      <p:cBhvr>
                                        <p:cTn id="16" dur="26">
                                          <p:stCondLst>
                                            <p:cond delay="1312"/>
                                          </p:stCondLst>
                                        </p:cTn>
                                        <p:tgtEl>
                                          <p:spTgt spid="3"/>
                                        </p:tgtEl>
                                      </p:cBhvr>
                                      <p:to x="100000" y="80000"/>
                                    </p:animScale>
                                    <p:animScale>
                                      <p:cBhvr>
                                        <p:cTn id="17" dur="166" decel="50000">
                                          <p:stCondLst>
                                            <p:cond delay="1338"/>
                                          </p:stCondLst>
                                        </p:cTn>
                                        <p:tgtEl>
                                          <p:spTgt spid="3"/>
                                        </p:tgtEl>
                                      </p:cBhvr>
                                      <p:to x="100000" y="100000"/>
                                    </p:animScale>
                                    <p:animScale>
                                      <p:cBhvr>
                                        <p:cTn id="18" dur="26">
                                          <p:stCondLst>
                                            <p:cond delay="1642"/>
                                          </p:stCondLst>
                                        </p:cTn>
                                        <p:tgtEl>
                                          <p:spTgt spid="3"/>
                                        </p:tgtEl>
                                      </p:cBhvr>
                                      <p:to x="100000" y="90000"/>
                                    </p:animScale>
                                    <p:animScale>
                                      <p:cBhvr>
                                        <p:cTn id="19" dur="166" decel="50000">
                                          <p:stCondLst>
                                            <p:cond delay="1668"/>
                                          </p:stCondLst>
                                        </p:cTn>
                                        <p:tgtEl>
                                          <p:spTgt spid="3"/>
                                        </p:tgtEl>
                                      </p:cBhvr>
                                      <p:to x="100000" y="100000"/>
                                    </p:animScale>
                                    <p:animScale>
                                      <p:cBhvr>
                                        <p:cTn id="20" dur="26">
                                          <p:stCondLst>
                                            <p:cond delay="1808"/>
                                          </p:stCondLst>
                                        </p:cTn>
                                        <p:tgtEl>
                                          <p:spTgt spid="3"/>
                                        </p:tgtEl>
                                      </p:cBhvr>
                                      <p:to x="100000" y="95000"/>
                                    </p:animScale>
                                    <p:animScale>
                                      <p:cBhvr>
                                        <p:cTn id="21" dur="166" decel="50000">
                                          <p:stCondLst>
                                            <p:cond delay="1834"/>
                                          </p:stCondLst>
                                        </p:cTn>
                                        <p:tgtEl>
                                          <p:spTgt spid="3"/>
                                        </p:tgtEl>
                                      </p:cBhvr>
                                      <p:to x="100000" y="100000"/>
                                    </p:animScale>
                                    <p:set>
                                      <p:cBhvr>
                                        <p:cTn id="22"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extLst>
              <a:ext uri="{BEBA8EAE-BF5A-486C-A8C5-ECC9F3942E4B}">
                <a14:imgProps xmlns:a14="http://schemas.microsoft.com/office/drawing/2010/main">
                  <a14:imgLayer r:embed="rId3">
                    <a14:imgEffect>
                      <a14:colorTemperature colorTemp="10674"/>
                    </a14:imgEffect>
                    <a14:imgEffect>
                      <a14:saturation sat="193000"/>
                    </a14:imgEffect>
                    <a14:imgEffect>
                      <a14:brightnessContrast bright="-83000" contrast="2000"/>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44F6-EE61-B505-D440-8B9744E53281}"/>
              </a:ext>
            </a:extLst>
          </p:cNvPr>
          <p:cNvSpPr>
            <a:spLocks noGrp="1"/>
          </p:cNvSpPr>
          <p:nvPr>
            <p:ph type="title"/>
          </p:nvPr>
        </p:nvSpPr>
        <p:spPr/>
        <p:txBody>
          <a:bodyPr>
            <a:normAutofit fontScale="90000"/>
          </a:bodyPr>
          <a:lstStyle/>
          <a:p>
            <a:pPr algn="ctr"/>
            <a:r>
              <a:rPr lang="en-US" b="1" i="1" u="sng" dirty="0">
                <a:solidFill>
                  <a:srgbClr val="00FFFF"/>
                </a:solidFill>
                <a:effectLst/>
                <a:latin typeface="Söhne"/>
              </a:rPr>
              <a:t>Analysis of Customer Handset Usage</a:t>
            </a:r>
            <a:br>
              <a:rPr lang="en-US" b="1" i="1" u="sng" dirty="0">
                <a:solidFill>
                  <a:srgbClr val="00FFFF"/>
                </a:solidFill>
                <a:effectLst/>
                <a:latin typeface="Söhne"/>
              </a:rPr>
            </a:br>
            <a:br>
              <a:rPr lang="en-US" b="1" i="1" u="sng" dirty="0">
                <a:solidFill>
                  <a:srgbClr val="00FFFF"/>
                </a:solidFill>
                <a:effectLst/>
                <a:latin typeface="Söhne"/>
              </a:rPr>
            </a:br>
            <a:r>
              <a:rPr lang="en-US" b="1" i="1" u="sng" dirty="0">
                <a:solidFill>
                  <a:srgbClr val="00FFFF"/>
                </a:solidFill>
                <a:effectLst/>
                <a:latin typeface="Söhne"/>
              </a:rPr>
              <a:t>Top 10 Handsets Used by Customers</a:t>
            </a:r>
            <a:endParaRPr lang="en-IN" b="1" i="1" u="sng" dirty="0">
              <a:solidFill>
                <a:srgbClr val="00FFFF"/>
              </a:solidFill>
            </a:endParaRPr>
          </a:p>
        </p:txBody>
      </p:sp>
      <p:sp>
        <p:nvSpPr>
          <p:cNvPr id="3" name="Content Placeholder 2">
            <a:extLst>
              <a:ext uri="{FF2B5EF4-FFF2-40B4-BE49-F238E27FC236}">
                <a16:creationId xmlns:a16="http://schemas.microsoft.com/office/drawing/2014/main" id="{5457631C-06AD-DAA6-AD19-D36B865EC06C}"/>
              </a:ext>
            </a:extLst>
          </p:cNvPr>
          <p:cNvSpPr>
            <a:spLocks noGrp="1"/>
          </p:cNvSpPr>
          <p:nvPr>
            <p:ph idx="1"/>
          </p:nvPr>
        </p:nvSpPr>
        <p:spPr>
          <a:xfrm>
            <a:off x="1097280" y="1952559"/>
            <a:ext cx="10507818" cy="4331510"/>
          </a:xfrm>
          <a:effectLst>
            <a:glow rad="1905000">
              <a:schemeClr val="accent1">
                <a:alpha val="0"/>
              </a:schemeClr>
            </a:glow>
            <a:outerShdw blurRad="1270000" dist="76200" dir="5400000" sx="102000" sy="102000" algn="ctr" rotWithShape="0">
              <a:srgbClr val="000000">
                <a:alpha val="97000"/>
              </a:srgbClr>
            </a:outerShdw>
            <a:reflection blurRad="1270000" endPos="65000" dist="50800" dir="5400000" sy="-100000" algn="bl" rotWithShape="0"/>
          </a:effectLst>
        </p:spPr>
        <p:txBody>
          <a:bodyPr>
            <a:normAutofit fontScale="25000" lnSpcReduction="20000"/>
          </a:bodyPr>
          <a:lstStyle/>
          <a:p>
            <a:pPr marL="0" indent="0" algn="l">
              <a:buNone/>
            </a:pPr>
            <a:endParaRPr lang="en-US" sz="6400" b="1" i="0" dirty="0">
              <a:solidFill>
                <a:srgbClr val="002060"/>
              </a:solidFill>
              <a:effectLst/>
              <a:latin typeface="Söhne"/>
            </a:endParaRPr>
          </a:p>
          <a:p>
            <a:pPr algn="l">
              <a:buFont typeface="Arial" panose="020B0604020202020204" pitchFamily="34" charset="0"/>
              <a:buChar char="•"/>
            </a:pPr>
            <a:r>
              <a:rPr lang="en-US" sz="8000" b="1" i="0" dirty="0">
                <a:solidFill>
                  <a:srgbClr val="66FF33"/>
                </a:solidFill>
                <a:effectLst/>
                <a:latin typeface="+mj-lt"/>
              </a:rPr>
              <a:t>The dataset provides information on the handset types used by customers.</a:t>
            </a:r>
          </a:p>
          <a:p>
            <a:pPr algn="l">
              <a:buFont typeface="Arial" panose="020B0604020202020204" pitchFamily="34" charset="0"/>
              <a:buChar char="•"/>
            </a:pPr>
            <a:r>
              <a:rPr lang="en-US" sz="8000" b="1" i="0" dirty="0">
                <a:solidFill>
                  <a:srgbClr val="66FF33"/>
                </a:solidFill>
                <a:effectLst/>
                <a:latin typeface="+mj-lt"/>
              </a:rPr>
              <a:t>The analysis reveals the following top 10 handsets:</a:t>
            </a:r>
          </a:p>
          <a:p>
            <a:pPr algn="l">
              <a:buFont typeface="Arial" panose="020B0604020202020204" pitchFamily="34" charset="0"/>
              <a:buChar char="•"/>
            </a:pPr>
            <a:endParaRPr lang="en-US" sz="6400" b="1" i="0" dirty="0">
              <a:solidFill>
                <a:srgbClr val="002060"/>
              </a:solidFill>
              <a:effectLst/>
              <a:latin typeface="Söhne"/>
            </a:endParaRPr>
          </a:p>
          <a:p>
            <a:pPr marL="742950" lvl="1" indent="-285750" algn="l">
              <a:buFont typeface="Arial" panose="020B0604020202020204" pitchFamily="34" charset="0"/>
              <a:buChar char="•"/>
            </a:pPr>
            <a:r>
              <a:rPr lang="en-US" sz="6400" b="1" i="0" dirty="0">
                <a:solidFill>
                  <a:srgbClr val="66FF33"/>
                </a:solidFill>
                <a:effectLst/>
                <a:latin typeface="Söhne"/>
              </a:rPr>
              <a:t>Huawei B528S-23A: 19,752 occurrences</a:t>
            </a:r>
          </a:p>
          <a:p>
            <a:pPr marL="742950" lvl="1" indent="-285750" algn="l">
              <a:buFont typeface="Arial" panose="020B0604020202020204" pitchFamily="34" charset="0"/>
              <a:buChar char="•"/>
            </a:pPr>
            <a:r>
              <a:rPr lang="en-US" sz="6400" b="1" i="0" dirty="0">
                <a:solidFill>
                  <a:srgbClr val="66FF33"/>
                </a:solidFill>
                <a:effectLst/>
                <a:latin typeface="Söhne"/>
              </a:rPr>
              <a:t>Apple iPhone 6S (A1688): 9,419 occurrences</a:t>
            </a:r>
          </a:p>
          <a:p>
            <a:pPr marL="742950" lvl="1" indent="-285750" algn="l">
              <a:buFont typeface="Arial" panose="020B0604020202020204" pitchFamily="34" charset="0"/>
              <a:buChar char="•"/>
            </a:pPr>
            <a:r>
              <a:rPr lang="en-US" sz="6400" b="1" i="0" dirty="0">
                <a:solidFill>
                  <a:srgbClr val="66FF33"/>
                </a:solidFill>
                <a:effectLst/>
                <a:latin typeface="Söhne"/>
              </a:rPr>
              <a:t>Apple iPhone 6 (A1586): 9,023 occurrences</a:t>
            </a:r>
          </a:p>
          <a:p>
            <a:pPr marL="742950" lvl="1" indent="-285750" algn="l">
              <a:buFont typeface="Arial" panose="020B0604020202020204" pitchFamily="34" charset="0"/>
              <a:buChar char="•"/>
            </a:pPr>
            <a:r>
              <a:rPr lang="en-US" sz="6400" b="1" i="0" dirty="0">
                <a:solidFill>
                  <a:srgbClr val="66FF33"/>
                </a:solidFill>
                <a:effectLst/>
                <a:latin typeface="Söhne"/>
              </a:rPr>
              <a:t>Undefined: 8,987 occurrences</a:t>
            </a:r>
          </a:p>
          <a:p>
            <a:pPr marL="742950" lvl="1" indent="-285750" algn="l">
              <a:buFont typeface="Arial" panose="020B0604020202020204" pitchFamily="34" charset="0"/>
              <a:buChar char="•"/>
            </a:pPr>
            <a:r>
              <a:rPr lang="en-US" sz="6400" b="1" i="0" dirty="0">
                <a:solidFill>
                  <a:srgbClr val="66FF33"/>
                </a:solidFill>
                <a:effectLst/>
                <a:latin typeface="Söhne"/>
              </a:rPr>
              <a:t>Apple iPhone 7 (A1778): 6,326 occurrences</a:t>
            </a:r>
          </a:p>
          <a:p>
            <a:pPr marL="742950" lvl="1" indent="-285750" algn="l">
              <a:buFont typeface="Arial" panose="020B0604020202020204" pitchFamily="34" charset="0"/>
              <a:buChar char="•"/>
            </a:pPr>
            <a:r>
              <a:rPr lang="en-US" sz="6400" b="1" i="0" dirty="0">
                <a:solidFill>
                  <a:srgbClr val="66FF33"/>
                </a:solidFill>
                <a:effectLst/>
                <a:latin typeface="Söhne"/>
              </a:rPr>
              <a:t>Apple iPhone Se (A1723): 5,187 occurrences</a:t>
            </a:r>
          </a:p>
          <a:p>
            <a:pPr marL="742950" lvl="1" indent="-285750" algn="l">
              <a:buFont typeface="Arial" panose="020B0604020202020204" pitchFamily="34" charset="0"/>
              <a:buChar char="•"/>
            </a:pPr>
            <a:r>
              <a:rPr lang="en-US" sz="6400" b="1" i="0" dirty="0">
                <a:solidFill>
                  <a:srgbClr val="66FF33"/>
                </a:solidFill>
                <a:effectLst/>
                <a:latin typeface="Söhne"/>
              </a:rPr>
              <a:t>Apple iPhone 8 (A1905): 4,993 occurrences</a:t>
            </a:r>
          </a:p>
          <a:p>
            <a:pPr marL="742950" lvl="1" indent="-285750" algn="l">
              <a:buFont typeface="Arial" panose="020B0604020202020204" pitchFamily="34" charset="0"/>
              <a:buChar char="•"/>
            </a:pPr>
            <a:r>
              <a:rPr lang="en-US" sz="6400" b="1" i="0" dirty="0">
                <a:solidFill>
                  <a:srgbClr val="66FF33"/>
                </a:solidFill>
                <a:effectLst/>
                <a:latin typeface="Söhne"/>
              </a:rPr>
              <a:t>Apple iPhone </a:t>
            </a:r>
            <a:r>
              <a:rPr lang="en-US" sz="6400" b="1" i="0" dirty="0" err="1">
                <a:solidFill>
                  <a:srgbClr val="66FF33"/>
                </a:solidFill>
                <a:effectLst/>
                <a:latin typeface="Söhne"/>
              </a:rPr>
              <a:t>Xr</a:t>
            </a:r>
            <a:r>
              <a:rPr lang="en-US" sz="6400" b="1" i="0" dirty="0">
                <a:solidFill>
                  <a:srgbClr val="66FF33"/>
                </a:solidFill>
                <a:effectLst/>
                <a:latin typeface="Söhne"/>
              </a:rPr>
              <a:t> (A2105): 4,568 occurrences</a:t>
            </a:r>
          </a:p>
          <a:p>
            <a:pPr marL="742950" lvl="1" indent="-285750" algn="l">
              <a:buFont typeface="Arial" panose="020B0604020202020204" pitchFamily="34" charset="0"/>
              <a:buChar char="•"/>
            </a:pPr>
            <a:r>
              <a:rPr lang="en-US" sz="6400" b="1" i="0" dirty="0">
                <a:solidFill>
                  <a:srgbClr val="66FF33"/>
                </a:solidFill>
                <a:effectLst/>
                <a:latin typeface="Söhne"/>
              </a:rPr>
              <a:t>Samsung Galaxy S8 (Sm-G950F): 4,520 occurrences</a:t>
            </a:r>
          </a:p>
          <a:p>
            <a:pPr marL="742950" lvl="1" indent="-285750" algn="l">
              <a:buFont typeface="Arial" panose="020B0604020202020204" pitchFamily="34" charset="0"/>
              <a:buChar char="•"/>
            </a:pPr>
            <a:r>
              <a:rPr lang="en-US" sz="6400" b="1" i="0" dirty="0">
                <a:solidFill>
                  <a:srgbClr val="66FF33"/>
                </a:solidFill>
                <a:effectLst/>
                <a:latin typeface="Söhne"/>
              </a:rPr>
              <a:t>Apple iPhone X (A1901): 3,813 occurrences</a:t>
            </a:r>
          </a:p>
          <a:p>
            <a:endParaRPr lang="en-IN" dirty="0"/>
          </a:p>
        </p:txBody>
      </p:sp>
    </p:spTree>
    <p:extLst>
      <p:ext uri="{BB962C8B-B14F-4D97-AF65-F5344CB8AC3E}">
        <p14:creationId xmlns:p14="http://schemas.microsoft.com/office/powerpoint/2010/main" val="1313718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75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A3F1-2C31-9D7E-EF5B-AFFB5FFF6702}"/>
              </a:ext>
            </a:extLst>
          </p:cNvPr>
          <p:cNvSpPr>
            <a:spLocks noGrp="1"/>
          </p:cNvSpPr>
          <p:nvPr>
            <p:ph type="title"/>
          </p:nvPr>
        </p:nvSpPr>
        <p:spPr>
          <a:xfrm>
            <a:off x="1097280" y="286604"/>
            <a:ext cx="10058400" cy="1104452"/>
          </a:xfrm>
        </p:spPr>
        <p:txBody>
          <a:bodyPr/>
          <a:lstStyle/>
          <a:p>
            <a:pPr algn="ctr"/>
            <a:r>
              <a:rPr lang="en-IN" dirty="0">
                <a:solidFill>
                  <a:srgbClr val="FF0000"/>
                </a:solidFill>
                <a:latin typeface="Algerian" panose="04020705040A02060702" pitchFamily="82" charset="0"/>
              </a:rPr>
              <a:t>Top 3 Handset Manufacturers</a:t>
            </a:r>
          </a:p>
        </p:txBody>
      </p:sp>
      <p:sp>
        <p:nvSpPr>
          <p:cNvPr id="3" name="Content Placeholder 2">
            <a:extLst>
              <a:ext uri="{FF2B5EF4-FFF2-40B4-BE49-F238E27FC236}">
                <a16:creationId xmlns:a16="http://schemas.microsoft.com/office/drawing/2014/main" id="{5801E993-29D6-FFC2-A2C5-CBCD5CC71FB8}"/>
              </a:ext>
            </a:extLst>
          </p:cNvPr>
          <p:cNvSpPr>
            <a:spLocks noGrp="1"/>
          </p:cNvSpPr>
          <p:nvPr>
            <p:ph idx="1"/>
          </p:nvPr>
        </p:nvSpPr>
        <p:spPr/>
        <p:txBody>
          <a:bodyPr>
            <a:normAutofit lnSpcReduction="10000"/>
          </a:bodyPr>
          <a:lstStyle/>
          <a:p>
            <a:pPr algn="l">
              <a:buFont typeface="Arial" panose="020B0604020202020204" pitchFamily="34" charset="0"/>
              <a:buChar char="•"/>
            </a:pPr>
            <a:r>
              <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The analysis also includes the identification of the top handset manufacturers.</a:t>
            </a:r>
          </a:p>
          <a:p>
            <a:pPr algn="l">
              <a:buFont typeface="Arial" panose="020B0604020202020204" pitchFamily="34" charset="0"/>
              <a:buChar char="•"/>
            </a:pPr>
            <a:r>
              <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The dataset provides information on the top 3 handset manufacturers </a:t>
            </a:r>
          </a:p>
          <a:p>
            <a:pPr algn="l">
              <a:buFont typeface="Arial" panose="020B0604020202020204" pitchFamily="34" charset="0"/>
              <a:buChar char="•"/>
            </a:pPr>
            <a:endPar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endParaRPr>
          </a:p>
          <a:p>
            <a:pPr marL="742950" lvl="1" indent="-285750" algn="l">
              <a:buFont typeface="Arial" panose="020B0604020202020204" pitchFamily="34" charset="0"/>
              <a:buChar char="•"/>
            </a:pPr>
            <a:r>
              <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Apple: 59,565 occurrences</a:t>
            </a:r>
          </a:p>
          <a:p>
            <a:pPr marL="742950" lvl="1" indent="-285750" algn="l">
              <a:buFont typeface="Arial" panose="020B0604020202020204" pitchFamily="34" charset="0"/>
              <a:buChar char="•"/>
            </a:pPr>
            <a:r>
              <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Samsung: 40,839 occurrences</a:t>
            </a:r>
          </a:p>
          <a:p>
            <a:pPr marL="742950" lvl="1" indent="-285750" algn="l">
              <a:buFont typeface="Arial" panose="020B0604020202020204" pitchFamily="34" charset="0"/>
              <a:buChar char="•"/>
            </a:pPr>
            <a:r>
              <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Huawei: 34,423 occurrences</a:t>
            </a:r>
          </a:p>
          <a:p>
            <a:endParaRPr lang="en-IN" dirty="0"/>
          </a:p>
        </p:txBody>
      </p:sp>
    </p:spTree>
    <p:extLst>
      <p:ext uri="{BB962C8B-B14F-4D97-AF65-F5344CB8AC3E}">
        <p14:creationId xmlns:p14="http://schemas.microsoft.com/office/powerpoint/2010/main" val="301723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67A6-3719-F1BD-ACB8-81C71F445F85}"/>
              </a:ext>
            </a:extLst>
          </p:cNvPr>
          <p:cNvSpPr>
            <a:spLocks noGrp="1"/>
          </p:cNvSpPr>
          <p:nvPr>
            <p:ph type="title"/>
          </p:nvPr>
        </p:nvSpPr>
        <p:spPr>
          <a:xfrm>
            <a:off x="1097280" y="286603"/>
            <a:ext cx="10058400" cy="1107857"/>
          </a:xfrm>
        </p:spPr>
        <p:txBody>
          <a:bodyPr/>
          <a:lstStyle/>
          <a:p>
            <a:r>
              <a:rPr lang="en-US" b="0" i="0" dirty="0">
                <a:solidFill>
                  <a:srgbClr val="003300"/>
                </a:solidFill>
                <a:effectLst/>
                <a:latin typeface="Sitka Heading" pitchFamily="2" charset="0"/>
              </a:rPr>
              <a:t>Implications and Recommendations</a:t>
            </a:r>
            <a:endParaRPr lang="en-IN" dirty="0">
              <a:solidFill>
                <a:srgbClr val="003300"/>
              </a:solidFill>
              <a:latin typeface="Sitka Heading" pitchFamily="2" charset="0"/>
            </a:endParaRPr>
          </a:p>
        </p:txBody>
      </p:sp>
      <p:sp>
        <p:nvSpPr>
          <p:cNvPr id="3" name="Content Placeholder 2">
            <a:extLst>
              <a:ext uri="{FF2B5EF4-FFF2-40B4-BE49-F238E27FC236}">
                <a16:creationId xmlns:a16="http://schemas.microsoft.com/office/drawing/2014/main" id="{683059DF-D31C-01F9-8641-BA23E35B0D3A}"/>
              </a:ext>
            </a:extLst>
          </p:cNvPr>
          <p:cNvSpPr>
            <a:spLocks noGrp="1"/>
          </p:cNvSpPr>
          <p:nvPr>
            <p:ph idx="1"/>
          </p:nvPr>
        </p:nvSpPr>
        <p:spPr>
          <a:xfrm>
            <a:off x="769620" y="2192021"/>
            <a:ext cx="5974080" cy="3903979"/>
          </a:xfrm>
        </p:spPr>
        <p:txBody>
          <a:bodyPr>
            <a:normAutofit fontScale="25000" lnSpcReduction="20000"/>
          </a:bodyPr>
          <a:lstStyle/>
          <a:p>
            <a:pPr algn="l">
              <a:buClr>
                <a:srgbClr val="003300"/>
              </a:buClr>
              <a:buFont typeface="Wingdings" panose="05000000000000000000" pitchFamily="2" charset="2"/>
              <a:buChar char="§"/>
            </a:pPr>
            <a:endParaRPr lang="en-US" b="0" i="0" dirty="0">
              <a:solidFill>
                <a:srgbClr val="374151"/>
              </a:solidFill>
              <a:effectLst/>
              <a:latin typeface="Söhne"/>
            </a:endParaRPr>
          </a:p>
          <a:p>
            <a:pPr>
              <a:buClr>
                <a:srgbClr val="003300"/>
              </a:buClr>
              <a:buFont typeface="Wingdings" panose="05000000000000000000" pitchFamily="2" charset="2"/>
              <a:buChar char="§"/>
            </a:pPr>
            <a:r>
              <a:rPr lang="en-US" sz="4400" b="0" i="0" dirty="0">
                <a:solidFill>
                  <a:srgbClr val="003300"/>
                </a:solidFill>
                <a:effectLst/>
                <a:latin typeface="Microsoft YaHei" panose="020B0503020204020204" pitchFamily="34" charset="-122"/>
                <a:ea typeface="Microsoft YaHei" panose="020B0503020204020204" pitchFamily="34" charset="-122"/>
              </a:rPr>
              <a:t> </a:t>
            </a:r>
            <a:r>
              <a:rPr lang="en-US" sz="4400" b="1" i="0" dirty="0">
                <a:solidFill>
                  <a:srgbClr val="002060"/>
                </a:solidFill>
                <a:effectLst/>
                <a:latin typeface="Microsoft YaHei" panose="020B0503020204020204" pitchFamily="34" charset="-122"/>
                <a:ea typeface="Microsoft YaHei" panose="020B0503020204020204" pitchFamily="34" charset="-122"/>
              </a:rPr>
              <a:t>Understanding the most popular handsets and manufacturers helps inform decision-making.</a:t>
            </a:r>
          </a:p>
          <a:p>
            <a:pPr>
              <a:buClr>
                <a:srgbClr val="003300"/>
              </a:buClr>
              <a:buFont typeface="Wingdings" panose="05000000000000000000" pitchFamily="2" charset="2"/>
              <a:buChar char="§"/>
            </a:pPr>
            <a:r>
              <a:rPr lang="en-US" sz="4400" b="1" i="0" dirty="0">
                <a:solidFill>
                  <a:srgbClr val="002060"/>
                </a:solidFill>
                <a:effectLst/>
                <a:latin typeface="Microsoft YaHei" panose="020B0503020204020204" pitchFamily="34" charset="-122"/>
                <a:ea typeface="Microsoft YaHei" panose="020B0503020204020204" pitchFamily="34" charset="-122"/>
              </a:rPr>
              <a:t> Huawei B528S-23A is the most widely used handset, followed by various iPhone models.</a:t>
            </a:r>
          </a:p>
          <a:p>
            <a:pPr algn="l">
              <a:buClr>
                <a:srgbClr val="003300"/>
              </a:buClr>
              <a:buFont typeface="Wingdings" panose="05000000000000000000" pitchFamily="2" charset="2"/>
              <a:buChar char="§"/>
            </a:pPr>
            <a:r>
              <a:rPr lang="en-US" sz="4400" b="1" i="0" dirty="0">
                <a:solidFill>
                  <a:srgbClr val="002060"/>
                </a:solidFill>
                <a:effectLst/>
                <a:latin typeface="Microsoft YaHei" panose="020B0503020204020204" pitchFamily="34" charset="-122"/>
                <a:ea typeface="Microsoft YaHei" panose="020B0503020204020204" pitchFamily="34" charset="-122"/>
              </a:rPr>
              <a:t> Apple is the dominant handset manufacturer, with the highest number of occurrences indicates a strong preference among customers.</a:t>
            </a:r>
          </a:p>
          <a:p>
            <a:pPr algn="l">
              <a:buClr>
                <a:srgbClr val="003300"/>
              </a:buClr>
              <a:buFont typeface="Wingdings" panose="05000000000000000000" pitchFamily="2" charset="2"/>
              <a:buChar char="§"/>
            </a:pPr>
            <a:r>
              <a:rPr lang="en-US" sz="4400" b="1" i="0" dirty="0">
                <a:solidFill>
                  <a:srgbClr val="002060"/>
                </a:solidFill>
                <a:effectLst/>
                <a:latin typeface="Microsoft YaHei" panose="020B0503020204020204" pitchFamily="34" charset="-122"/>
                <a:ea typeface="Microsoft YaHei" panose="020B0503020204020204" pitchFamily="34" charset="-122"/>
              </a:rPr>
              <a:t> Samsung and Huawei also have a significant market share among customers.</a:t>
            </a:r>
          </a:p>
          <a:p>
            <a:pPr algn="l">
              <a:buClr>
                <a:srgbClr val="003300"/>
              </a:buClr>
              <a:buFont typeface="Wingdings" panose="05000000000000000000" pitchFamily="2" charset="2"/>
              <a:buChar char="§"/>
            </a:pPr>
            <a:r>
              <a:rPr lang="en-US" sz="4400" b="1" i="0" dirty="0">
                <a:solidFill>
                  <a:srgbClr val="002060"/>
                </a:solidFill>
                <a:effectLst/>
                <a:latin typeface="Microsoft YaHei" panose="020B0503020204020204" pitchFamily="34" charset="-122"/>
                <a:ea typeface="Microsoft YaHei" panose="020B0503020204020204" pitchFamily="34" charset="-122"/>
              </a:rPr>
              <a:t> Businesses should consider compatibility and optimization for Apple devices in their products and services.</a:t>
            </a:r>
          </a:p>
          <a:p>
            <a:pPr algn="l">
              <a:buClr>
                <a:srgbClr val="003300"/>
              </a:buClr>
              <a:buFont typeface="Wingdings" panose="05000000000000000000" pitchFamily="2" charset="2"/>
              <a:buChar char="§"/>
            </a:pPr>
            <a:r>
              <a:rPr lang="en-US" sz="4400" b="1" i="0" dirty="0">
                <a:solidFill>
                  <a:srgbClr val="002060"/>
                </a:solidFill>
                <a:effectLst/>
                <a:latin typeface="Microsoft YaHei" panose="020B0503020204020204" pitchFamily="34" charset="-122"/>
                <a:ea typeface="Microsoft YaHei" panose="020B0503020204020204" pitchFamily="34" charset="-122"/>
              </a:rPr>
              <a:t>Samsung and Huawei also have a substantial customer base, indicating potential market opportunities.</a:t>
            </a:r>
          </a:p>
          <a:p>
            <a:pPr algn="l">
              <a:buClr>
                <a:srgbClr val="003300"/>
              </a:buClr>
              <a:buFont typeface="Wingdings" panose="05000000000000000000" pitchFamily="2" charset="2"/>
              <a:buChar char="§"/>
            </a:pPr>
            <a:r>
              <a:rPr lang="en-US" sz="4400" b="1" i="0" dirty="0">
                <a:solidFill>
                  <a:srgbClr val="002060"/>
                </a:solidFill>
                <a:effectLst/>
                <a:latin typeface="Microsoft YaHei" panose="020B0503020204020204" pitchFamily="34" charset="-122"/>
                <a:ea typeface="Microsoft YaHei" panose="020B0503020204020204" pitchFamily="34" charset="-122"/>
              </a:rPr>
              <a:t> It is crucial to address the "undefined" category to improve data accuracy and analysis.</a:t>
            </a:r>
          </a:p>
          <a:p>
            <a:pPr algn="l">
              <a:buClr>
                <a:srgbClr val="003300"/>
              </a:buClr>
              <a:buFont typeface="Wingdings" panose="05000000000000000000" pitchFamily="2" charset="2"/>
              <a:buChar char="§"/>
            </a:pPr>
            <a:r>
              <a:rPr lang="en-US" sz="4400" b="1" i="0" dirty="0">
                <a:solidFill>
                  <a:srgbClr val="002060"/>
                </a:solidFill>
                <a:effectLst/>
                <a:latin typeface="Microsoft YaHei" panose="020B0503020204020204" pitchFamily="34" charset="-122"/>
                <a:ea typeface="Microsoft YaHei" panose="020B0503020204020204" pitchFamily="34" charset="-122"/>
              </a:rPr>
              <a:t> Apple, Samsung, and Huawei emerge as the top players in the market.</a:t>
            </a:r>
          </a:p>
          <a:p>
            <a:pPr algn="l">
              <a:buFont typeface="Wingdings" panose="05000000000000000000" pitchFamily="2" charset="2"/>
              <a:buChar char="v"/>
            </a:pPr>
            <a:endParaRPr lang="en-US" b="0" i="0" dirty="0">
              <a:solidFill>
                <a:srgbClr val="374151"/>
              </a:solidFill>
              <a:effectLst/>
              <a:latin typeface="Söhne"/>
            </a:endParaRPr>
          </a:p>
          <a:p>
            <a:endParaRPr lang="en-IN" dirty="0"/>
          </a:p>
        </p:txBody>
      </p:sp>
      <p:pic>
        <p:nvPicPr>
          <p:cNvPr id="7" name="Picture 6">
            <a:extLst>
              <a:ext uri="{FF2B5EF4-FFF2-40B4-BE49-F238E27FC236}">
                <a16:creationId xmlns:a16="http://schemas.microsoft.com/office/drawing/2014/main" id="{F06D4650-E12C-D87C-DE67-2E53E4A438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6777" y="2070101"/>
            <a:ext cx="6833094" cy="3484879"/>
          </a:xfrm>
          <a:prstGeom prst="rect">
            <a:avLst/>
          </a:prstGeom>
        </p:spPr>
      </p:pic>
    </p:spTree>
    <p:extLst>
      <p:ext uri="{BB962C8B-B14F-4D97-AF65-F5344CB8AC3E}">
        <p14:creationId xmlns:p14="http://schemas.microsoft.com/office/powerpoint/2010/main" val="177279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6006-2424-F8B1-7C3E-8EFC09701427}"/>
              </a:ext>
            </a:extLst>
          </p:cNvPr>
          <p:cNvSpPr>
            <a:spLocks noGrp="1"/>
          </p:cNvSpPr>
          <p:nvPr>
            <p:ph type="title"/>
          </p:nvPr>
        </p:nvSpPr>
        <p:spPr/>
        <p:txBody>
          <a:bodyPr/>
          <a:lstStyle/>
          <a:p>
            <a:r>
              <a:rPr lang="en-US" b="0" i="0" dirty="0">
                <a:solidFill>
                  <a:srgbClr val="374151"/>
                </a:solidFill>
                <a:effectLst/>
                <a:latin typeface="Söhne"/>
              </a:rPr>
              <a:t>Analysis of User Data Usage</a:t>
            </a:r>
            <a:endParaRPr lang="en-IN" dirty="0"/>
          </a:p>
        </p:txBody>
      </p:sp>
      <p:sp>
        <p:nvSpPr>
          <p:cNvPr id="4" name="Content Placeholder 3">
            <a:extLst>
              <a:ext uri="{FF2B5EF4-FFF2-40B4-BE49-F238E27FC236}">
                <a16:creationId xmlns:a16="http://schemas.microsoft.com/office/drawing/2014/main" id="{8D363898-B343-9906-B555-4F3458F66430}"/>
              </a:ext>
            </a:extLst>
          </p:cNvPr>
          <p:cNvSpPr>
            <a:spLocks noGrp="1"/>
          </p:cNvSpPr>
          <p:nvPr>
            <p:ph sz="half" idx="2"/>
          </p:nvPr>
        </p:nvSpPr>
        <p:spPr>
          <a:xfrm>
            <a:off x="5281504" y="2335848"/>
            <a:ext cx="6087536" cy="3533140"/>
          </a:xfrm>
        </p:spPr>
        <p:txBody>
          <a:bodyPr>
            <a:normAutofit/>
          </a:bodyPr>
          <a:lstStyle/>
          <a:p>
            <a:pPr>
              <a:buFont typeface="Wingdings" panose="05000000000000000000" pitchFamily="2" charset="2"/>
              <a:buChar char="Ø"/>
            </a:pPr>
            <a:r>
              <a:rPr lang="en-US" b="0" i="0" dirty="0">
                <a:solidFill>
                  <a:srgbClr val="374151"/>
                </a:solidFill>
                <a:effectLst/>
                <a:latin typeface="Agency FB" panose="020B0503020202020204" pitchFamily="34" charset="0"/>
              </a:rPr>
              <a:t> </a:t>
            </a:r>
            <a:r>
              <a:rPr lang="en-US" dirty="0">
                <a:solidFill>
                  <a:srgbClr val="374151"/>
                </a:solidFill>
                <a:latin typeface="Agency FB" panose="020B0503020202020204" pitchFamily="34" charset="0"/>
                <a:ea typeface="Tahoma" panose="020B0604030504040204" pitchFamily="34" charset="0"/>
                <a:cs typeface="Tahoma" panose="020B0604030504040204" pitchFamily="34" charset="0"/>
              </a:rPr>
              <a:t>T</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he data includes a wide range of durations, from very short (0.0 </a:t>
            </a:r>
            <a:r>
              <a:rPr lang="en-US" b="0" i="0" dirty="0" err="1">
                <a:solidFill>
                  <a:srgbClr val="374151"/>
                </a:solidFill>
                <a:effectLst/>
                <a:latin typeface="Agency FB" panose="020B0503020202020204" pitchFamily="34" charset="0"/>
                <a:ea typeface="Tahoma" panose="020B0604030504040204" pitchFamily="34" charset="0"/>
                <a:cs typeface="Tahoma" panose="020B0604030504040204" pitchFamily="34" charset="0"/>
              </a:rPr>
              <a:t>ms</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 to very long (e.g., 136,536,461.0 </a:t>
            </a:r>
            <a:r>
              <a:rPr lang="en-US" b="0" i="0" dirty="0" err="1">
                <a:solidFill>
                  <a:srgbClr val="374151"/>
                </a:solidFill>
                <a:effectLst/>
                <a:latin typeface="Agency FB" panose="020B0503020202020204" pitchFamily="34" charset="0"/>
                <a:ea typeface="Tahoma" panose="020B0604030504040204" pitchFamily="34" charset="0"/>
                <a:cs typeface="Tahoma" panose="020B0604030504040204" pitchFamily="34" charset="0"/>
              </a:rPr>
              <a:t>ms</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a:t>
            </a:r>
          </a:p>
          <a:p>
            <a:pPr>
              <a:buFont typeface="Wingdings" panose="05000000000000000000" pitchFamily="2" charset="2"/>
              <a:buChar char="Ø"/>
            </a:pPr>
            <a:r>
              <a:rPr lang="en-US" dirty="0">
                <a:solidFill>
                  <a:srgbClr val="374151"/>
                </a:solidFill>
                <a:latin typeface="Agency FB" panose="020B0503020202020204" pitchFamily="34" charset="0"/>
                <a:ea typeface="Tahoma" panose="020B0604030504040204" pitchFamily="34" charset="0"/>
                <a:cs typeface="Tahoma" panose="020B0604030504040204" pitchFamily="34" charset="0"/>
              </a:rPr>
              <a:t>T</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he regression line has a positive slope, it indicates a positive correlation between the variables, suggesting that as "Activity Duration DL (</a:t>
            </a:r>
            <a:r>
              <a:rPr lang="en-US" b="0" i="0" dirty="0" err="1">
                <a:solidFill>
                  <a:srgbClr val="374151"/>
                </a:solidFill>
                <a:effectLst/>
                <a:latin typeface="Agency FB" panose="020B0503020202020204" pitchFamily="34" charset="0"/>
                <a:ea typeface="Tahoma" panose="020B0604030504040204" pitchFamily="34" charset="0"/>
                <a:cs typeface="Tahoma" panose="020B0604030504040204" pitchFamily="34" charset="0"/>
              </a:rPr>
              <a:t>ms</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 increases, "Activity Duration UL (</a:t>
            </a:r>
            <a:r>
              <a:rPr lang="en-US" b="0" i="0" dirty="0" err="1">
                <a:solidFill>
                  <a:srgbClr val="374151"/>
                </a:solidFill>
                <a:effectLst/>
                <a:latin typeface="Agency FB" panose="020B0503020202020204" pitchFamily="34" charset="0"/>
                <a:ea typeface="Tahoma" panose="020B0604030504040204" pitchFamily="34" charset="0"/>
                <a:cs typeface="Tahoma" panose="020B0604030504040204" pitchFamily="34" charset="0"/>
              </a:rPr>
              <a:t>ms</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 also tends to increase.</a:t>
            </a:r>
          </a:p>
          <a:p>
            <a:pPr>
              <a:buFont typeface="Wingdings" panose="05000000000000000000" pitchFamily="2" charset="2"/>
              <a:buChar char="Ø"/>
            </a:pP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The strength of the correlation can be determined by how closely the data points align around the regression line. If the data points cluster tightly around the line, it indicates a strong correlation</a:t>
            </a:r>
            <a:endParaRPr lang="en-IN" dirty="0">
              <a:latin typeface="Agency FB" panose="020B0503020202020204" pitchFamily="34" charset="0"/>
              <a:ea typeface="Tahoma" panose="020B0604030504040204" pitchFamily="34" charset="0"/>
              <a:cs typeface="Tahoma" panose="020B0604030504040204" pitchFamily="34" charset="0"/>
            </a:endParaRPr>
          </a:p>
        </p:txBody>
      </p:sp>
      <p:pic>
        <p:nvPicPr>
          <p:cNvPr id="10" name="Content Placeholder 9">
            <a:extLst>
              <a:ext uri="{FF2B5EF4-FFF2-40B4-BE49-F238E27FC236}">
                <a16:creationId xmlns:a16="http://schemas.microsoft.com/office/drawing/2014/main" id="{A71567CA-AD18-28BA-3633-B986FCB6CF9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58190" y="2120900"/>
            <a:ext cx="3905250" cy="3905250"/>
          </a:xfrm>
          <a:effectLst>
            <a:outerShdw blurRad="50800" dist="50800" dir="5400000" algn="ctr" rotWithShape="0">
              <a:srgbClr val="000000">
                <a:alpha val="98000"/>
              </a:srgbClr>
            </a:outerShdw>
          </a:effectLst>
        </p:spPr>
      </p:pic>
    </p:spTree>
    <p:extLst>
      <p:ext uri="{BB962C8B-B14F-4D97-AF65-F5344CB8AC3E}">
        <p14:creationId xmlns:p14="http://schemas.microsoft.com/office/powerpoint/2010/main" val="1370354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34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A1F6-CD5E-9526-F4CC-95B2569B4DCC}"/>
              </a:ext>
            </a:extLst>
          </p:cNvPr>
          <p:cNvSpPr>
            <a:spLocks noGrp="1"/>
          </p:cNvSpPr>
          <p:nvPr>
            <p:ph type="title"/>
          </p:nvPr>
        </p:nvSpPr>
        <p:spPr/>
        <p:txBody>
          <a:bodyPr/>
          <a:lstStyle/>
          <a:p>
            <a:r>
              <a:rPr lang="en-US" b="0" i="0" dirty="0">
                <a:solidFill>
                  <a:srgbClr val="374151"/>
                </a:solidFill>
                <a:effectLst/>
                <a:latin typeface="Söhne"/>
              </a:rPr>
              <a:t>Sum of Data Volume by Category</a:t>
            </a:r>
            <a:endParaRPr lang="en-IN" dirty="0"/>
          </a:p>
        </p:txBody>
      </p:sp>
      <p:sp>
        <p:nvSpPr>
          <p:cNvPr id="3" name="Content Placeholder 2">
            <a:extLst>
              <a:ext uri="{FF2B5EF4-FFF2-40B4-BE49-F238E27FC236}">
                <a16:creationId xmlns:a16="http://schemas.microsoft.com/office/drawing/2014/main" id="{718E31D1-9050-45CE-6C80-81D18EE80FC8}"/>
              </a:ext>
            </a:extLst>
          </p:cNvPr>
          <p:cNvSpPr>
            <a:spLocks noGrp="1"/>
          </p:cNvSpPr>
          <p:nvPr>
            <p:ph sz="half" idx="1"/>
          </p:nvPr>
        </p:nvSpPr>
        <p:spPr>
          <a:xfrm>
            <a:off x="1097280" y="2387600"/>
            <a:ext cx="4639736" cy="3748193"/>
          </a:xfrm>
          <a:blipFill>
            <a:blip r:embed="rId3">
              <a:alphaModFix amt="34000"/>
            </a:blip>
            <a:stretch>
              <a:fillRect/>
            </a:stretch>
          </a:blipFill>
        </p:spPr>
        <p:txBody>
          <a:bodyPr/>
          <a:lstStyle/>
          <a:p>
            <a:pPr algn="l">
              <a:buClr>
                <a:srgbClr val="003300"/>
              </a:buClr>
              <a:buFont typeface="Wingdings" panose="05000000000000000000" pitchFamily="2" charset="2"/>
              <a:buChar char="v"/>
            </a:pPr>
            <a:r>
              <a:rPr lang="en-US" b="0" i="0" dirty="0">
                <a:solidFill>
                  <a:srgbClr val="FF0000"/>
                </a:solidFill>
                <a:effectLst/>
                <a:latin typeface="Bahnschrift Condensed" panose="020B0502040204020203" pitchFamily="34" charset="0"/>
              </a:rPr>
              <a:t>The analysis reveals the total data volume by category.</a:t>
            </a:r>
          </a:p>
          <a:p>
            <a:pPr algn="l">
              <a:buClr>
                <a:srgbClr val="003300"/>
              </a:buClr>
              <a:buFont typeface="Wingdings" panose="05000000000000000000" pitchFamily="2" charset="2"/>
              <a:buChar char="v"/>
            </a:pPr>
            <a:r>
              <a:rPr lang="en-US" b="0" i="0" dirty="0">
                <a:solidFill>
                  <a:srgbClr val="FF0000"/>
                </a:solidFill>
                <a:effectLst/>
                <a:latin typeface="Bahnschrift Condensed" panose="020B0502040204020203" pitchFamily="34" charset="0"/>
              </a:rPr>
              <a:t>The maximum data volume consumption is attributed to applications such as </a:t>
            </a:r>
            <a:r>
              <a:rPr lang="en-US" b="0" i="0" dirty="0" err="1">
                <a:solidFill>
                  <a:srgbClr val="FF0000"/>
                </a:solidFill>
                <a:effectLst/>
                <a:latin typeface="Bahnschrift Condensed" panose="020B0502040204020203" pitchFamily="34" charset="0"/>
              </a:rPr>
              <a:t>Total_DL</a:t>
            </a:r>
            <a:r>
              <a:rPr lang="en-US" b="0" i="0" dirty="0">
                <a:solidFill>
                  <a:srgbClr val="FF0000"/>
                </a:solidFill>
                <a:effectLst/>
                <a:latin typeface="Bahnschrift Condensed" panose="020B0502040204020203" pitchFamily="34" charset="0"/>
              </a:rPr>
              <a:t>_(Bytes), </a:t>
            </a:r>
            <a:r>
              <a:rPr lang="en-US" b="0" i="0" dirty="0" err="1">
                <a:solidFill>
                  <a:srgbClr val="FF0000"/>
                </a:solidFill>
                <a:effectLst/>
                <a:latin typeface="Bahnschrift Condensed" panose="020B0502040204020203" pitchFamily="34" charset="0"/>
              </a:rPr>
              <a:t>Gaming_UL</a:t>
            </a:r>
            <a:r>
              <a:rPr lang="en-US" b="0" i="0" dirty="0">
                <a:solidFill>
                  <a:srgbClr val="FF0000"/>
                </a:solidFill>
                <a:effectLst/>
                <a:latin typeface="Bahnschrift Condensed" panose="020B0502040204020203" pitchFamily="34" charset="0"/>
              </a:rPr>
              <a:t>_(Bytes), and </a:t>
            </a:r>
            <a:r>
              <a:rPr lang="en-US" b="0" i="0" dirty="0" err="1">
                <a:solidFill>
                  <a:srgbClr val="FF0000"/>
                </a:solidFill>
                <a:effectLst/>
                <a:latin typeface="Bahnschrift Condensed" panose="020B0502040204020203" pitchFamily="34" charset="0"/>
              </a:rPr>
              <a:t>Email_UL</a:t>
            </a:r>
            <a:r>
              <a:rPr lang="en-US" b="0" i="0" dirty="0">
                <a:solidFill>
                  <a:srgbClr val="FF0000"/>
                </a:solidFill>
                <a:effectLst/>
                <a:latin typeface="Bahnschrift Condensed" panose="020B0502040204020203" pitchFamily="34" charset="0"/>
              </a:rPr>
              <a:t>_(Bytes).</a:t>
            </a:r>
          </a:p>
          <a:p>
            <a:pPr algn="l">
              <a:buClr>
                <a:srgbClr val="003300"/>
              </a:buClr>
              <a:buFont typeface="Wingdings" panose="05000000000000000000" pitchFamily="2" charset="2"/>
              <a:buChar char="v"/>
            </a:pPr>
            <a:r>
              <a:rPr lang="en-US" b="0" i="0" dirty="0">
                <a:solidFill>
                  <a:srgbClr val="FF0000"/>
                </a:solidFill>
                <a:effectLst/>
                <a:latin typeface="Bahnschrift Condensed" panose="020B0502040204020203" pitchFamily="34" charset="0"/>
              </a:rPr>
              <a:t>Understanding data consumption patterns can aid in managing resources effectively and optimizing data usage.</a:t>
            </a:r>
          </a:p>
          <a:p>
            <a:endParaRPr lang="en-IN" dirty="0"/>
          </a:p>
        </p:txBody>
      </p:sp>
      <p:pic>
        <p:nvPicPr>
          <p:cNvPr id="18" name="Content Placeholder 17">
            <a:extLst>
              <a:ext uri="{FF2B5EF4-FFF2-40B4-BE49-F238E27FC236}">
                <a16:creationId xmlns:a16="http://schemas.microsoft.com/office/drawing/2014/main" id="{858BC69D-4CF8-6ABC-E828-0EA7C276FF5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30164" y="2121005"/>
            <a:ext cx="4825515" cy="3748088"/>
          </a:xfrm>
        </p:spPr>
      </p:pic>
    </p:spTree>
    <p:extLst>
      <p:ext uri="{BB962C8B-B14F-4D97-AF65-F5344CB8AC3E}">
        <p14:creationId xmlns:p14="http://schemas.microsoft.com/office/powerpoint/2010/main" val="119775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F028-3B16-5A56-6F48-57E5E8E71795}"/>
              </a:ext>
            </a:extLst>
          </p:cNvPr>
          <p:cNvSpPr>
            <a:spLocks noGrp="1"/>
          </p:cNvSpPr>
          <p:nvPr>
            <p:ph type="title"/>
          </p:nvPr>
        </p:nvSpPr>
        <p:spPr/>
        <p:txBody>
          <a:bodyPr>
            <a:normAutofit/>
          </a:bodyPr>
          <a:lstStyle/>
          <a:p>
            <a:pPr algn="ctr"/>
            <a:r>
              <a:rPr lang="en-IN" sz="3600" b="1" i="1" dirty="0">
                <a:solidFill>
                  <a:srgbClr val="000000"/>
                </a:solidFill>
                <a:effectLst/>
                <a:latin typeface="Helvetica Neue"/>
              </a:rPr>
              <a:t>Non-Graphical Univariate Analysis</a:t>
            </a:r>
            <a:br>
              <a:rPr lang="en-IN" sz="3600" b="1" i="1" dirty="0">
                <a:solidFill>
                  <a:srgbClr val="000000"/>
                </a:solidFill>
                <a:effectLst/>
                <a:latin typeface="Helvetica Neue"/>
              </a:rPr>
            </a:br>
            <a:endParaRPr lang="en-IN" sz="3600" dirty="0"/>
          </a:p>
        </p:txBody>
      </p:sp>
      <p:pic>
        <p:nvPicPr>
          <p:cNvPr id="5" name="Content Placeholder 4">
            <a:extLst>
              <a:ext uri="{FF2B5EF4-FFF2-40B4-BE49-F238E27FC236}">
                <a16:creationId xmlns:a16="http://schemas.microsoft.com/office/drawing/2014/main" id="{61CE1D35-4712-5AD9-C072-137F08E057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4680" y="2004060"/>
            <a:ext cx="5501640" cy="4267200"/>
          </a:xfrm>
        </p:spPr>
      </p:pic>
    </p:spTree>
    <p:extLst>
      <p:ext uri="{BB962C8B-B14F-4D97-AF65-F5344CB8AC3E}">
        <p14:creationId xmlns:p14="http://schemas.microsoft.com/office/powerpoint/2010/main" val="357456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084-7411-E788-83B6-3A97A3DA2A4A}"/>
              </a:ext>
            </a:extLst>
          </p:cNvPr>
          <p:cNvSpPr>
            <a:spLocks noGrp="1"/>
          </p:cNvSpPr>
          <p:nvPr>
            <p:ph type="title"/>
          </p:nvPr>
        </p:nvSpPr>
        <p:spPr>
          <a:xfrm>
            <a:off x="944880" y="106680"/>
            <a:ext cx="10058400" cy="901385"/>
          </a:xfrm>
        </p:spPr>
        <p:txBody>
          <a:bodyPr>
            <a:normAutofit/>
          </a:bodyPr>
          <a:lstStyle/>
          <a:p>
            <a:pPr algn="ctr"/>
            <a:r>
              <a:rPr lang="en-IN" sz="3600" b="1" i="1" dirty="0">
                <a:solidFill>
                  <a:schemeClr val="bg1"/>
                </a:solidFill>
                <a:effectLst/>
                <a:latin typeface="Helvetica Neue"/>
              </a:rPr>
              <a:t>Graphical Univariate Analysis</a:t>
            </a:r>
            <a:endParaRPr lang="en-IN" sz="3600" dirty="0">
              <a:solidFill>
                <a:schemeClr val="bg1"/>
              </a:solidFill>
            </a:endParaRPr>
          </a:p>
        </p:txBody>
      </p:sp>
      <p:pic>
        <p:nvPicPr>
          <p:cNvPr id="10" name="Content Placeholder 9">
            <a:extLst>
              <a:ext uri="{FF2B5EF4-FFF2-40B4-BE49-F238E27FC236}">
                <a16:creationId xmlns:a16="http://schemas.microsoft.com/office/drawing/2014/main" id="{5617F587-A595-86AB-507B-56C96EB5E47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18160" y="1114408"/>
            <a:ext cx="11186160" cy="5079905"/>
          </a:xfrm>
        </p:spPr>
      </p:pic>
    </p:spTree>
    <p:extLst>
      <p:ext uri="{BB962C8B-B14F-4D97-AF65-F5344CB8AC3E}">
        <p14:creationId xmlns:p14="http://schemas.microsoft.com/office/powerpoint/2010/main" val="382664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A82E-DA5D-49D9-5B5F-CA969B9A02A4}"/>
              </a:ext>
            </a:extLst>
          </p:cNvPr>
          <p:cNvSpPr>
            <a:spLocks noGrp="1"/>
          </p:cNvSpPr>
          <p:nvPr>
            <p:ph type="title"/>
          </p:nvPr>
        </p:nvSpPr>
        <p:spPr>
          <a:xfrm>
            <a:off x="1097280" y="286603"/>
            <a:ext cx="10058400" cy="702303"/>
          </a:xfrm>
        </p:spPr>
        <p:txBody>
          <a:bodyPr>
            <a:normAutofit fontScale="90000"/>
          </a:bodyPr>
          <a:lstStyle/>
          <a:p>
            <a:pPr algn="ctr"/>
            <a:r>
              <a:rPr lang="en-US" b="1" i="1" dirty="0">
                <a:solidFill>
                  <a:srgbClr val="000000"/>
                </a:solidFill>
                <a:effectLst/>
                <a:latin typeface="Helvetica Neue"/>
              </a:rPr>
              <a:t>Bivariate Analysis</a:t>
            </a:r>
            <a:endParaRPr lang="en-IN" dirty="0"/>
          </a:p>
        </p:txBody>
      </p:sp>
      <p:sp>
        <p:nvSpPr>
          <p:cNvPr id="3" name="Content Placeholder 2">
            <a:extLst>
              <a:ext uri="{FF2B5EF4-FFF2-40B4-BE49-F238E27FC236}">
                <a16:creationId xmlns:a16="http://schemas.microsoft.com/office/drawing/2014/main" id="{A22B78BC-43FB-E43F-ACBF-9928BEEAB81C}"/>
              </a:ext>
            </a:extLst>
          </p:cNvPr>
          <p:cNvSpPr>
            <a:spLocks noGrp="1"/>
          </p:cNvSpPr>
          <p:nvPr>
            <p:ph sz="half" idx="1"/>
          </p:nvPr>
        </p:nvSpPr>
        <p:spPr>
          <a:xfrm>
            <a:off x="3390900" y="1281853"/>
            <a:ext cx="4639736" cy="546100"/>
          </a:xfrm>
        </p:spPr>
        <p:txBody>
          <a:bodyPr>
            <a:normAutofit fontScale="85000" lnSpcReduction="10000"/>
          </a:bodyPr>
          <a:lstStyle/>
          <a:p>
            <a:r>
              <a:rPr lang="it-IT" dirty="0">
                <a:latin typeface="+mj-lt"/>
              </a:rPr>
              <a:t>Compute total data (DL+UL) per decile class</a:t>
            </a:r>
            <a:endParaRPr lang="en-IN" dirty="0">
              <a:latin typeface="+mj-lt"/>
            </a:endParaRPr>
          </a:p>
        </p:txBody>
      </p:sp>
      <p:pic>
        <p:nvPicPr>
          <p:cNvPr id="6" name="Content Placeholder 5">
            <a:extLst>
              <a:ext uri="{FF2B5EF4-FFF2-40B4-BE49-F238E27FC236}">
                <a16:creationId xmlns:a16="http://schemas.microsoft.com/office/drawing/2014/main" id="{A612C5BA-D7F5-99DD-3257-973A24D3E09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21913" y="1939875"/>
            <a:ext cx="5486507" cy="4114880"/>
          </a:xfrm>
        </p:spPr>
      </p:pic>
      <p:sp>
        <p:nvSpPr>
          <p:cNvPr id="7" name="TextBox 6">
            <a:extLst>
              <a:ext uri="{FF2B5EF4-FFF2-40B4-BE49-F238E27FC236}">
                <a16:creationId xmlns:a16="http://schemas.microsoft.com/office/drawing/2014/main" id="{72BE3FA4-FA2C-DFD4-8F92-3E567D08AC37}"/>
              </a:ext>
            </a:extLst>
          </p:cNvPr>
          <p:cNvSpPr txBox="1"/>
          <p:nvPr/>
        </p:nvSpPr>
        <p:spPr>
          <a:xfrm>
            <a:off x="6408420" y="2261354"/>
            <a:ext cx="5433060" cy="2844046"/>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374151"/>
                </a:solidFill>
                <a:effectLst/>
                <a:latin typeface="Söhne"/>
              </a:rPr>
              <a:t>This analysis allows you to understand the total duration of sessions per user and the distribution of total data (DL+UL) across decile classes</a:t>
            </a:r>
          </a:p>
          <a:p>
            <a:pPr marL="285750" indent="-285750">
              <a:buFont typeface="Wingdings" panose="05000000000000000000" pitchFamily="2" charset="2"/>
              <a:buChar char="v"/>
            </a:pPr>
            <a:endParaRPr lang="en-US" b="0" i="0" dirty="0">
              <a:solidFill>
                <a:srgbClr val="374151"/>
              </a:solidFill>
              <a:effectLst/>
              <a:latin typeface="Söhne"/>
            </a:endParaRPr>
          </a:p>
          <a:p>
            <a:pPr marL="285750" indent="-285750">
              <a:buFont typeface="Wingdings" panose="05000000000000000000" pitchFamily="2" charset="2"/>
              <a:buChar char="v"/>
            </a:pPr>
            <a:endParaRPr lang="en-US" dirty="0">
              <a:solidFill>
                <a:srgbClr val="374151"/>
              </a:solidFill>
              <a:latin typeface="Söhne"/>
            </a:endParaRPr>
          </a:p>
          <a:p>
            <a:pPr marL="285750" indent="-285750">
              <a:buFont typeface="Wingdings" panose="05000000000000000000" pitchFamily="2" charset="2"/>
              <a:buChar char="v"/>
            </a:pPr>
            <a:r>
              <a:rPr lang="en-US" b="0" i="0" dirty="0">
                <a:solidFill>
                  <a:srgbClr val="374151"/>
                </a:solidFill>
                <a:effectLst/>
                <a:latin typeface="Söhne"/>
              </a:rPr>
              <a:t>This analysis provides insights into the distribution of session durations and the total data volume for different decile classes of users. It helps identify patterns or trends related to user behavior and data consumption across decile groups.</a:t>
            </a:r>
            <a:endParaRPr lang="en-IN" dirty="0"/>
          </a:p>
        </p:txBody>
      </p:sp>
      <p:pic>
        <p:nvPicPr>
          <p:cNvPr id="9" name="Picture 8">
            <a:extLst>
              <a:ext uri="{FF2B5EF4-FFF2-40B4-BE49-F238E27FC236}">
                <a16:creationId xmlns:a16="http://schemas.microsoft.com/office/drawing/2014/main" id="{2CF91F3A-CBA7-505C-BAB1-05863BDAB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8857" y="5231088"/>
            <a:ext cx="3292125" cy="967824"/>
          </a:xfrm>
          <a:prstGeom prst="rect">
            <a:avLst/>
          </a:prstGeom>
        </p:spPr>
      </p:pic>
    </p:spTree>
    <p:extLst>
      <p:ext uri="{BB962C8B-B14F-4D97-AF65-F5344CB8AC3E}">
        <p14:creationId xmlns:p14="http://schemas.microsoft.com/office/powerpoint/2010/main" val="266654973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{E51967D4-EAE8-4828-8A19-B8A3230D731B}tf56160789_win32</Template>
  <TotalTime>435</TotalTime>
  <Words>851</Words>
  <Application>Microsoft Office PowerPoint</Application>
  <PresentationFormat>Widescreen</PresentationFormat>
  <Paragraphs>66</Paragraphs>
  <Slides>13</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vt:i4>
      </vt:variant>
    </vt:vector>
  </HeadingPairs>
  <TitlesOfParts>
    <vt:vector size="29" baseType="lpstr">
      <vt:lpstr>Microsoft YaHei</vt:lpstr>
      <vt:lpstr>Agency FB</vt:lpstr>
      <vt:lpstr>Algerian</vt:lpstr>
      <vt:lpstr>Arial</vt:lpstr>
      <vt:lpstr>Arial Rounded MT Bold</vt:lpstr>
      <vt:lpstr>Bahnschrift Condensed</vt:lpstr>
      <vt:lpstr>Bookman Old Style</vt:lpstr>
      <vt:lpstr>Calibri</vt:lpstr>
      <vt:lpstr>Candara</vt:lpstr>
      <vt:lpstr>Franklin Gothic Book</vt:lpstr>
      <vt:lpstr>Helvetica Neue</vt:lpstr>
      <vt:lpstr>Sitka Heading</vt:lpstr>
      <vt:lpstr>Söhne</vt:lpstr>
      <vt:lpstr>Söhne Mono</vt:lpstr>
      <vt:lpstr>Wingdings</vt:lpstr>
      <vt:lpstr>1_RetrospectVTI</vt:lpstr>
      <vt:lpstr>Next Hikes User Analytics in the Telecommunication Industry – Overview </vt:lpstr>
      <vt:lpstr>Analysis of Customer Handset Usage  Top 10 Handsets Used by Customers</vt:lpstr>
      <vt:lpstr>Top 3 Handset Manufacturers</vt:lpstr>
      <vt:lpstr>Implications and Recommendations</vt:lpstr>
      <vt:lpstr>Analysis of User Data Usage</vt:lpstr>
      <vt:lpstr>Sum of Data Volume by Category</vt:lpstr>
      <vt:lpstr>Non-Graphical Univariate Analysis </vt:lpstr>
      <vt:lpstr>Graphical Univariate Analysis</vt:lpstr>
      <vt:lpstr>Bivariate Analysis</vt:lpstr>
      <vt:lpstr>Correlation Matrix </vt:lpstr>
      <vt:lpstr>Dimensionality Reduction </vt:lpstr>
      <vt:lpstr>Get the loadings from the PCA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Hikes User Analytics in the Telecommunication Industry – Overview </dc:title>
  <dc:creator>manila dugar</dc:creator>
  <cp:lastModifiedBy>manila dugar</cp:lastModifiedBy>
  <cp:revision>1</cp:revision>
  <dcterms:created xsi:type="dcterms:W3CDTF">2023-06-22T12:33:31Z</dcterms:created>
  <dcterms:modified xsi:type="dcterms:W3CDTF">2023-06-22T19:49:10Z</dcterms:modified>
</cp:coreProperties>
</file>