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da5b7701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da5b7701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da5b7701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da5b7701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da5b7701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da5b7701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da5b7701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da5b7701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da5b7701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da5b7701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da5b7701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da5b7701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dfa92a66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dfa92a66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da5b7701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da5b7701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da5b7701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da5b7701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da5b7701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da5b7701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da5b7701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da5b7701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da5b7701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da5b7701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da5b7701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da5b7701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da5b7701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da5b7701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da5b7701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da5b7701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books.google.com/books?hl=en&amp;lr=&amp;id=apMUEAAAQBAJ&amp;oi=fnd&amp;pg=PT14&amp;dq=ping+pong+game+using+python&amp;ots=bnJzclY4QU&amp;sig=5S4VqZXHdboZrf3MqCAfeA3Shvc" TargetMode="External"/><Relationship Id="rId4" Type="http://schemas.openxmlformats.org/officeDocument/2006/relationships/hyperlink" Target="https://egrove.olemiss.edu/hon_thesis/11/" TargetMode="External"/><Relationship Id="rId5" Type="http://schemas.openxmlformats.org/officeDocument/2006/relationships/hyperlink" Target="https://link.springer.com/chapter/10.1007/978-981-10-8657-1_40" TargetMode="External"/><Relationship Id="rId6" Type="http://schemas.openxmlformats.org/officeDocument/2006/relationships/hyperlink" Target="https://link.springer.com/chapter/10.1007/978-981-10-8657-1_40" TargetMode="External"/><Relationship Id="rId7" Type="http://schemas.openxmlformats.org/officeDocument/2006/relationships/image" Target="../media/image1.png"/><Relationship Id="rId8"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147350" y="1442612"/>
            <a:ext cx="7272600" cy="46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GB" sz="2600"/>
              <a:t>Ping Pong game using Python programming</a:t>
            </a:r>
            <a:endParaRPr b="1" sz="2600"/>
          </a:p>
        </p:txBody>
      </p:sp>
      <p:sp>
        <p:nvSpPr>
          <p:cNvPr id="55" name="Google Shape;55;p13"/>
          <p:cNvSpPr txBox="1"/>
          <p:nvPr>
            <p:ph idx="1" type="subTitle"/>
          </p:nvPr>
        </p:nvSpPr>
        <p:spPr>
          <a:xfrm>
            <a:off x="1690288" y="195750"/>
            <a:ext cx="5918400" cy="7926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en-GB" sz="2600">
                <a:solidFill>
                  <a:schemeClr val="dk1"/>
                </a:solidFill>
                <a:highlight>
                  <a:srgbClr val="434343"/>
                </a:highlight>
                <a:latin typeface="Times New Roman"/>
                <a:ea typeface="Times New Roman"/>
                <a:cs typeface="Times New Roman"/>
                <a:sym typeface="Times New Roman"/>
              </a:rPr>
              <a:t>CSA0810 Python Programming</a:t>
            </a:r>
            <a:endParaRPr b="1" sz="2600">
              <a:solidFill>
                <a:schemeClr val="dk1"/>
              </a:solidFill>
              <a:highlight>
                <a:srgbClr val="434343"/>
              </a:highlight>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7790651" y="1"/>
            <a:ext cx="1353350" cy="1353350"/>
          </a:xfrm>
          <a:prstGeom prst="rect">
            <a:avLst/>
          </a:prstGeom>
          <a:noFill/>
          <a:ln>
            <a:noFill/>
          </a:ln>
        </p:spPr>
      </p:pic>
      <p:pic>
        <p:nvPicPr>
          <p:cNvPr id="57" name="Google Shape;57;p13"/>
          <p:cNvPicPr preferRelativeResize="0"/>
          <p:nvPr/>
        </p:nvPicPr>
        <p:blipFill>
          <a:blip r:embed="rId4">
            <a:alphaModFix/>
          </a:blip>
          <a:stretch>
            <a:fillRect/>
          </a:stretch>
        </p:blipFill>
        <p:spPr>
          <a:xfrm>
            <a:off x="0" y="0"/>
            <a:ext cx="1559725" cy="1353351"/>
          </a:xfrm>
          <a:prstGeom prst="rect">
            <a:avLst/>
          </a:prstGeom>
          <a:noFill/>
          <a:ln>
            <a:noFill/>
          </a:ln>
        </p:spPr>
      </p:pic>
      <p:sp>
        <p:nvSpPr>
          <p:cNvPr id="58" name="Google Shape;58;p13"/>
          <p:cNvSpPr txBox="1"/>
          <p:nvPr/>
        </p:nvSpPr>
        <p:spPr>
          <a:xfrm>
            <a:off x="373100" y="3317950"/>
            <a:ext cx="2518500" cy="14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highlight>
                <a:schemeClr val="lt1"/>
              </a:highlight>
            </a:endParaRPr>
          </a:p>
        </p:txBody>
      </p:sp>
      <p:sp>
        <p:nvSpPr>
          <p:cNvPr id="59" name="Google Shape;59;p13"/>
          <p:cNvSpPr txBox="1"/>
          <p:nvPr/>
        </p:nvSpPr>
        <p:spPr>
          <a:xfrm>
            <a:off x="0" y="3451150"/>
            <a:ext cx="2917500" cy="16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Guided by</a:t>
            </a:r>
            <a:r>
              <a:rPr lang="en-GB" sz="1800">
                <a:solidFill>
                  <a:schemeClr val="dk1"/>
                </a:solidFill>
              </a:rPr>
              <a:t>,</a:t>
            </a:r>
            <a:endParaRPr sz="1800">
              <a:solidFill>
                <a:schemeClr val="dk1"/>
              </a:solidFill>
            </a:endParaRPr>
          </a:p>
          <a:p>
            <a:pPr indent="0" lvl="0" marL="0" rtl="0" algn="l">
              <a:spcBef>
                <a:spcPts val="0"/>
              </a:spcBef>
              <a:spcAft>
                <a:spcPts val="0"/>
              </a:spcAft>
              <a:buNone/>
            </a:pPr>
            <a:r>
              <a:rPr lang="en-GB" sz="1800">
                <a:solidFill>
                  <a:schemeClr val="dk1"/>
                </a:solidFill>
              </a:rPr>
              <a:t>T. Vincent Gnanaraj,</a:t>
            </a:r>
            <a:endParaRPr sz="1800">
              <a:solidFill>
                <a:schemeClr val="dk1"/>
              </a:solidFill>
            </a:endParaRPr>
          </a:p>
          <a:p>
            <a:pPr indent="0" lvl="0" marL="0" rtl="0" algn="l">
              <a:spcBef>
                <a:spcPts val="0"/>
              </a:spcBef>
              <a:spcAft>
                <a:spcPts val="0"/>
              </a:spcAft>
              <a:buNone/>
            </a:pPr>
            <a:r>
              <a:rPr i="1" lang="en-GB" sz="1800">
                <a:solidFill>
                  <a:schemeClr val="dk1"/>
                </a:solidFill>
              </a:rPr>
              <a:t>(Course Faculty)</a:t>
            </a:r>
            <a:endParaRPr i="1" sz="1800">
              <a:solidFill>
                <a:schemeClr val="dk1"/>
              </a:solidFill>
            </a:endParaRPr>
          </a:p>
          <a:p>
            <a:pPr indent="0" lvl="0" marL="0" rtl="0" algn="l">
              <a:spcBef>
                <a:spcPts val="0"/>
              </a:spcBef>
              <a:spcAft>
                <a:spcPts val="0"/>
              </a:spcAft>
              <a:buNone/>
            </a:pPr>
            <a:r>
              <a:rPr lang="en-GB" sz="1800">
                <a:solidFill>
                  <a:schemeClr val="dk1"/>
                </a:solidFill>
              </a:rPr>
              <a:t>Python Programming,</a:t>
            </a:r>
            <a:endParaRPr sz="1800">
              <a:solidFill>
                <a:schemeClr val="dk1"/>
              </a:solidFill>
            </a:endParaRPr>
          </a:p>
          <a:p>
            <a:pPr indent="0" lvl="0" marL="0" rtl="0" algn="l">
              <a:spcBef>
                <a:spcPts val="0"/>
              </a:spcBef>
              <a:spcAft>
                <a:spcPts val="0"/>
              </a:spcAft>
              <a:buClr>
                <a:schemeClr val="dk1"/>
              </a:buClr>
              <a:buSzPts val="1100"/>
              <a:buFont typeface="Arial"/>
              <a:buNone/>
            </a:pPr>
            <a:r>
              <a:rPr lang="en-GB" sz="1800">
                <a:solidFill>
                  <a:schemeClr val="dk1"/>
                </a:solidFill>
              </a:rPr>
              <a:t>SSE, SIMATS.</a:t>
            </a:r>
            <a:endParaRPr sz="1800">
              <a:solidFill>
                <a:schemeClr val="dk1"/>
              </a:solidFill>
            </a:endParaRPr>
          </a:p>
        </p:txBody>
      </p:sp>
      <p:sp>
        <p:nvSpPr>
          <p:cNvPr id="60" name="Google Shape;60;p13"/>
          <p:cNvSpPr txBox="1"/>
          <p:nvPr/>
        </p:nvSpPr>
        <p:spPr>
          <a:xfrm>
            <a:off x="6492450" y="3317950"/>
            <a:ext cx="4250700" cy="19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Project by,</a:t>
            </a:r>
            <a:endParaRPr b="1" sz="1800">
              <a:solidFill>
                <a:schemeClr val="dk1"/>
              </a:solidFill>
            </a:endParaRPr>
          </a:p>
          <a:p>
            <a:pPr indent="0" lvl="0" marL="0" rtl="0" algn="l">
              <a:spcBef>
                <a:spcPts val="0"/>
              </a:spcBef>
              <a:spcAft>
                <a:spcPts val="0"/>
              </a:spcAft>
              <a:buNone/>
            </a:pPr>
            <a:r>
              <a:rPr lang="en-GB" sz="1800">
                <a:solidFill>
                  <a:schemeClr val="dk1"/>
                </a:solidFill>
              </a:rPr>
              <a:t>M. Manikanda prabhu,</a:t>
            </a:r>
            <a:endParaRPr sz="1800">
              <a:solidFill>
                <a:schemeClr val="dk1"/>
              </a:solidFill>
            </a:endParaRPr>
          </a:p>
          <a:p>
            <a:pPr indent="0" lvl="0" marL="0" rtl="0" algn="l">
              <a:spcBef>
                <a:spcPts val="0"/>
              </a:spcBef>
              <a:spcAft>
                <a:spcPts val="0"/>
              </a:spcAft>
              <a:buNone/>
            </a:pPr>
            <a:r>
              <a:rPr lang="en-GB" sz="1800">
                <a:solidFill>
                  <a:schemeClr val="dk1"/>
                </a:solidFill>
              </a:rPr>
              <a:t>(192224230)</a:t>
            </a:r>
            <a:endParaRPr sz="1800">
              <a:solidFill>
                <a:schemeClr val="dk1"/>
              </a:solidFill>
            </a:endParaRPr>
          </a:p>
          <a:p>
            <a:pPr indent="0" lvl="0" marL="0" rtl="0" algn="l">
              <a:spcBef>
                <a:spcPts val="0"/>
              </a:spcBef>
              <a:spcAft>
                <a:spcPts val="0"/>
              </a:spcAft>
              <a:buNone/>
            </a:pPr>
            <a:r>
              <a:rPr lang="en-GB" sz="1800">
                <a:solidFill>
                  <a:schemeClr val="dk1"/>
                </a:solidFill>
              </a:rPr>
              <a:t>AI&amp;DS,</a:t>
            </a:r>
            <a:endParaRPr sz="1800">
              <a:solidFill>
                <a:schemeClr val="dk1"/>
              </a:solidFill>
            </a:endParaRPr>
          </a:p>
          <a:p>
            <a:pPr indent="0" lvl="0" marL="0" rtl="0" algn="l">
              <a:spcBef>
                <a:spcPts val="0"/>
              </a:spcBef>
              <a:spcAft>
                <a:spcPts val="0"/>
              </a:spcAft>
              <a:buNone/>
            </a:pPr>
            <a:r>
              <a:rPr lang="en-GB" sz="1800">
                <a:solidFill>
                  <a:schemeClr val="dk1"/>
                </a:solidFill>
              </a:rPr>
              <a:t>SSE, SIMATS.</a:t>
            </a:r>
            <a:endParaRPr sz="1800">
              <a:solidFill>
                <a:schemeClr val="dk1"/>
              </a:solidFill>
            </a:endParaRPr>
          </a:p>
          <a:p>
            <a:pPr indent="0" lvl="0" marL="0" rtl="0" algn="l">
              <a:spcBef>
                <a:spcPts val="0"/>
              </a:spcBef>
              <a:spcAft>
                <a:spcPts val="0"/>
              </a:spcAft>
              <a:buNone/>
            </a:pPr>
            <a:r>
              <a:t/>
            </a:r>
            <a:endParaRPr sz="1800">
              <a:solidFill>
                <a:schemeClr val="dk2"/>
              </a:solidFill>
            </a:endParaRPr>
          </a:p>
        </p:txBody>
      </p:sp>
      <p:pic>
        <p:nvPicPr>
          <p:cNvPr id="61" name="Google Shape;61;p13"/>
          <p:cNvPicPr preferRelativeResize="0"/>
          <p:nvPr/>
        </p:nvPicPr>
        <p:blipFill>
          <a:blip r:embed="rId5">
            <a:alphaModFix/>
          </a:blip>
          <a:stretch>
            <a:fillRect/>
          </a:stretch>
        </p:blipFill>
        <p:spPr>
          <a:xfrm>
            <a:off x="2118700" y="2061500"/>
            <a:ext cx="4170750" cy="1676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2" name="Shape 132"/>
        <p:cNvGrpSpPr/>
        <p:nvPr/>
      </p:nvGrpSpPr>
      <p:grpSpPr>
        <a:xfrm>
          <a:off x="0" y="0"/>
          <a:ext cx="0" cy="0"/>
          <a:chOff x="0" y="0"/>
          <a:chExt cx="0" cy="0"/>
        </a:xfrm>
      </p:grpSpPr>
      <p:sp>
        <p:nvSpPr>
          <p:cNvPr id="133" name="Google Shape;133;p22"/>
          <p:cNvSpPr txBox="1"/>
          <p:nvPr>
            <p:ph type="title"/>
          </p:nvPr>
        </p:nvSpPr>
        <p:spPr>
          <a:xfrm>
            <a:off x="218425" y="218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211"/>
              <a:t>Testing</a:t>
            </a:r>
            <a:endParaRPr b="1" sz="3211"/>
          </a:p>
        </p:txBody>
      </p:sp>
      <p:sp>
        <p:nvSpPr>
          <p:cNvPr id="134" name="Google Shape;134;p22"/>
          <p:cNvSpPr txBox="1"/>
          <p:nvPr>
            <p:ph idx="1" type="body"/>
          </p:nvPr>
        </p:nvSpPr>
        <p:spPr>
          <a:xfrm>
            <a:off x="311700" y="143232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just">
              <a:spcBef>
                <a:spcPts val="1000"/>
              </a:spcBef>
              <a:spcAft>
                <a:spcPts val="0"/>
              </a:spcAft>
              <a:buClr>
                <a:schemeClr val="dk1"/>
              </a:buClr>
              <a:buSzPct val="100000"/>
              <a:buChar char="●"/>
            </a:pPr>
            <a:r>
              <a:rPr lang="en-GB">
                <a:solidFill>
                  <a:schemeClr val="dk1"/>
                </a:solidFill>
              </a:rPr>
              <a:t>The testing system for the simple two-player game in Python using graphics involves a series of systematic checks to ensure the game's functionality and user experience. </a:t>
            </a:r>
            <a:endParaRPr>
              <a:solidFill>
                <a:schemeClr val="dk1"/>
              </a:solidFill>
            </a:endParaRPr>
          </a:p>
          <a:p>
            <a:pPr indent="-334327" lvl="0" marL="457200" rtl="0" algn="just">
              <a:spcBef>
                <a:spcPts val="1200"/>
              </a:spcBef>
              <a:spcAft>
                <a:spcPts val="0"/>
              </a:spcAft>
              <a:buClr>
                <a:schemeClr val="dk1"/>
              </a:buClr>
              <a:buSzPct val="100000"/>
              <a:buChar char="●"/>
            </a:pPr>
            <a:r>
              <a:rPr lang="en-GB">
                <a:solidFill>
                  <a:schemeClr val="dk1"/>
                </a:solidFill>
              </a:rPr>
              <a:t>Initial tests verify that the graphical screen initializes correctly, confirming the display and background settings. </a:t>
            </a:r>
            <a:endParaRPr>
              <a:solidFill>
                <a:schemeClr val="dk1"/>
              </a:solidFill>
            </a:endParaRPr>
          </a:p>
          <a:p>
            <a:pPr indent="-334327" lvl="0" marL="457200" rtl="0" algn="just">
              <a:spcBef>
                <a:spcPts val="1000"/>
              </a:spcBef>
              <a:spcAft>
                <a:spcPts val="0"/>
              </a:spcAft>
              <a:buClr>
                <a:schemeClr val="dk1"/>
              </a:buClr>
              <a:buSzPct val="100000"/>
              <a:buChar char="●"/>
            </a:pPr>
            <a:r>
              <a:rPr lang="en-GB">
                <a:solidFill>
                  <a:schemeClr val="dk1"/>
                </a:solidFill>
              </a:rPr>
              <a:t>Subsequent tests focus on the accurate creation and positioning of player paddles. Keyboard input testing ensures responsive control for each player, validating the turn-based movement mechanism. </a:t>
            </a:r>
            <a:endParaRPr>
              <a:solidFill>
                <a:schemeClr val="dk1"/>
              </a:solidFill>
            </a:endParaRPr>
          </a:p>
          <a:p>
            <a:pPr indent="-334327" lvl="0" marL="457200" rtl="0" algn="just">
              <a:spcBef>
                <a:spcPts val="1000"/>
              </a:spcBef>
              <a:spcAft>
                <a:spcPts val="0"/>
              </a:spcAft>
              <a:buClr>
                <a:schemeClr val="dk1"/>
              </a:buClr>
              <a:buSzPct val="100000"/>
              <a:buChar char="●"/>
            </a:pPr>
            <a:r>
              <a:rPr lang="en-GB">
                <a:solidFill>
                  <a:schemeClr val="dk1"/>
                </a:solidFill>
              </a:rPr>
              <a:t>Boundary checking tests ascertain that the game correctly recognizes when a player reaches the designated point, triggering the end-game conditions.</a:t>
            </a:r>
            <a:endParaRPr>
              <a:solidFill>
                <a:schemeClr val="dk1"/>
              </a:solidFill>
            </a:endParaRPr>
          </a:p>
          <a:p>
            <a:pPr indent="0" lvl="0" marL="0" rtl="0" algn="l">
              <a:spcBef>
                <a:spcPts val="1200"/>
              </a:spcBef>
              <a:spcAft>
                <a:spcPts val="1200"/>
              </a:spcAft>
              <a:buNone/>
            </a:pPr>
            <a:r>
              <a:t/>
            </a:r>
            <a:endParaRPr/>
          </a:p>
        </p:txBody>
      </p:sp>
      <p:pic>
        <p:nvPicPr>
          <p:cNvPr id="135" name="Google Shape;135;p22"/>
          <p:cNvPicPr preferRelativeResize="0"/>
          <p:nvPr/>
        </p:nvPicPr>
        <p:blipFill>
          <a:blip r:embed="rId3">
            <a:alphaModFix/>
          </a:blip>
          <a:stretch>
            <a:fillRect/>
          </a:stretch>
        </p:blipFill>
        <p:spPr>
          <a:xfrm>
            <a:off x="0" y="0"/>
            <a:ext cx="1559725" cy="1353351"/>
          </a:xfrm>
          <a:prstGeom prst="rect">
            <a:avLst/>
          </a:prstGeom>
          <a:noFill/>
          <a:ln>
            <a:noFill/>
          </a:ln>
        </p:spPr>
      </p:pic>
      <p:pic>
        <p:nvPicPr>
          <p:cNvPr id="136" name="Google Shape;136;p22"/>
          <p:cNvPicPr preferRelativeResize="0"/>
          <p:nvPr/>
        </p:nvPicPr>
        <p:blipFill>
          <a:blip r:embed="rId4">
            <a:alphaModFix/>
          </a:blip>
          <a:stretch>
            <a:fillRect/>
          </a:stretch>
        </p:blipFill>
        <p:spPr>
          <a:xfrm>
            <a:off x="7790651" y="1"/>
            <a:ext cx="1353350" cy="1353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111"/>
              <a:t>Implementation</a:t>
            </a:r>
            <a:endParaRPr b="1" sz="3111"/>
          </a:p>
        </p:txBody>
      </p:sp>
      <p:sp>
        <p:nvSpPr>
          <p:cNvPr id="142" name="Google Shape;142;p23"/>
          <p:cNvSpPr txBox="1"/>
          <p:nvPr>
            <p:ph idx="1" type="body"/>
          </p:nvPr>
        </p:nvSpPr>
        <p:spPr>
          <a:xfrm>
            <a:off x="231750" y="1673150"/>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just">
              <a:spcBef>
                <a:spcPts val="1000"/>
              </a:spcBef>
              <a:spcAft>
                <a:spcPts val="0"/>
              </a:spcAft>
              <a:buClr>
                <a:schemeClr val="dk1"/>
              </a:buClr>
              <a:buSzPct val="100000"/>
              <a:buChar char="●"/>
            </a:pPr>
            <a:r>
              <a:rPr lang="en-GB">
                <a:solidFill>
                  <a:schemeClr val="dk1"/>
                </a:solidFill>
              </a:rPr>
              <a:t>The implementation system for the simple two-player game using Python  graphics involves writing code to realize the proposed design. </a:t>
            </a:r>
            <a:endParaRPr>
              <a:solidFill>
                <a:schemeClr val="dk1"/>
              </a:solidFill>
            </a:endParaRPr>
          </a:p>
          <a:p>
            <a:pPr indent="-317182" lvl="0" marL="457200" rtl="0" algn="just">
              <a:spcBef>
                <a:spcPts val="1200"/>
              </a:spcBef>
              <a:spcAft>
                <a:spcPts val="0"/>
              </a:spcAft>
              <a:buClr>
                <a:schemeClr val="dk1"/>
              </a:buClr>
              <a:buSzPct val="100000"/>
              <a:buChar char="●"/>
            </a:pPr>
            <a:r>
              <a:rPr lang="en-GB">
                <a:solidFill>
                  <a:schemeClr val="dk1"/>
                </a:solidFill>
              </a:rPr>
              <a:t>It begins with importing the paddle module and creating functions for screen setup, player initialization, turn-based movement, and game over conditions. </a:t>
            </a:r>
            <a:endParaRPr>
              <a:solidFill>
                <a:schemeClr val="dk1"/>
              </a:solidFill>
            </a:endParaRPr>
          </a:p>
          <a:p>
            <a:pPr indent="-317182" lvl="0" marL="457200" rtl="0" algn="just">
              <a:spcBef>
                <a:spcPts val="1000"/>
              </a:spcBef>
              <a:spcAft>
                <a:spcPts val="0"/>
              </a:spcAft>
              <a:buClr>
                <a:schemeClr val="dk1"/>
              </a:buClr>
              <a:buSzPct val="100000"/>
              <a:buChar char="●"/>
            </a:pPr>
            <a:r>
              <a:rPr lang="en-GB">
                <a:solidFill>
                  <a:schemeClr val="dk1"/>
                </a:solidFill>
              </a:rPr>
              <a:t>The main game loop orchestrates player turns, capturing keyboard input for paddle movements. Boundary checks are implemented to determine if a player has reached a specified point, signaling the end of the game. </a:t>
            </a:r>
            <a:endParaRPr>
              <a:solidFill>
                <a:schemeClr val="dk1"/>
              </a:solidFill>
            </a:endParaRPr>
          </a:p>
          <a:p>
            <a:pPr indent="-317182" lvl="0" marL="457200" rtl="0" algn="just">
              <a:spcBef>
                <a:spcPts val="1000"/>
              </a:spcBef>
              <a:spcAft>
                <a:spcPts val="0"/>
              </a:spcAft>
              <a:buClr>
                <a:schemeClr val="dk1"/>
              </a:buClr>
              <a:buSzPct val="100000"/>
              <a:buChar char="●"/>
            </a:pPr>
            <a:r>
              <a:rPr lang="en-GB">
                <a:solidFill>
                  <a:schemeClr val="dk1"/>
                </a:solidFill>
              </a:rPr>
              <a:t>The code is structured with modularity in mind, allowing for easy maintenance and expansion. </a:t>
            </a:r>
            <a:endParaRPr>
              <a:solidFill>
                <a:schemeClr val="dk1"/>
              </a:solidFill>
            </a:endParaRPr>
          </a:p>
          <a:p>
            <a:pPr indent="-317182" lvl="0" marL="457200" rtl="0" algn="just">
              <a:spcBef>
                <a:spcPts val="1000"/>
              </a:spcBef>
              <a:spcAft>
                <a:spcPts val="0"/>
              </a:spcAft>
              <a:buClr>
                <a:schemeClr val="dk1"/>
              </a:buClr>
              <a:buSzPct val="100000"/>
              <a:buChar char="●"/>
            </a:pPr>
            <a:r>
              <a:rPr lang="en-GB">
                <a:solidFill>
                  <a:schemeClr val="dk1"/>
                </a:solidFill>
              </a:rPr>
              <a:t>Through this implementation system, the interactive and graphical nature of the two-player game comes to life, offering an engaging and enjoyable experience for players exploring Python and paddle graphics.</a:t>
            </a:r>
            <a:endParaRPr>
              <a:solidFill>
                <a:schemeClr val="dk1"/>
              </a:solidFill>
            </a:endParaRPr>
          </a:p>
          <a:p>
            <a:pPr indent="0" lvl="0" marL="0" rtl="0" algn="l">
              <a:spcBef>
                <a:spcPts val="1200"/>
              </a:spcBef>
              <a:spcAft>
                <a:spcPts val="1200"/>
              </a:spcAft>
              <a:buNone/>
            </a:pPr>
            <a:r>
              <a:t/>
            </a:r>
            <a:endParaRPr/>
          </a:p>
        </p:txBody>
      </p:sp>
      <p:pic>
        <p:nvPicPr>
          <p:cNvPr id="143" name="Google Shape;143;p23"/>
          <p:cNvPicPr preferRelativeResize="0"/>
          <p:nvPr/>
        </p:nvPicPr>
        <p:blipFill>
          <a:blip r:embed="rId3">
            <a:alphaModFix/>
          </a:blip>
          <a:stretch>
            <a:fillRect/>
          </a:stretch>
        </p:blipFill>
        <p:spPr>
          <a:xfrm>
            <a:off x="0" y="0"/>
            <a:ext cx="1559725" cy="1353351"/>
          </a:xfrm>
          <a:prstGeom prst="rect">
            <a:avLst/>
          </a:prstGeom>
          <a:noFill/>
          <a:ln>
            <a:noFill/>
          </a:ln>
        </p:spPr>
      </p:pic>
      <p:pic>
        <p:nvPicPr>
          <p:cNvPr id="144" name="Google Shape;144;p23"/>
          <p:cNvPicPr preferRelativeResize="0"/>
          <p:nvPr/>
        </p:nvPicPr>
        <p:blipFill>
          <a:blip r:embed="rId4">
            <a:alphaModFix/>
          </a:blip>
          <a:stretch>
            <a:fillRect/>
          </a:stretch>
        </p:blipFill>
        <p:spPr>
          <a:xfrm>
            <a:off x="7790651" y="1"/>
            <a:ext cx="1353350" cy="1353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t>Final output</a:t>
            </a:r>
            <a:endParaRPr b="1" sz="3020"/>
          </a:p>
        </p:txBody>
      </p:sp>
      <p:sp>
        <p:nvSpPr>
          <p:cNvPr id="150" name="Google Shape;15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4"/>
          <p:cNvPicPr preferRelativeResize="0"/>
          <p:nvPr/>
        </p:nvPicPr>
        <p:blipFill>
          <a:blip r:embed="rId3">
            <a:alphaModFix/>
          </a:blip>
          <a:stretch>
            <a:fillRect/>
          </a:stretch>
        </p:blipFill>
        <p:spPr>
          <a:xfrm>
            <a:off x="0" y="0"/>
            <a:ext cx="1559725" cy="1353351"/>
          </a:xfrm>
          <a:prstGeom prst="rect">
            <a:avLst/>
          </a:prstGeom>
          <a:noFill/>
          <a:ln>
            <a:noFill/>
          </a:ln>
        </p:spPr>
      </p:pic>
      <p:pic>
        <p:nvPicPr>
          <p:cNvPr id="152" name="Google Shape;152;p24"/>
          <p:cNvPicPr preferRelativeResize="0"/>
          <p:nvPr/>
        </p:nvPicPr>
        <p:blipFill>
          <a:blip r:embed="rId4">
            <a:alphaModFix/>
          </a:blip>
          <a:stretch>
            <a:fillRect/>
          </a:stretch>
        </p:blipFill>
        <p:spPr>
          <a:xfrm>
            <a:off x="7790651" y="1"/>
            <a:ext cx="1353350" cy="1353350"/>
          </a:xfrm>
          <a:prstGeom prst="rect">
            <a:avLst/>
          </a:prstGeom>
          <a:noFill/>
          <a:ln>
            <a:noFill/>
          </a:ln>
        </p:spPr>
      </p:pic>
      <p:pic>
        <p:nvPicPr>
          <p:cNvPr id="153" name="Google Shape;153;p24"/>
          <p:cNvPicPr preferRelativeResize="0"/>
          <p:nvPr/>
        </p:nvPicPr>
        <p:blipFill>
          <a:blip r:embed="rId5">
            <a:alphaModFix/>
          </a:blip>
          <a:stretch>
            <a:fillRect/>
          </a:stretch>
        </p:blipFill>
        <p:spPr>
          <a:xfrm>
            <a:off x="1002975" y="1152475"/>
            <a:ext cx="7336048" cy="388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111"/>
              <a:t>Future scope</a:t>
            </a:r>
            <a:endParaRPr b="1" sz="3111"/>
          </a:p>
        </p:txBody>
      </p:sp>
      <p:sp>
        <p:nvSpPr>
          <p:cNvPr id="159" name="Google Shape;159;p25"/>
          <p:cNvSpPr txBox="1"/>
          <p:nvPr>
            <p:ph idx="1" type="body"/>
          </p:nvPr>
        </p:nvSpPr>
        <p:spPr>
          <a:xfrm>
            <a:off x="311700" y="2571750"/>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solidFill>
                  <a:schemeClr val="dk1"/>
                </a:solidFill>
              </a:rPr>
              <a:t>The game can be further developed by adding new features such as multiplayer mode, increasing the number of levels and difficulty levels, and adding more sound effects to provide a more immersive gaming experience. </a:t>
            </a:r>
            <a:endParaRPr>
              <a:solidFill>
                <a:schemeClr val="dk1"/>
              </a:solidFill>
            </a:endParaRPr>
          </a:p>
        </p:txBody>
      </p:sp>
      <p:pic>
        <p:nvPicPr>
          <p:cNvPr id="160" name="Google Shape;160;p25"/>
          <p:cNvPicPr preferRelativeResize="0"/>
          <p:nvPr/>
        </p:nvPicPr>
        <p:blipFill>
          <a:blip r:embed="rId3">
            <a:alphaModFix/>
          </a:blip>
          <a:stretch>
            <a:fillRect/>
          </a:stretch>
        </p:blipFill>
        <p:spPr>
          <a:xfrm>
            <a:off x="0" y="0"/>
            <a:ext cx="1559725" cy="1353351"/>
          </a:xfrm>
          <a:prstGeom prst="rect">
            <a:avLst/>
          </a:prstGeom>
          <a:noFill/>
          <a:ln>
            <a:noFill/>
          </a:ln>
        </p:spPr>
      </p:pic>
      <p:pic>
        <p:nvPicPr>
          <p:cNvPr id="161" name="Google Shape;161;p25"/>
          <p:cNvPicPr preferRelativeResize="0"/>
          <p:nvPr/>
        </p:nvPicPr>
        <p:blipFill>
          <a:blip r:embed="rId4">
            <a:alphaModFix/>
          </a:blip>
          <a:stretch>
            <a:fillRect/>
          </a:stretch>
        </p:blipFill>
        <p:spPr>
          <a:xfrm>
            <a:off x="7790651" y="1"/>
            <a:ext cx="1353350" cy="135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111"/>
              <a:t>Conclusion</a:t>
            </a:r>
            <a:endParaRPr b="1" sz="3111"/>
          </a:p>
        </p:txBody>
      </p:sp>
      <p:sp>
        <p:nvSpPr>
          <p:cNvPr id="167" name="Google Shape;167;p26"/>
          <p:cNvSpPr txBox="1"/>
          <p:nvPr>
            <p:ph idx="1" type="body"/>
          </p:nvPr>
        </p:nvSpPr>
        <p:spPr>
          <a:xfrm>
            <a:off x="407200" y="1602700"/>
            <a:ext cx="8520600" cy="34164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en-GB" sz="2500">
                <a:solidFill>
                  <a:schemeClr val="dk1"/>
                </a:solidFill>
              </a:rPr>
              <a:t>The Ping Pong game is a fun and challenging project that provides an excellent opportunity for beginners to develop their Python programming skills. We hope this guide has been helpful in taking you through the different stages involved in the project. And these are the methods i used to develop this ping pong game using python codes.</a:t>
            </a:r>
            <a:endParaRPr sz="2500">
              <a:solidFill>
                <a:schemeClr val="dk1"/>
              </a:solidFill>
            </a:endParaRPr>
          </a:p>
        </p:txBody>
      </p:sp>
      <p:pic>
        <p:nvPicPr>
          <p:cNvPr id="168" name="Google Shape;168;p26"/>
          <p:cNvPicPr preferRelativeResize="0"/>
          <p:nvPr/>
        </p:nvPicPr>
        <p:blipFill>
          <a:blip r:embed="rId3">
            <a:alphaModFix/>
          </a:blip>
          <a:stretch>
            <a:fillRect/>
          </a:stretch>
        </p:blipFill>
        <p:spPr>
          <a:xfrm>
            <a:off x="0" y="0"/>
            <a:ext cx="1559725" cy="1353351"/>
          </a:xfrm>
          <a:prstGeom prst="rect">
            <a:avLst/>
          </a:prstGeom>
          <a:noFill/>
          <a:ln>
            <a:noFill/>
          </a:ln>
        </p:spPr>
      </p:pic>
      <p:pic>
        <p:nvPicPr>
          <p:cNvPr id="169" name="Google Shape;169;p26"/>
          <p:cNvPicPr preferRelativeResize="0"/>
          <p:nvPr/>
        </p:nvPicPr>
        <p:blipFill>
          <a:blip r:embed="rId4">
            <a:alphaModFix/>
          </a:blip>
          <a:stretch>
            <a:fillRect/>
          </a:stretch>
        </p:blipFill>
        <p:spPr>
          <a:xfrm>
            <a:off x="7790651" y="1"/>
            <a:ext cx="1353350" cy="1353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111"/>
              <a:t>References</a:t>
            </a:r>
            <a:endParaRPr b="1" sz="3111"/>
          </a:p>
        </p:txBody>
      </p:sp>
      <p:sp>
        <p:nvSpPr>
          <p:cNvPr id="175" name="Google Shape;175;p27"/>
          <p:cNvSpPr txBox="1"/>
          <p:nvPr>
            <p:ph idx="1" type="body"/>
          </p:nvPr>
        </p:nvSpPr>
        <p:spPr>
          <a:xfrm>
            <a:off x="407175" y="152060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n-GB" sz="5600">
                <a:solidFill>
                  <a:schemeClr val="dk1"/>
                </a:solidFill>
              </a:rPr>
              <a:t>Parker, James R. </a:t>
            </a:r>
            <a:r>
              <a:rPr i="1" lang="en-GB" sz="5600">
                <a:solidFill>
                  <a:schemeClr val="dk1"/>
                </a:solidFill>
              </a:rPr>
              <a:t>Game Development Using Python</a:t>
            </a:r>
            <a:r>
              <a:rPr lang="en-GB" sz="5600">
                <a:solidFill>
                  <a:schemeClr val="dk1"/>
                </a:solidFill>
              </a:rPr>
              <a:t>. Mercury Learning and Information, 2021.</a:t>
            </a:r>
            <a:r>
              <a:rPr lang="en-GB" sz="5600" u="sng">
                <a:solidFill>
                  <a:schemeClr val="hlink"/>
                </a:solidFill>
                <a:hlinkClick r:id="rId3"/>
              </a:rPr>
              <a:t>https://books.google.com/books?hl=en&amp;lr=&amp;id=apMUEAAAQBAJ&amp;oi=fnd&amp;pg=PT14&amp;dq=ping+pong+game+using+python&amp;ots=bnJzclY4QU&amp;sig=5S4VqZXHdboZrf3MqCAfeA3Shvc</a:t>
            </a:r>
            <a:endParaRPr sz="5600">
              <a:solidFill>
                <a:schemeClr val="dk1"/>
              </a:solidFill>
            </a:endParaRPr>
          </a:p>
          <a:p>
            <a:pPr indent="0" lvl="0" marL="0" rtl="0" algn="just">
              <a:spcBef>
                <a:spcPts val="1200"/>
              </a:spcBef>
              <a:spcAft>
                <a:spcPts val="0"/>
              </a:spcAft>
              <a:buNone/>
            </a:pPr>
            <a:r>
              <a:rPr lang="en-GB" sz="5600">
                <a:solidFill>
                  <a:schemeClr val="dk1"/>
                </a:solidFill>
              </a:rPr>
              <a:t>Ravishankar, Adhithya. "The Ping-Pong Project." (2017).</a:t>
            </a:r>
            <a:r>
              <a:rPr lang="en-GB" sz="5600" u="sng">
                <a:solidFill>
                  <a:schemeClr val="hlink"/>
                </a:solidFill>
                <a:hlinkClick r:id="rId4"/>
              </a:rPr>
              <a:t>https://egrove.olemiss.edu/hon_thesis/11/</a:t>
            </a:r>
            <a:endParaRPr sz="5600">
              <a:solidFill>
                <a:schemeClr val="dk1"/>
              </a:solidFill>
            </a:endParaRPr>
          </a:p>
          <a:p>
            <a:pPr indent="0" lvl="0" marL="0" rtl="0" algn="just">
              <a:spcBef>
                <a:spcPts val="1200"/>
              </a:spcBef>
              <a:spcAft>
                <a:spcPts val="0"/>
              </a:spcAft>
              <a:buNone/>
            </a:pPr>
            <a:r>
              <a:rPr lang="en-GB" sz="5600">
                <a:solidFill>
                  <a:schemeClr val="dk1"/>
                </a:solidFill>
              </a:rPr>
              <a:t>Singh, Aditya, and Vishal Gupta. "Pong Game Optimization Using Policy Gradient Algorithm." </a:t>
            </a:r>
            <a:r>
              <a:rPr i="1" lang="en-GB" sz="5600">
                <a:solidFill>
                  <a:schemeClr val="dk1"/>
                </a:solidFill>
              </a:rPr>
              <a:t>International Conference on Next Generation Computing Technologies</a:t>
            </a:r>
            <a:r>
              <a:rPr lang="en-GB" sz="5600">
                <a:solidFill>
                  <a:schemeClr val="dk1"/>
                </a:solidFill>
              </a:rPr>
              <a:t>. Singapore: Springer Singapore, 2017</a:t>
            </a:r>
            <a:r>
              <a:rPr lang="en-GB" sz="5600">
                <a:solidFill>
                  <a:srgbClr val="222222"/>
                </a:solidFill>
                <a:highlight>
                  <a:srgbClr val="FFFFFF"/>
                </a:highlight>
              </a:rPr>
              <a:t>.</a:t>
            </a:r>
            <a:r>
              <a:rPr lang="en-GB" sz="5600">
                <a:solidFill>
                  <a:schemeClr val="dk1"/>
                </a:solidFill>
              </a:rPr>
              <a:t> </a:t>
            </a:r>
            <a:r>
              <a:rPr lang="en-GB" sz="5600" u="sng">
                <a:solidFill>
                  <a:schemeClr val="hlink"/>
                </a:solidFill>
                <a:hlinkClick r:id="rId5"/>
              </a:rPr>
              <a:t>https://link.springer.com/chapter/10.1007/978-981-10-8657-1_40</a:t>
            </a:r>
            <a:endParaRPr sz="5600">
              <a:solidFill>
                <a:schemeClr val="dk1"/>
              </a:solidFill>
            </a:endParaRPr>
          </a:p>
          <a:p>
            <a:pPr indent="0" lvl="0" marL="0" rtl="0" algn="just">
              <a:spcBef>
                <a:spcPts val="1200"/>
              </a:spcBef>
              <a:spcAft>
                <a:spcPts val="0"/>
              </a:spcAft>
              <a:buNone/>
            </a:pPr>
            <a:r>
              <a:rPr lang="en-GB" sz="5600">
                <a:solidFill>
                  <a:schemeClr val="dk1"/>
                </a:solidFill>
              </a:rPr>
              <a:t>Zhang, H., Fu, Z., &amp; Shu, K. I. (2019). Recognizing ping-pong motions using inertial data based on machine learning classification algorithms. </a:t>
            </a:r>
            <a:r>
              <a:rPr i="1" lang="en-GB" sz="5600">
                <a:solidFill>
                  <a:schemeClr val="dk1"/>
                </a:solidFill>
              </a:rPr>
              <a:t>IEEE Access</a:t>
            </a:r>
            <a:r>
              <a:rPr lang="en-GB" sz="5600">
                <a:solidFill>
                  <a:schemeClr val="dk1"/>
                </a:solidFill>
              </a:rPr>
              <a:t>, </a:t>
            </a:r>
            <a:r>
              <a:rPr i="1" lang="en-GB" sz="5600">
                <a:solidFill>
                  <a:schemeClr val="dk1"/>
                </a:solidFill>
              </a:rPr>
              <a:t>7</a:t>
            </a:r>
            <a:r>
              <a:rPr lang="en-GB" sz="5600">
                <a:solidFill>
                  <a:schemeClr val="dk1"/>
                </a:solidFill>
              </a:rPr>
              <a:t>, 167055-167064.  </a:t>
            </a:r>
            <a:r>
              <a:rPr lang="en-GB" sz="5600" u="sng">
                <a:solidFill>
                  <a:schemeClr val="hlink"/>
                </a:solidFill>
                <a:hlinkClick r:id="rId6"/>
              </a:rPr>
              <a:t>https://link.springer.com/chapter/10.1007/978-981-10-8657-1_40</a:t>
            </a:r>
            <a:endParaRPr sz="5600">
              <a:solidFill>
                <a:schemeClr val="dk1"/>
              </a:solidFill>
            </a:endParaRPr>
          </a:p>
          <a:p>
            <a:pPr indent="0" lvl="0" marL="0" rtl="0" algn="l">
              <a:spcBef>
                <a:spcPts val="1200"/>
              </a:spcBef>
              <a:spcAft>
                <a:spcPts val="0"/>
              </a:spcAft>
              <a:buNone/>
            </a:pPr>
            <a:r>
              <a:t/>
            </a:r>
            <a:endParaRPr sz="5600">
              <a:solidFill>
                <a:schemeClr val="dk1"/>
              </a:solidFill>
            </a:endParaRPr>
          </a:p>
          <a:p>
            <a:pPr indent="0" lvl="0" marL="0" rtl="0" algn="l">
              <a:spcBef>
                <a:spcPts val="1200"/>
              </a:spcBef>
              <a:spcAft>
                <a:spcPts val="0"/>
              </a:spcAft>
              <a:buNone/>
            </a:pPr>
            <a:r>
              <a:t/>
            </a:r>
            <a:endParaRPr sz="5600">
              <a:solidFill>
                <a:schemeClr val="dk1"/>
              </a:solidFill>
            </a:endParaRPr>
          </a:p>
          <a:p>
            <a:pPr indent="0" lvl="0" marL="0" rtl="0" algn="l">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000">
              <a:solidFill>
                <a:srgbClr val="222222"/>
              </a:solidFill>
              <a:highlight>
                <a:srgbClr val="FFFFFF"/>
              </a:highlight>
            </a:endParaRPr>
          </a:p>
          <a:p>
            <a:pPr indent="0" lvl="0" marL="0" rtl="0" algn="l">
              <a:spcBef>
                <a:spcPts val="1200"/>
              </a:spcBef>
              <a:spcAft>
                <a:spcPts val="1200"/>
              </a:spcAft>
              <a:buNone/>
            </a:pPr>
            <a:r>
              <a:t/>
            </a:r>
            <a:endParaRPr sz="2200">
              <a:solidFill>
                <a:schemeClr val="dk1"/>
              </a:solidFill>
            </a:endParaRPr>
          </a:p>
        </p:txBody>
      </p:sp>
      <p:pic>
        <p:nvPicPr>
          <p:cNvPr id="176" name="Google Shape;176;p27"/>
          <p:cNvPicPr preferRelativeResize="0"/>
          <p:nvPr/>
        </p:nvPicPr>
        <p:blipFill>
          <a:blip r:embed="rId7">
            <a:alphaModFix/>
          </a:blip>
          <a:stretch>
            <a:fillRect/>
          </a:stretch>
        </p:blipFill>
        <p:spPr>
          <a:xfrm>
            <a:off x="0" y="0"/>
            <a:ext cx="1559725" cy="1353351"/>
          </a:xfrm>
          <a:prstGeom prst="rect">
            <a:avLst/>
          </a:prstGeom>
          <a:noFill/>
          <a:ln>
            <a:noFill/>
          </a:ln>
        </p:spPr>
      </p:pic>
      <p:pic>
        <p:nvPicPr>
          <p:cNvPr id="177" name="Google Shape;177;p27"/>
          <p:cNvPicPr preferRelativeResize="0"/>
          <p:nvPr/>
        </p:nvPicPr>
        <p:blipFill>
          <a:blip r:embed="rId8">
            <a:alphaModFix/>
          </a:blip>
          <a:stretch>
            <a:fillRect/>
          </a:stretch>
        </p:blipFill>
        <p:spPr>
          <a:xfrm>
            <a:off x="7790651" y="1"/>
            <a:ext cx="1353350" cy="1353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28"/>
          <p:cNvPicPr preferRelativeResize="0"/>
          <p:nvPr/>
        </p:nvPicPr>
        <p:blipFill>
          <a:blip r:embed="rId3">
            <a:alphaModFix/>
          </a:blip>
          <a:stretch>
            <a:fillRect/>
          </a:stretch>
        </p:blipFill>
        <p:spPr>
          <a:xfrm>
            <a:off x="0" y="0"/>
            <a:ext cx="1559725" cy="1353351"/>
          </a:xfrm>
          <a:prstGeom prst="rect">
            <a:avLst/>
          </a:prstGeom>
          <a:noFill/>
          <a:ln>
            <a:noFill/>
          </a:ln>
        </p:spPr>
      </p:pic>
      <p:pic>
        <p:nvPicPr>
          <p:cNvPr id="185" name="Google Shape;185;p28"/>
          <p:cNvPicPr preferRelativeResize="0"/>
          <p:nvPr/>
        </p:nvPicPr>
        <p:blipFill>
          <a:blip r:embed="rId4">
            <a:alphaModFix/>
          </a:blip>
          <a:stretch>
            <a:fillRect/>
          </a:stretch>
        </p:blipFill>
        <p:spPr>
          <a:xfrm>
            <a:off x="7790651" y="1"/>
            <a:ext cx="1353350" cy="1353350"/>
          </a:xfrm>
          <a:prstGeom prst="rect">
            <a:avLst/>
          </a:prstGeom>
          <a:noFill/>
          <a:ln>
            <a:noFill/>
          </a:ln>
        </p:spPr>
      </p:pic>
      <p:pic>
        <p:nvPicPr>
          <p:cNvPr id="186" name="Google Shape;186;p28"/>
          <p:cNvPicPr preferRelativeResize="0"/>
          <p:nvPr/>
        </p:nvPicPr>
        <p:blipFill>
          <a:blip r:embed="rId5">
            <a:alphaModFix/>
          </a:blip>
          <a:stretch>
            <a:fillRect/>
          </a:stretch>
        </p:blipFill>
        <p:spPr>
          <a:xfrm>
            <a:off x="779750" y="1353350"/>
            <a:ext cx="7263825"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93275" y="173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720">
                <a:latin typeface="Times New Roman"/>
                <a:ea typeface="Times New Roman"/>
                <a:cs typeface="Times New Roman"/>
                <a:sym typeface="Times New Roman"/>
              </a:rPr>
              <a:t>Introduction</a:t>
            </a:r>
            <a:endParaRPr b="1" sz="3820">
              <a:latin typeface="Times New Roman"/>
              <a:ea typeface="Times New Roman"/>
              <a:cs typeface="Times New Roman"/>
              <a:sym typeface="Times New Roman"/>
            </a:endParaRPr>
          </a:p>
        </p:txBody>
      </p:sp>
      <p:sp>
        <p:nvSpPr>
          <p:cNvPr id="67" name="Google Shape;67;p14"/>
          <p:cNvSpPr txBox="1"/>
          <p:nvPr>
            <p:ph idx="1" type="body"/>
          </p:nvPr>
        </p:nvSpPr>
        <p:spPr>
          <a:xfrm>
            <a:off x="572600" y="1225900"/>
            <a:ext cx="7686300" cy="2918100"/>
          </a:xfrm>
          <a:prstGeom prst="rect">
            <a:avLst/>
          </a:prstGeom>
        </p:spPr>
        <p:txBody>
          <a:bodyPr anchorCtr="0" anchor="t" bIns="91425" lIns="91425" spcFirstLastPara="1" rIns="91425" wrap="square" tIns="91425">
            <a:normAutofit fontScale="25000" lnSpcReduction="20000"/>
          </a:bodyPr>
          <a:lstStyle/>
          <a:p>
            <a:pPr indent="-322571" lvl="0" marL="457200" rtl="0" algn="just">
              <a:lnSpc>
                <a:spcPct val="100000"/>
              </a:lnSpc>
              <a:spcBef>
                <a:spcPts val="0"/>
              </a:spcBef>
              <a:spcAft>
                <a:spcPts val="0"/>
              </a:spcAft>
              <a:buClr>
                <a:schemeClr val="dk1"/>
              </a:buClr>
              <a:buSzPct val="100000"/>
              <a:buChar char="●"/>
            </a:pPr>
            <a:r>
              <a:rPr lang="en-GB" sz="5919">
                <a:solidFill>
                  <a:schemeClr val="dk1"/>
                </a:solidFill>
              </a:rPr>
              <a:t>Introductory programming, creating interactive and engaging games serves as an excellent way to hone one's coding skills.</a:t>
            </a:r>
            <a:endParaRPr sz="5919">
              <a:solidFill>
                <a:schemeClr val="dk1"/>
              </a:solidFill>
            </a:endParaRPr>
          </a:p>
          <a:p>
            <a:pPr indent="0" lvl="0" marL="0" rtl="0" algn="just">
              <a:lnSpc>
                <a:spcPct val="100000"/>
              </a:lnSpc>
              <a:spcBef>
                <a:spcPts val="1200"/>
              </a:spcBef>
              <a:spcAft>
                <a:spcPts val="0"/>
              </a:spcAft>
              <a:buNone/>
            </a:pPr>
            <a:r>
              <a:t/>
            </a:r>
            <a:endParaRPr sz="5919">
              <a:solidFill>
                <a:schemeClr val="dk1"/>
              </a:solidFill>
            </a:endParaRPr>
          </a:p>
          <a:p>
            <a:pPr indent="-322571" lvl="0" marL="457200" rtl="0" algn="just">
              <a:lnSpc>
                <a:spcPct val="100000"/>
              </a:lnSpc>
              <a:spcBef>
                <a:spcPts val="1200"/>
              </a:spcBef>
              <a:spcAft>
                <a:spcPts val="0"/>
              </a:spcAft>
              <a:buClr>
                <a:schemeClr val="dk1"/>
              </a:buClr>
              <a:buSzPct val="100000"/>
              <a:buChar char="●"/>
            </a:pPr>
            <a:r>
              <a:rPr lang="en-GB" sz="5919">
                <a:solidFill>
                  <a:schemeClr val="dk1"/>
                </a:solidFill>
              </a:rPr>
              <a:t> Python, a versatile and beginner-friendly programming language, provides a fantastic platform for game development.</a:t>
            </a:r>
            <a:endParaRPr sz="5919">
              <a:solidFill>
                <a:schemeClr val="dk1"/>
              </a:solidFill>
            </a:endParaRPr>
          </a:p>
          <a:p>
            <a:pPr indent="0" lvl="0" marL="0" rtl="0" algn="just">
              <a:lnSpc>
                <a:spcPct val="100000"/>
              </a:lnSpc>
              <a:spcBef>
                <a:spcPts val="1200"/>
              </a:spcBef>
              <a:spcAft>
                <a:spcPts val="0"/>
              </a:spcAft>
              <a:buNone/>
            </a:pPr>
            <a:r>
              <a:t/>
            </a:r>
            <a:endParaRPr sz="5919">
              <a:solidFill>
                <a:schemeClr val="dk1"/>
              </a:solidFill>
            </a:endParaRPr>
          </a:p>
          <a:p>
            <a:pPr indent="-322571" lvl="0" marL="457200" rtl="0" algn="just">
              <a:lnSpc>
                <a:spcPct val="100000"/>
              </a:lnSpc>
              <a:spcBef>
                <a:spcPts val="1200"/>
              </a:spcBef>
              <a:spcAft>
                <a:spcPts val="0"/>
              </a:spcAft>
              <a:buClr>
                <a:schemeClr val="dk1"/>
              </a:buClr>
              <a:buSzPct val="100000"/>
              <a:buChar char="●"/>
            </a:pPr>
            <a:r>
              <a:rPr lang="en-GB" sz="5919">
                <a:solidFill>
                  <a:schemeClr val="dk1"/>
                </a:solidFill>
              </a:rPr>
              <a:t>This project introduces a simple two-player game implemented using Python ping pong graphics module.</a:t>
            </a:r>
            <a:endParaRPr sz="5919">
              <a:solidFill>
                <a:schemeClr val="dk1"/>
              </a:solidFill>
            </a:endParaRPr>
          </a:p>
          <a:p>
            <a:pPr indent="0" lvl="0" marL="0" rtl="0" algn="just">
              <a:lnSpc>
                <a:spcPct val="100000"/>
              </a:lnSpc>
              <a:spcBef>
                <a:spcPts val="1200"/>
              </a:spcBef>
              <a:spcAft>
                <a:spcPts val="0"/>
              </a:spcAft>
              <a:buNone/>
            </a:pPr>
            <a:r>
              <a:t/>
            </a:r>
            <a:endParaRPr sz="5919">
              <a:solidFill>
                <a:schemeClr val="dk1"/>
              </a:solidFill>
            </a:endParaRPr>
          </a:p>
          <a:p>
            <a:pPr indent="-327025" lvl="0" marL="457200" rtl="0" algn="just">
              <a:lnSpc>
                <a:spcPct val="100000"/>
              </a:lnSpc>
              <a:spcBef>
                <a:spcPts val="1200"/>
              </a:spcBef>
              <a:spcAft>
                <a:spcPts val="0"/>
              </a:spcAft>
              <a:buClr>
                <a:schemeClr val="dk1"/>
              </a:buClr>
              <a:buSzPct val="104739"/>
              <a:buChar char="●"/>
            </a:pPr>
            <a:r>
              <a:rPr lang="en-GB" sz="5919">
                <a:solidFill>
                  <a:schemeClr val="dk1"/>
                </a:solidFill>
              </a:rPr>
              <a:t>The game employs basic principles of animation, user input, and collision detection, offering an accessible entry point for those seeking hands-on experience in game development</a:t>
            </a:r>
            <a:r>
              <a:rPr lang="en-GB" sz="3519">
                <a:solidFill>
                  <a:schemeClr val="dk1"/>
                </a:solidFill>
              </a:rPr>
              <a:t>.</a:t>
            </a:r>
            <a:endParaRPr sz="3519">
              <a:solidFill>
                <a:schemeClr val="dk1"/>
              </a:solidFill>
            </a:endParaRPr>
          </a:p>
          <a:p>
            <a:pPr indent="0" lvl="0" marL="0" rtl="0" algn="l">
              <a:spcBef>
                <a:spcPts val="1200"/>
              </a:spcBef>
              <a:spcAft>
                <a:spcPts val="0"/>
              </a:spcAft>
              <a:buNone/>
            </a:pPr>
            <a:r>
              <a:rPr b="1" lang="en-GB" sz="5919">
                <a:solidFill>
                  <a:schemeClr val="dk1"/>
                </a:solidFill>
              </a:rPr>
              <a:t>Keywords</a:t>
            </a:r>
            <a:r>
              <a:rPr lang="en-GB" sz="5919">
                <a:solidFill>
                  <a:schemeClr val="dk1"/>
                </a:solidFill>
              </a:rPr>
              <a:t> : Url, python,game,paddles,balls</a:t>
            </a:r>
            <a:endParaRPr sz="5919">
              <a:solidFill>
                <a:schemeClr val="dk1"/>
              </a:solidFill>
            </a:endParaRPr>
          </a:p>
          <a:p>
            <a:pPr indent="0" lvl="0" marL="0" rtl="0" algn="l">
              <a:spcBef>
                <a:spcPts val="1200"/>
              </a:spcBef>
              <a:spcAft>
                <a:spcPts val="0"/>
              </a:spcAft>
              <a:buNone/>
            </a:pPr>
            <a:r>
              <a:t/>
            </a:r>
            <a:endParaRPr sz="3519">
              <a:solidFill>
                <a:schemeClr val="dk1"/>
              </a:solidFill>
            </a:endParaRPr>
          </a:p>
          <a:p>
            <a:pPr indent="0" lvl="0" marL="0" rtl="0" algn="l">
              <a:spcBef>
                <a:spcPts val="1200"/>
              </a:spcBef>
              <a:spcAft>
                <a:spcPts val="0"/>
              </a:spcAft>
              <a:buNone/>
            </a:pPr>
            <a:r>
              <a:t/>
            </a:r>
            <a:endParaRPr sz="3519">
              <a:solidFill>
                <a:schemeClr val="dk1"/>
              </a:solidFill>
            </a:endParaRPr>
          </a:p>
          <a:p>
            <a:pPr indent="0" lvl="0" marL="0" rtl="0" algn="l">
              <a:spcBef>
                <a:spcPts val="1200"/>
              </a:spcBef>
              <a:spcAft>
                <a:spcPts val="0"/>
              </a:spcAft>
              <a:buNone/>
            </a:pPr>
            <a:r>
              <a:t/>
            </a:r>
            <a:endParaRPr sz="3519">
              <a:solidFill>
                <a:schemeClr val="dk1"/>
              </a:solidFill>
            </a:endParaRPr>
          </a:p>
          <a:p>
            <a:pPr indent="0" lvl="0" marL="0" rtl="0" algn="l">
              <a:spcBef>
                <a:spcPts val="1200"/>
              </a:spcBef>
              <a:spcAft>
                <a:spcPts val="0"/>
              </a:spcAft>
              <a:buNone/>
            </a:pPr>
            <a:r>
              <a:t/>
            </a:r>
            <a:endParaRPr sz="3319"/>
          </a:p>
          <a:p>
            <a:pPr indent="0" lvl="0" marL="0" rtl="0" algn="l">
              <a:spcBef>
                <a:spcPts val="1200"/>
              </a:spcBef>
              <a:spcAft>
                <a:spcPts val="1200"/>
              </a:spcAft>
              <a:buNone/>
            </a:pPr>
            <a:r>
              <a:rPr lang="en-GB">
                <a:solidFill>
                  <a:srgbClr val="ECECF1"/>
                </a:solidFill>
                <a:latin typeface="Roboto"/>
                <a:ea typeface="Roboto"/>
                <a:cs typeface="Roboto"/>
                <a:sym typeface="Roboto"/>
              </a:rPr>
              <a:t>the Turtle graphics library to implement a basic Pong game. Pong is a classic </a:t>
            </a:r>
            <a:endParaRPr>
              <a:highlight>
                <a:schemeClr val="dk1"/>
              </a:highlight>
            </a:endParaRPr>
          </a:p>
        </p:txBody>
      </p:sp>
      <p:pic>
        <p:nvPicPr>
          <p:cNvPr id="68" name="Google Shape;68;p14"/>
          <p:cNvPicPr preferRelativeResize="0"/>
          <p:nvPr/>
        </p:nvPicPr>
        <p:blipFill>
          <a:blip r:embed="rId3">
            <a:alphaModFix/>
          </a:blip>
          <a:stretch>
            <a:fillRect/>
          </a:stretch>
        </p:blipFill>
        <p:spPr>
          <a:xfrm>
            <a:off x="0" y="0"/>
            <a:ext cx="1559725" cy="1159274"/>
          </a:xfrm>
          <a:prstGeom prst="rect">
            <a:avLst/>
          </a:prstGeom>
          <a:noFill/>
          <a:ln>
            <a:noFill/>
          </a:ln>
        </p:spPr>
      </p:pic>
      <p:pic>
        <p:nvPicPr>
          <p:cNvPr id="69" name="Google Shape;69;p14"/>
          <p:cNvPicPr preferRelativeResize="0"/>
          <p:nvPr/>
        </p:nvPicPr>
        <p:blipFill>
          <a:blip r:embed="rId4">
            <a:alphaModFix/>
          </a:blip>
          <a:stretch>
            <a:fillRect/>
          </a:stretch>
        </p:blipFill>
        <p:spPr>
          <a:xfrm>
            <a:off x="7790650" y="0"/>
            <a:ext cx="1353350" cy="122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CF1"/>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245075" y="471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720"/>
              <a:t>Abstract</a:t>
            </a:r>
            <a:endParaRPr b="1" sz="3720"/>
          </a:p>
        </p:txBody>
      </p:sp>
      <p:sp>
        <p:nvSpPr>
          <p:cNvPr id="75" name="Google Shape;75;p15"/>
          <p:cNvSpPr txBox="1"/>
          <p:nvPr>
            <p:ph idx="1" type="body"/>
          </p:nvPr>
        </p:nvSpPr>
        <p:spPr>
          <a:xfrm>
            <a:off x="431625" y="1727100"/>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solidFill>
                  <a:schemeClr val="dk1"/>
                </a:solidFill>
              </a:rPr>
              <a:t>This project presents a straightforward implementation of a two-player game using Python graphics.The game is designed for simplicity, making it an ideal starting point for beginners in programming and game development.The graphical nature of the balls allows for easy visualization of game elements, fostering an intuitive understanding of coding concepts.The game features two paddles, each controlled by a separate player, and barriers bounces between them.The game utilizes fundamental programming constructs such as loops, conditional statements, and user input handling.</a:t>
            </a:r>
            <a:endParaRPr>
              <a:solidFill>
                <a:schemeClr val="dk1"/>
              </a:solidFill>
            </a:endParaRPr>
          </a:p>
        </p:txBody>
      </p:sp>
      <p:pic>
        <p:nvPicPr>
          <p:cNvPr id="76" name="Google Shape;76;p15"/>
          <p:cNvPicPr preferRelativeResize="0"/>
          <p:nvPr/>
        </p:nvPicPr>
        <p:blipFill>
          <a:blip r:embed="rId3">
            <a:alphaModFix/>
          </a:blip>
          <a:stretch>
            <a:fillRect/>
          </a:stretch>
        </p:blipFill>
        <p:spPr>
          <a:xfrm>
            <a:off x="0" y="0"/>
            <a:ext cx="1559725" cy="1353351"/>
          </a:xfrm>
          <a:prstGeom prst="rect">
            <a:avLst/>
          </a:prstGeom>
          <a:noFill/>
          <a:ln>
            <a:noFill/>
          </a:ln>
        </p:spPr>
      </p:pic>
      <p:pic>
        <p:nvPicPr>
          <p:cNvPr id="77" name="Google Shape;77;p15"/>
          <p:cNvPicPr preferRelativeResize="0"/>
          <p:nvPr/>
        </p:nvPicPr>
        <p:blipFill>
          <a:blip r:embed="rId4">
            <a:alphaModFix/>
          </a:blip>
          <a:stretch>
            <a:fillRect/>
          </a:stretch>
        </p:blipFill>
        <p:spPr>
          <a:xfrm>
            <a:off x="7790651" y="1"/>
            <a:ext cx="1353350" cy="135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CF1"/>
        </a:soli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484925"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2620"/>
              <a:t>Hardware and software requirements</a:t>
            </a:r>
            <a:endParaRPr b="1" sz="2620"/>
          </a:p>
        </p:txBody>
      </p:sp>
      <p:sp>
        <p:nvSpPr>
          <p:cNvPr id="83" name="Google Shape;83;p16"/>
          <p:cNvSpPr txBox="1"/>
          <p:nvPr>
            <p:ph idx="1" type="body"/>
          </p:nvPr>
        </p:nvSpPr>
        <p:spPr>
          <a:xfrm>
            <a:off x="311700" y="14989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GB">
                <a:solidFill>
                  <a:schemeClr val="dk1"/>
                </a:solidFill>
              </a:rPr>
              <a:t>Hardware:</a:t>
            </a:r>
            <a:r>
              <a:rPr lang="en-GB">
                <a:solidFill>
                  <a:schemeClr val="dk1"/>
                </a:solidFill>
              </a:rPr>
              <a:t> </a:t>
            </a:r>
            <a:r>
              <a:rPr lang="en-GB" sz="1500">
                <a:solidFill>
                  <a:schemeClr val="dk1"/>
                </a:solidFill>
              </a:rPr>
              <a:t>Processor: 11th gen intel(R) core(</a:t>
            </a:r>
            <a:r>
              <a:rPr lang="en-GB" sz="1500">
                <a:solidFill>
                  <a:schemeClr val="dk1"/>
                </a:solidFill>
              </a:rPr>
              <a:t>TM) i5-11400F @2.60GHz 2.59GHz.</a:t>
            </a:r>
            <a:endParaRPr sz="1500">
              <a:solidFill>
                <a:schemeClr val="dk1"/>
              </a:solidFill>
            </a:endParaRPr>
          </a:p>
          <a:p>
            <a:pPr indent="0" lvl="0" marL="0" rtl="0" algn="l">
              <a:spcBef>
                <a:spcPts val="1200"/>
              </a:spcBef>
              <a:spcAft>
                <a:spcPts val="0"/>
              </a:spcAft>
              <a:buNone/>
            </a:pPr>
            <a:r>
              <a:rPr lang="en-GB" sz="1500">
                <a:solidFill>
                  <a:schemeClr val="dk1"/>
                </a:solidFill>
              </a:rPr>
              <a:t>		     	     System type: 64-based processor.</a:t>
            </a:r>
            <a:endParaRPr sz="1500">
              <a:solidFill>
                <a:schemeClr val="dk1"/>
              </a:solidFill>
            </a:endParaRPr>
          </a:p>
          <a:p>
            <a:pPr indent="0" lvl="0" marL="0" rtl="0" algn="l">
              <a:spcBef>
                <a:spcPts val="1200"/>
              </a:spcBef>
              <a:spcAft>
                <a:spcPts val="0"/>
              </a:spcAft>
              <a:buNone/>
            </a:pPr>
            <a:r>
              <a:rPr lang="en-GB" sz="1500">
                <a:solidFill>
                  <a:schemeClr val="dk1"/>
                </a:solidFill>
              </a:rPr>
              <a:t>		              RAM:16.0GB (15.9 GB usable).</a:t>
            </a:r>
            <a:endParaRPr sz="1500">
              <a:solidFill>
                <a:schemeClr val="dk1"/>
              </a:solidFill>
            </a:endParaRPr>
          </a:p>
          <a:p>
            <a:pPr indent="0" lvl="0" marL="0" rtl="0" algn="l">
              <a:spcBef>
                <a:spcPts val="1200"/>
              </a:spcBef>
              <a:spcAft>
                <a:spcPts val="0"/>
              </a:spcAft>
              <a:buNone/>
            </a:pPr>
            <a:r>
              <a:rPr lang="en-GB" sz="1500">
                <a:solidFill>
                  <a:schemeClr val="dk1"/>
                </a:solidFill>
              </a:rPr>
              <a:t>		              GPU:NVIDIA Geforce GT 1030.</a:t>
            </a:r>
            <a:endParaRPr sz="1500">
              <a:solidFill>
                <a:schemeClr val="dk1"/>
              </a:solidFill>
            </a:endParaRPr>
          </a:p>
          <a:p>
            <a:pPr indent="-342900" lvl="0" marL="457200" rtl="0" algn="l">
              <a:spcBef>
                <a:spcPts val="1200"/>
              </a:spcBef>
              <a:spcAft>
                <a:spcPts val="0"/>
              </a:spcAft>
              <a:buClr>
                <a:schemeClr val="dk1"/>
              </a:buClr>
              <a:buSzPts val="1800"/>
              <a:buChar char="●"/>
            </a:pPr>
            <a:r>
              <a:rPr b="1" lang="en-GB">
                <a:solidFill>
                  <a:schemeClr val="dk1"/>
                </a:solidFill>
              </a:rPr>
              <a:t>Software:</a:t>
            </a:r>
            <a:r>
              <a:rPr lang="en-GB">
                <a:solidFill>
                  <a:schemeClr val="dk1"/>
                </a:solidFill>
              </a:rPr>
              <a:t> </a:t>
            </a:r>
            <a:endParaRPr>
              <a:solidFill>
                <a:schemeClr val="dk1"/>
              </a:solidFill>
            </a:endParaRPr>
          </a:p>
          <a:p>
            <a:pPr indent="0" lvl="0" marL="0" rtl="0" algn="l">
              <a:spcBef>
                <a:spcPts val="1200"/>
              </a:spcBef>
              <a:spcAft>
                <a:spcPts val="1200"/>
              </a:spcAft>
              <a:buNone/>
            </a:pPr>
            <a:r>
              <a:rPr b="1" lang="en-GB" sz="1500">
                <a:solidFill>
                  <a:schemeClr val="dk1"/>
                </a:solidFill>
              </a:rPr>
              <a:t> 		Python: </a:t>
            </a:r>
            <a:r>
              <a:rPr lang="en-GB" sz="1500">
                <a:solidFill>
                  <a:schemeClr val="dk1"/>
                </a:solidFill>
              </a:rPr>
              <a:t> Python is the primary programming language for developing the game. Ensure that Python is installed on your system. You can download it from the official Python website.</a:t>
            </a:r>
            <a:endParaRPr sz="1500">
              <a:solidFill>
                <a:schemeClr val="dk1"/>
              </a:solidFill>
            </a:endParaRPr>
          </a:p>
        </p:txBody>
      </p:sp>
      <p:pic>
        <p:nvPicPr>
          <p:cNvPr id="84" name="Google Shape;84;p16"/>
          <p:cNvPicPr preferRelativeResize="0"/>
          <p:nvPr/>
        </p:nvPicPr>
        <p:blipFill>
          <a:blip r:embed="rId3">
            <a:alphaModFix/>
          </a:blip>
          <a:stretch>
            <a:fillRect/>
          </a:stretch>
        </p:blipFill>
        <p:spPr>
          <a:xfrm>
            <a:off x="0" y="0"/>
            <a:ext cx="1559725" cy="1353351"/>
          </a:xfrm>
          <a:prstGeom prst="rect">
            <a:avLst/>
          </a:prstGeom>
          <a:noFill/>
          <a:ln>
            <a:noFill/>
          </a:ln>
        </p:spPr>
      </p:pic>
      <p:pic>
        <p:nvPicPr>
          <p:cNvPr id="85" name="Google Shape;85;p16"/>
          <p:cNvPicPr preferRelativeResize="0"/>
          <p:nvPr/>
        </p:nvPicPr>
        <p:blipFill>
          <a:blip r:embed="rId4">
            <a:alphaModFix/>
          </a:blip>
          <a:stretch>
            <a:fillRect/>
          </a:stretch>
        </p:blipFill>
        <p:spPr>
          <a:xfrm>
            <a:off x="7790651" y="1"/>
            <a:ext cx="1353350" cy="1353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220"/>
              <a:t>Existing system</a:t>
            </a:r>
            <a:endParaRPr b="1" sz="3220"/>
          </a:p>
        </p:txBody>
      </p:sp>
      <p:sp>
        <p:nvSpPr>
          <p:cNvPr id="91" name="Google Shape;91;p17"/>
          <p:cNvSpPr txBox="1"/>
          <p:nvPr>
            <p:ph idx="1" type="body"/>
          </p:nvPr>
        </p:nvSpPr>
        <p:spPr>
          <a:xfrm>
            <a:off x="0" y="1439125"/>
            <a:ext cx="8696100" cy="3862800"/>
          </a:xfrm>
          <a:prstGeom prst="rect">
            <a:avLst/>
          </a:prstGeom>
        </p:spPr>
        <p:txBody>
          <a:bodyPr anchorCtr="0" anchor="t" bIns="91425" lIns="91425" spcFirstLastPara="1" rIns="91425" wrap="square" tIns="91425">
            <a:noAutofit/>
          </a:bodyPr>
          <a:lstStyle/>
          <a:p>
            <a:pPr indent="-307340" lvl="0" marL="457200" rtl="0" algn="just">
              <a:lnSpc>
                <a:spcPct val="100000"/>
              </a:lnSpc>
              <a:spcBef>
                <a:spcPts val="0"/>
              </a:spcBef>
              <a:spcAft>
                <a:spcPts val="0"/>
              </a:spcAft>
              <a:buClr>
                <a:schemeClr val="dk1"/>
              </a:buClr>
              <a:buSzPts val="1240"/>
              <a:buChar char="●"/>
            </a:pPr>
            <a:r>
              <a:rPr lang="en-GB" sz="1240">
                <a:solidFill>
                  <a:schemeClr val="dk1"/>
                </a:solidFill>
              </a:rPr>
              <a:t>The existing ping pong  game system is a simple graphical program implemented in Python using the Turtle module. </a:t>
            </a:r>
            <a:endParaRPr sz="1240">
              <a:solidFill>
                <a:schemeClr val="dk1"/>
              </a:solidFill>
            </a:endParaRPr>
          </a:p>
          <a:p>
            <a:pPr indent="0" lvl="0" marL="0" rtl="0" algn="just">
              <a:lnSpc>
                <a:spcPct val="100000"/>
              </a:lnSpc>
              <a:spcBef>
                <a:spcPts val="0"/>
              </a:spcBef>
              <a:spcAft>
                <a:spcPts val="0"/>
              </a:spcAft>
              <a:buSzPts val="440"/>
              <a:buNone/>
            </a:pPr>
            <a:r>
              <a:t/>
            </a:r>
            <a:endParaRPr sz="1240">
              <a:solidFill>
                <a:schemeClr val="dk1"/>
              </a:solidFill>
            </a:endParaRPr>
          </a:p>
          <a:p>
            <a:pPr indent="-307340" lvl="0" marL="457200" rtl="0" algn="just">
              <a:lnSpc>
                <a:spcPct val="100000"/>
              </a:lnSpc>
              <a:spcBef>
                <a:spcPts val="0"/>
              </a:spcBef>
              <a:spcAft>
                <a:spcPts val="0"/>
              </a:spcAft>
              <a:buClr>
                <a:schemeClr val="dk1"/>
              </a:buClr>
              <a:buSzPts val="1240"/>
              <a:buChar char="●"/>
            </a:pPr>
            <a:r>
              <a:rPr lang="en-GB" sz="1240">
                <a:solidFill>
                  <a:schemeClr val="dk1"/>
                </a:solidFill>
              </a:rPr>
              <a:t>The game provides a basic interactive experience where a ball and paddles moves around the screen based on user input. </a:t>
            </a:r>
            <a:endParaRPr sz="1240">
              <a:solidFill>
                <a:schemeClr val="dk1"/>
              </a:solidFill>
            </a:endParaRPr>
          </a:p>
          <a:p>
            <a:pPr indent="0" lvl="0" marL="0" rtl="0" algn="just">
              <a:lnSpc>
                <a:spcPct val="100000"/>
              </a:lnSpc>
              <a:spcBef>
                <a:spcPts val="0"/>
              </a:spcBef>
              <a:spcAft>
                <a:spcPts val="0"/>
              </a:spcAft>
              <a:buSzPts val="440"/>
              <a:buNone/>
            </a:pPr>
            <a:r>
              <a:t/>
            </a:r>
            <a:endParaRPr sz="1240">
              <a:solidFill>
                <a:schemeClr val="dk1"/>
              </a:solidFill>
            </a:endParaRPr>
          </a:p>
          <a:p>
            <a:pPr indent="-307340" lvl="0" marL="457200" rtl="0" algn="just">
              <a:lnSpc>
                <a:spcPct val="100000"/>
              </a:lnSpc>
              <a:spcBef>
                <a:spcPts val="0"/>
              </a:spcBef>
              <a:spcAft>
                <a:spcPts val="0"/>
              </a:spcAft>
              <a:buClr>
                <a:schemeClr val="dk1"/>
              </a:buClr>
              <a:buSzPts val="1240"/>
              <a:buChar char="●"/>
            </a:pPr>
            <a:r>
              <a:rPr lang="en-GB" sz="1240">
                <a:solidFill>
                  <a:schemeClr val="dk1"/>
                </a:solidFill>
              </a:rPr>
              <a:t>The graphical environment is set up using the paddle module, creating a window with a white background. </a:t>
            </a:r>
            <a:endParaRPr sz="1240">
              <a:solidFill>
                <a:schemeClr val="dk1"/>
              </a:solidFill>
            </a:endParaRPr>
          </a:p>
          <a:p>
            <a:pPr indent="0" lvl="0" marL="0" rtl="0" algn="just">
              <a:lnSpc>
                <a:spcPct val="100000"/>
              </a:lnSpc>
              <a:spcBef>
                <a:spcPts val="0"/>
              </a:spcBef>
              <a:spcAft>
                <a:spcPts val="0"/>
              </a:spcAft>
              <a:buSzPts val="440"/>
              <a:buNone/>
            </a:pPr>
            <a:r>
              <a:t/>
            </a:r>
            <a:endParaRPr sz="1240">
              <a:solidFill>
                <a:schemeClr val="dk1"/>
              </a:solidFill>
            </a:endParaRPr>
          </a:p>
          <a:p>
            <a:pPr indent="-307340" lvl="0" marL="457200" rtl="0" algn="just">
              <a:lnSpc>
                <a:spcPct val="100000"/>
              </a:lnSpc>
              <a:spcBef>
                <a:spcPts val="0"/>
              </a:spcBef>
              <a:spcAft>
                <a:spcPts val="0"/>
              </a:spcAft>
              <a:buClr>
                <a:schemeClr val="dk1"/>
              </a:buClr>
              <a:buSzPts val="1240"/>
              <a:buChar char="●"/>
            </a:pPr>
            <a:r>
              <a:rPr lang="en-GB" sz="1240">
                <a:solidFill>
                  <a:schemeClr val="dk1"/>
                </a:solidFill>
              </a:rPr>
              <a:t>The player turtle is initialized with a starting position and a moderate movement speed. The game responds to keyboard inputs, allowing the player to control the turtle's movement. </a:t>
            </a:r>
            <a:endParaRPr sz="1240">
              <a:solidFill>
                <a:schemeClr val="dk1"/>
              </a:solidFill>
            </a:endParaRPr>
          </a:p>
          <a:p>
            <a:pPr indent="0" lvl="0" marL="0" rtl="0" algn="just">
              <a:lnSpc>
                <a:spcPct val="100000"/>
              </a:lnSpc>
              <a:spcBef>
                <a:spcPts val="0"/>
              </a:spcBef>
              <a:spcAft>
                <a:spcPts val="0"/>
              </a:spcAft>
              <a:buSzPts val="440"/>
              <a:buNone/>
            </a:pPr>
            <a:r>
              <a:t/>
            </a:r>
            <a:endParaRPr sz="1240">
              <a:solidFill>
                <a:schemeClr val="dk1"/>
              </a:solidFill>
            </a:endParaRPr>
          </a:p>
          <a:p>
            <a:pPr indent="-307340" lvl="0" marL="457200" rtl="0" algn="just">
              <a:lnSpc>
                <a:spcPct val="100000"/>
              </a:lnSpc>
              <a:spcBef>
                <a:spcPts val="0"/>
              </a:spcBef>
              <a:spcAft>
                <a:spcPts val="0"/>
              </a:spcAft>
              <a:buClr>
                <a:schemeClr val="dk1"/>
              </a:buClr>
              <a:buSzPts val="1240"/>
              <a:buChar char="●"/>
            </a:pPr>
            <a:r>
              <a:rPr lang="en-GB" sz="1240">
                <a:solidFill>
                  <a:schemeClr val="dk1"/>
                </a:solidFill>
              </a:rPr>
              <a:t>The "Up" key moves the paddle forward, the "Down" key moves it backward, the "w" key , and the "s" key for another palyer</a:t>
            </a:r>
            <a:endParaRPr sz="1240">
              <a:solidFill>
                <a:schemeClr val="dk1"/>
              </a:solidFill>
            </a:endParaRPr>
          </a:p>
          <a:p>
            <a:pPr indent="0" lvl="0" marL="0" rtl="0" algn="just">
              <a:lnSpc>
                <a:spcPct val="95000"/>
              </a:lnSpc>
              <a:spcBef>
                <a:spcPts val="0"/>
              </a:spcBef>
              <a:spcAft>
                <a:spcPts val="0"/>
              </a:spcAft>
              <a:buSzPts val="440"/>
              <a:buNone/>
            </a:pPr>
            <a:r>
              <a:t/>
            </a:r>
            <a:endParaRPr sz="1240">
              <a:solidFill>
                <a:schemeClr val="dk1"/>
              </a:solidFill>
            </a:endParaRPr>
          </a:p>
          <a:p>
            <a:pPr indent="-307340" lvl="0" marL="457200" rtl="0" algn="just">
              <a:lnSpc>
                <a:spcPct val="95000"/>
              </a:lnSpc>
              <a:spcBef>
                <a:spcPts val="1200"/>
              </a:spcBef>
              <a:spcAft>
                <a:spcPts val="0"/>
              </a:spcAft>
              <a:buClr>
                <a:schemeClr val="dk1"/>
              </a:buClr>
              <a:buSzPts val="1240"/>
              <a:buChar char="●"/>
            </a:pPr>
            <a:r>
              <a:rPr lang="en-GB" sz="1240">
                <a:solidFill>
                  <a:schemeClr val="dk1"/>
                </a:solidFill>
              </a:rPr>
              <a:t>These keyboard bindings enable users to navigate the turtle across the screen and explore the graphical environment.</a:t>
            </a:r>
            <a:endParaRPr sz="1240">
              <a:solidFill>
                <a:schemeClr val="dk1"/>
              </a:solidFill>
            </a:endParaRPr>
          </a:p>
          <a:p>
            <a:pPr indent="0" lvl="0" marL="0" rtl="0" algn="l">
              <a:lnSpc>
                <a:spcPct val="95000"/>
              </a:lnSpc>
              <a:spcBef>
                <a:spcPts val="1200"/>
              </a:spcBef>
              <a:spcAft>
                <a:spcPts val="0"/>
              </a:spcAft>
              <a:buSzPts val="440"/>
              <a:buNone/>
            </a:pPr>
            <a:r>
              <a:t/>
            </a:r>
            <a:endParaRPr sz="1240">
              <a:solidFill>
                <a:schemeClr val="dk1"/>
              </a:solidFill>
            </a:endParaRPr>
          </a:p>
          <a:p>
            <a:pPr indent="0" lvl="0" marL="0" rtl="0" algn="l">
              <a:lnSpc>
                <a:spcPct val="95000"/>
              </a:lnSpc>
              <a:spcBef>
                <a:spcPts val="1200"/>
              </a:spcBef>
              <a:spcAft>
                <a:spcPts val="1200"/>
              </a:spcAft>
              <a:buSzPts val="440"/>
              <a:buNone/>
            </a:pPr>
            <a:r>
              <a:t/>
            </a:r>
            <a:endParaRPr sz="839">
              <a:solidFill>
                <a:schemeClr val="dk1"/>
              </a:solidFill>
            </a:endParaRPr>
          </a:p>
        </p:txBody>
      </p:sp>
      <p:pic>
        <p:nvPicPr>
          <p:cNvPr id="92" name="Google Shape;92;p17"/>
          <p:cNvPicPr preferRelativeResize="0"/>
          <p:nvPr/>
        </p:nvPicPr>
        <p:blipFill>
          <a:blip r:embed="rId3">
            <a:alphaModFix/>
          </a:blip>
          <a:stretch>
            <a:fillRect/>
          </a:stretch>
        </p:blipFill>
        <p:spPr>
          <a:xfrm>
            <a:off x="-66625" y="0"/>
            <a:ext cx="1559725" cy="1353351"/>
          </a:xfrm>
          <a:prstGeom prst="rect">
            <a:avLst/>
          </a:prstGeom>
          <a:noFill/>
          <a:ln>
            <a:noFill/>
          </a:ln>
        </p:spPr>
      </p:pic>
      <p:pic>
        <p:nvPicPr>
          <p:cNvPr id="93" name="Google Shape;93;p17"/>
          <p:cNvPicPr preferRelativeResize="0"/>
          <p:nvPr/>
        </p:nvPicPr>
        <p:blipFill>
          <a:blip r:embed="rId4">
            <a:alphaModFix/>
          </a:blip>
          <a:stretch>
            <a:fillRect/>
          </a:stretch>
        </p:blipFill>
        <p:spPr>
          <a:xfrm>
            <a:off x="7790651" y="1"/>
            <a:ext cx="1353350" cy="1353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1200"/>
              </a:spcAft>
              <a:buClr>
                <a:schemeClr val="dk1"/>
              </a:buClr>
              <a:buSzPct val="40909"/>
              <a:buFont typeface="Arial"/>
              <a:buNone/>
            </a:pPr>
            <a:r>
              <a:rPr b="1" lang="en-GB" sz="2688"/>
              <a:t>P</a:t>
            </a:r>
            <a:r>
              <a:rPr b="1" lang="en-GB" sz="2688"/>
              <a:t>roposed System</a:t>
            </a:r>
            <a:endParaRPr b="1" sz="3688"/>
          </a:p>
        </p:txBody>
      </p:sp>
      <p:sp>
        <p:nvSpPr>
          <p:cNvPr id="99" name="Google Shape;99;p18"/>
          <p:cNvSpPr txBox="1"/>
          <p:nvPr>
            <p:ph idx="1" type="body"/>
          </p:nvPr>
        </p:nvSpPr>
        <p:spPr>
          <a:xfrm>
            <a:off x="216725" y="1408050"/>
            <a:ext cx="8520600" cy="3416400"/>
          </a:xfrm>
          <a:prstGeom prst="rect">
            <a:avLst/>
          </a:prstGeom>
        </p:spPr>
        <p:txBody>
          <a:bodyPr anchorCtr="0" anchor="t" bIns="91425" lIns="91425" spcFirstLastPara="1" rIns="91425" wrap="square" tIns="91425">
            <a:noAutofit/>
          </a:bodyPr>
          <a:lstStyle/>
          <a:p>
            <a:pPr indent="-307940" lvl="0" marL="457200" rtl="0" algn="just">
              <a:lnSpc>
                <a:spcPct val="100000"/>
              </a:lnSpc>
              <a:spcBef>
                <a:spcPts val="1000"/>
              </a:spcBef>
              <a:spcAft>
                <a:spcPts val="0"/>
              </a:spcAft>
              <a:buClr>
                <a:schemeClr val="dk1"/>
              </a:buClr>
              <a:buSzPts val="1249"/>
              <a:buChar char="●"/>
            </a:pPr>
            <a:r>
              <a:rPr lang="en-GB" sz="1249">
                <a:solidFill>
                  <a:schemeClr val="dk1"/>
                </a:solidFill>
              </a:rPr>
              <a:t> The proposed system envisions a straightforward two-player game implemented in Python using the graphics module. </a:t>
            </a:r>
            <a:endParaRPr sz="1249">
              <a:solidFill>
                <a:schemeClr val="dk1"/>
              </a:solidFill>
            </a:endParaRPr>
          </a:p>
          <a:p>
            <a:pPr indent="0" lvl="0" marL="0" rtl="0" algn="just">
              <a:lnSpc>
                <a:spcPct val="100000"/>
              </a:lnSpc>
              <a:spcBef>
                <a:spcPts val="1000"/>
              </a:spcBef>
              <a:spcAft>
                <a:spcPts val="0"/>
              </a:spcAft>
              <a:buSzPts val="605"/>
              <a:buNone/>
            </a:pPr>
            <a:r>
              <a:t/>
            </a:r>
            <a:endParaRPr sz="1249">
              <a:solidFill>
                <a:schemeClr val="dk1"/>
              </a:solidFill>
            </a:endParaRPr>
          </a:p>
          <a:p>
            <a:pPr indent="-307940" lvl="0" marL="457200" rtl="0" algn="just">
              <a:lnSpc>
                <a:spcPct val="100000"/>
              </a:lnSpc>
              <a:spcBef>
                <a:spcPts val="1000"/>
              </a:spcBef>
              <a:spcAft>
                <a:spcPts val="0"/>
              </a:spcAft>
              <a:buClr>
                <a:schemeClr val="dk1"/>
              </a:buClr>
              <a:buSzPts val="1249"/>
              <a:buChar char="●"/>
            </a:pPr>
            <a:r>
              <a:rPr lang="en-GB" sz="1249">
                <a:solidFill>
                  <a:schemeClr val="dk1"/>
                </a:solidFill>
              </a:rPr>
              <a:t>The game initializes a graphical screen where two paddles objects represent the players</a:t>
            </a:r>
            <a:endParaRPr sz="1249">
              <a:solidFill>
                <a:schemeClr val="dk1"/>
              </a:solidFill>
            </a:endParaRPr>
          </a:p>
          <a:p>
            <a:pPr indent="0" lvl="0" marL="0" rtl="0" algn="just">
              <a:lnSpc>
                <a:spcPct val="100000"/>
              </a:lnSpc>
              <a:spcBef>
                <a:spcPts val="1000"/>
              </a:spcBef>
              <a:spcAft>
                <a:spcPts val="0"/>
              </a:spcAft>
              <a:buSzPts val="605"/>
              <a:buNone/>
            </a:pPr>
            <a:r>
              <a:t/>
            </a:r>
            <a:endParaRPr sz="1249">
              <a:solidFill>
                <a:schemeClr val="dk1"/>
              </a:solidFill>
            </a:endParaRPr>
          </a:p>
          <a:p>
            <a:pPr indent="-307940" lvl="0" marL="457200" rtl="0" algn="just">
              <a:lnSpc>
                <a:spcPct val="100000"/>
              </a:lnSpc>
              <a:spcBef>
                <a:spcPts val="1000"/>
              </a:spcBef>
              <a:spcAft>
                <a:spcPts val="0"/>
              </a:spcAft>
              <a:buClr>
                <a:schemeClr val="dk1"/>
              </a:buClr>
              <a:buSzPts val="1249"/>
              <a:buChar char="●"/>
            </a:pPr>
            <a:r>
              <a:rPr lang="en-GB" sz="1249">
                <a:solidFill>
                  <a:schemeClr val="dk1"/>
                </a:solidFill>
              </a:rPr>
              <a:t>These paddles take turns moving forward in response to player input, controlled through keyboard commands.</a:t>
            </a:r>
            <a:endParaRPr sz="1249">
              <a:solidFill>
                <a:schemeClr val="dk1"/>
              </a:solidFill>
            </a:endParaRPr>
          </a:p>
          <a:p>
            <a:pPr indent="0" lvl="0" marL="0" rtl="0" algn="just">
              <a:lnSpc>
                <a:spcPct val="100000"/>
              </a:lnSpc>
              <a:spcBef>
                <a:spcPts val="1000"/>
              </a:spcBef>
              <a:spcAft>
                <a:spcPts val="0"/>
              </a:spcAft>
              <a:buSzPts val="605"/>
              <a:buNone/>
            </a:pPr>
            <a:r>
              <a:t/>
            </a:r>
            <a:endParaRPr sz="1249">
              <a:solidFill>
                <a:schemeClr val="dk1"/>
              </a:solidFill>
            </a:endParaRPr>
          </a:p>
          <a:p>
            <a:pPr indent="-307940" lvl="0" marL="457200" rtl="0" algn="just">
              <a:lnSpc>
                <a:spcPct val="100000"/>
              </a:lnSpc>
              <a:spcBef>
                <a:spcPts val="1000"/>
              </a:spcBef>
              <a:spcAft>
                <a:spcPts val="0"/>
              </a:spcAft>
              <a:buClr>
                <a:schemeClr val="dk1"/>
              </a:buClr>
              <a:buSzPts val="1249"/>
              <a:buChar char="●"/>
            </a:pPr>
            <a:r>
              <a:rPr lang="en-GB" sz="1249">
                <a:solidFill>
                  <a:schemeClr val="dk1"/>
                </a:solidFill>
              </a:rPr>
              <a:t> The game loop ensures a turn-based movement system, with boundary checking to determine when a player reaches a specific point, signaling the end of the game. </a:t>
            </a:r>
            <a:endParaRPr sz="1249">
              <a:solidFill>
                <a:schemeClr val="dk1"/>
              </a:solidFill>
            </a:endParaRPr>
          </a:p>
          <a:p>
            <a:pPr indent="0" lvl="0" marL="0" rtl="0" algn="just">
              <a:lnSpc>
                <a:spcPct val="100000"/>
              </a:lnSpc>
              <a:spcBef>
                <a:spcPts val="1000"/>
              </a:spcBef>
              <a:spcAft>
                <a:spcPts val="0"/>
              </a:spcAft>
              <a:buSzPts val="605"/>
              <a:buNone/>
            </a:pPr>
            <a:r>
              <a:t/>
            </a:r>
            <a:endParaRPr sz="1249">
              <a:solidFill>
                <a:schemeClr val="dk1"/>
              </a:solidFill>
            </a:endParaRPr>
          </a:p>
          <a:p>
            <a:pPr indent="-304165" lvl="0" marL="457200" rtl="0" algn="just">
              <a:lnSpc>
                <a:spcPct val="100000"/>
              </a:lnSpc>
              <a:spcBef>
                <a:spcPts val="1000"/>
              </a:spcBef>
              <a:spcAft>
                <a:spcPts val="0"/>
              </a:spcAft>
              <a:buClr>
                <a:schemeClr val="dk1"/>
              </a:buClr>
              <a:buSzPts val="1190"/>
              <a:buChar char="●"/>
            </a:pPr>
            <a:r>
              <a:rPr lang="en-GB" sz="1249">
                <a:solidFill>
                  <a:schemeClr val="dk1"/>
                </a:solidFill>
              </a:rPr>
              <a:t>Upon game completion, the winner is declared, and players have the option to restart. The code is designed with modularity in mind, incorporating functions for screen setup, player initialization, movement, and game over conditions.</a:t>
            </a:r>
            <a:r>
              <a:rPr lang="en-GB" sz="1190">
                <a:solidFill>
                  <a:schemeClr val="dk1"/>
                </a:solidFill>
              </a:rPr>
              <a:t> </a:t>
            </a:r>
            <a:endParaRPr sz="1190">
              <a:solidFill>
                <a:schemeClr val="dk1"/>
              </a:solidFill>
            </a:endParaRPr>
          </a:p>
          <a:p>
            <a:pPr indent="0" lvl="0" marL="0" rtl="0" algn="l">
              <a:lnSpc>
                <a:spcPct val="95000"/>
              </a:lnSpc>
              <a:spcBef>
                <a:spcPts val="0"/>
              </a:spcBef>
              <a:spcAft>
                <a:spcPts val="1200"/>
              </a:spcAft>
              <a:buSzPts val="605"/>
              <a:buNone/>
            </a:pPr>
            <a:r>
              <a:t/>
            </a:r>
            <a:endParaRPr sz="989">
              <a:solidFill>
                <a:schemeClr val="dk1"/>
              </a:solidFill>
            </a:endParaRPr>
          </a:p>
        </p:txBody>
      </p:sp>
      <p:pic>
        <p:nvPicPr>
          <p:cNvPr id="100" name="Google Shape;100;p18"/>
          <p:cNvPicPr preferRelativeResize="0"/>
          <p:nvPr/>
        </p:nvPicPr>
        <p:blipFill>
          <a:blip r:embed="rId3">
            <a:alphaModFix/>
          </a:blip>
          <a:stretch>
            <a:fillRect/>
          </a:stretch>
        </p:blipFill>
        <p:spPr>
          <a:xfrm>
            <a:off x="0" y="54700"/>
            <a:ext cx="1559725" cy="1353351"/>
          </a:xfrm>
          <a:prstGeom prst="rect">
            <a:avLst/>
          </a:prstGeom>
          <a:noFill/>
          <a:ln>
            <a:noFill/>
          </a:ln>
        </p:spPr>
      </p:pic>
      <p:pic>
        <p:nvPicPr>
          <p:cNvPr id="101" name="Google Shape;101;p18"/>
          <p:cNvPicPr preferRelativeResize="0"/>
          <p:nvPr/>
        </p:nvPicPr>
        <p:blipFill>
          <a:blip r:embed="rId4">
            <a:alphaModFix/>
          </a:blip>
          <a:stretch>
            <a:fillRect/>
          </a:stretch>
        </p:blipFill>
        <p:spPr>
          <a:xfrm>
            <a:off x="7790651" y="1"/>
            <a:ext cx="1353350" cy="1353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CF1"/>
        </a:solidFill>
      </p:bgPr>
    </p:bg>
    <p:spTree>
      <p:nvGrpSpPr>
        <p:cNvPr id="105" name="Shape 105"/>
        <p:cNvGrpSpPr/>
        <p:nvPr/>
      </p:nvGrpSpPr>
      <p:grpSpPr>
        <a:xfrm>
          <a:off x="0" y="0"/>
          <a:ext cx="0" cy="0"/>
          <a:chOff x="0" y="0"/>
          <a:chExt cx="0" cy="0"/>
        </a:xfrm>
      </p:grpSpPr>
      <p:sp>
        <p:nvSpPr>
          <p:cNvPr id="106" name="Google Shape;106;p19"/>
          <p:cNvSpPr txBox="1"/>
          <p:nvPr>
            <p:ph type="title"/>
          </p:nvPr>
        </p:nvSpPr>
        <p:spPr>
          <a:xfrm>
            <a:off x="144500" y="185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320"/>
              <a:t>Architecture</a:t>
            </a:r>
            <a:endParaRPr b="1" sz="3320"/>
          </a:p>
        </p:txBody>
      </p:sp>
      <p:sp>
        <p:nvSpPr>
          <p:cNvPr id="107" name="Google Shape;107;p19"/>
          <p:cNvSpPr txBox="1"/>
          <p:nvPr>
            <p:ph idx="1" type="body"/>
          </p:nvPr>
        </p:nvSpPr>
        <p:spPr>
          <a:xfrm flipH="1" rot="10800000">
            <a:off x="5646000" y="3230275"/>
            <a:ext cx="522000" cy="151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108" name="Google Shape;108;p19"/>
          <p:cNvPicPr preferRelativeResize="0"/>
          <p:nvPr/>
        </p:nvPicPr>
        <p:blipFill>
          <a:blip r:embed="rId3">
            <a:alphaModFix/>
          </a:blip>
          <a:stretch>
            <a:fillRect/>
          </a:stretch>
        </p:blipFill>
        <p:spPr>
          <a:xfrm>
            <a:off x="7790651" y="1"/>
            <a:ext cx="1353350" cy="1353350"/>
          </a:xfrm>
          <a:prstGeom prst="rect">
            <a:avLst/>
          </a:prstGeom>
          <a:noFill/>
          <a:ln>
            <a:noFill/>
          </a:ln>
        </p:spPr>
      </p:pic>
      <p:pic>
        <p:nvPicPr>
          <p:cNvPr id="109" name="Google Shape;109;p19"/>
          <p:cNvPicPr preferRelativeResize="0"/>
          <p:nvPr/>
        </p:nvPicPr>
        <p:blipFill>
          <a:blip r:embed="rId4">
            <a:alphaModFix/>
          </a:blip>
          <a:stretch>
            <a:fillRect/>
          </a:stretch>
        </p:blipFill>
        <p:spPr>
          <a:xfrm>
            <a:off x="0" y="54700"/>
            <a:ext cx="1559725" cy="1353351"/>
          </a:xfrm>
          <a:prstGeom prst="rect">
            <a:avLst/>
          </a:prstGeom>
          <a:noFill/>
          <a:ln>
            <a:noFill/>
          </a:ln>
        </p:spPr>
      </p:pic>
      <p:pic>
        <p:nvPicPr>
          <p:cNvPr id="110" name="Google Shape;110;p19"/>
          <p:cNvPicPr preferRelativeResize="0"/>
          <p:nvPr/>
        </p:nvPicPr>
        <p:blipFill>
          <a:blip r:embed="rId5">
            <a:alphaModFix/>
          </a:blip>
          <a:stretch>
            <a:fillRect/>
          </a:stretch>
        </p:blipFill>
        <p:spPr>
          <a:xfrm>
            <a:off x="1643125" y="993050"/>
            <a:ext cx="5741676" cy="40315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4" name="Shape 114"/>
        <p:cNvGrpSpPr/>
        <p:nvPr/>
      </p:nvGrpSpPr>
      <p:grpSpPr>
        <a:xfrm>
          <a:off x="0" y="0"/>
          <a:ext cx="0" cy="0"/>
          <a:chOff x="0" y="0"/>
          <a:chExt cx="0" cy="0"/>
        </a:xfrm>
      </p:grpSpPr>
      <p:sp>
        <p:nvSpPr>
          <p:cNvPr id="115" name="Google Shape;115;p20"/>
          <p:cNvSpPr txBox="1"/>
          <p:nvPr>
            <p:ph type="title"/>
          </p:nvPr>
        </p:nvSpPr>
        <p:spPr>
          <a:xfrm>
            <a:off x="218425" y="165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t>Design</a:t>
            </a:r>
            <a:endParaRPr b="1" sz="3420"/>
          </a:p>
        </p:txBody>
      </p:sp>
      <p:sp>
        <p:nvSpPr>
          <p:cNvPr id="116" name="Google Shape;116;p20"/>
          <p:cNvSpPr txBox="1"/>
          <p:nvPr>
            <p:ph idx="1" type="body"/>
          </p:nvPr>
        </p:nvSpPr>
        <p:spPr>
          <a:xfrm>
            <a:off x="391650" y="153892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just">
              <a:spcBef>
                <a:spcPts val="1000"/>
              </a:spcBef>
              <a:spcAft>
                <a:spcPts val="0"/>
              </a:spcAft>
              <a:buClr>
                <a:schemeClr val="dk1"/>
              </a:buClr>
              <a:buSzPct val="100000"/>
              <a:buChar char="●"/>
            </a:pPr>
            <a:r>
              <a:rPr lang="en-GB">
                <a:solidFill>
                  <a:schemeClr val="dk1"/>
                </a:solidFill>
              </a:rPr>
              <a:t>The design system for the simple two-player game in Python using the  graphics module follows a modular and intuitive structure. </a:t>
            </a:r>
            <a:endParaRPr>
              <a:solidFill>
                <a:schemeClr val="dk1"/>
              </a:solidFill>
            </a:endParaRPr>
          </a:p>
          <a:p>
            <a:pPr indent="-334327" lvl="0" marL="457200" rtl="0" algn="just">
              <a:spcBef>
                <a:spcPts val="1200"/>
              </a:spcBef>
              <a:spcAft>
                <a:spcPts val="0"/>
              </a:spcAft>
              <a:buClr>
                <a:schemeClr val="dk1"/>
              </a:buClr>
              <a:buSzPct val="100000"/>
              <a:buChar char="●"/>
            </a:pPr>
            <a:r>
              <a:rPr lang="en-GB">
                <a:solidFill>
                  <a:schemeClr val="dk1"/>
                </a:solidFill>
              </a:rPr>
              <a:t>The game's core components include the initialization of the graphical screen and the creation of paddles objects representing each player. </a:t>
            </a:r>
            <a:endParaRPr>
              <a:solidFill>
                <a:schemeClr val="dk1"/>
              </a:solidFill>
            </a:endParaRPr>
          </a:p>
          <a:p>
            <a:pPr indent="-334327" lvl="0" marL="457200" rtl="0" algn="just">
              <a:spcBef>
                <a:spcPts val="1000"/>
              </a:spcBef>
              <a:spcAft>
                <a:spcPts val="0"/>
              </a:spcAft>
              <a:buClr>
                <a:schemeClr val="dk1"/>
              </a:buClr>
              <a:buSzPct val="100000"/>
              <a:buChar char="●"/>
            </a:pPr>
            <a:r>
              <a:rPr lang="en-GB">
                <a:solidFill>
                  <a:schemeClr val="dk1"/>
                </a:solidFill>
              </a:rPr>
              <a:t>The game loop ensures turn-based movement with responsive keyboard controls.</a:t>
            </a:r>
            <a:endParaRPr>
              <a:solidFill>
                <a:schemeClr val="dk1"/>
              </a:solidFill>
            </a:endParaRPr>
          </a:p>
          <a:p>
            <a:pPr indent="-334327" lvl="0" marL="457200" rtl="0" algn="just">
              <a:spcBef>
                <a:spcPts val="1000"/>
              </a:spcBef>
              <a:spcAft>
                <a:spcPts val="0"/>
              </a:spcAft>
              <a:buClr>
                <a:schemeClr val="dk1"/>
              </a:buClr>
              <a:buSzPct val="100000"/>
              <a:buChar char="●"/>
            </a:pPr>
            <a:r>
              <a:rPr lang="en-GB">
                <a:solidFill>
                  <a:schemeClr val="dk1"/>
                </a:solidFill>
              </a:rPr>
              <a:t>The system features clear player input handling, boundary checking for game termination, and a concise display of game information. </a:t>
            </a:r>
            <a:endParaRPr>
              <a:solidFill>
                <a:schemeClr val="dk1"/>
              </a:solidFill>
            </a:endParaRPr>
          </a:p>
          <a:p>
            <a:pPr indent="-334327" lvl="0" marL="457200" rtl="0" algn="just">
              <a:lnSpc>
                <a:spcPct val="115000"/>
              </a:lnSpc>
              <a:spcBef>
                <a:spcPts val="1000"/>
              </a:spcBef>
              <a:spcAft>
                <a:spcPts val="0"/>
              </a:spcAft>
              <a:buClr>
                <a:schemeClr val="dk1"/>
              </a:buClr>
              <a:buSzPct val="100000"/>
              <a:buChar char="●"/>
            </a:pPr>
            <a:r>
              <a:rPr lang="en-GB">
                <a:solidFill>
                  <a:schemeClr val="dk1"/>
                </a:solidFill>
              </a:rPr>
              <a:t>The modular design promotes code organization, with separate functions for screen setup, player initialization, movement, and game over conditions</a:t>
            </a:r>
            <a:endParaRPr>
              <a:solidFill>
                <a:schemeClr val="dk1"/>
              </a:solidFill>
            </a:endParaRPr>
          </a:p>
          <a:p>
            <a:pPr indent="0" lvl="0" marL="0" rtl="0" algn="l">
              <a:spcBef>
                <a:spcPts val="1200"/>
              </a:spcBef>
              <a:spcAft>
                <a:spcPts val="1200"/>
              </a:spcAft>
              <a:buNone/>
            </a:pPr>
            <a:r>
              <a:t/>
            </a:r>
            <a:endParaRPr/>
          </a:p>
        </p:txBody>
      </p:sp>
      <p:pic>
        <p:nvPicPr>
          <p:cNvPr id="117" name="Google Shape;117;p20"/>
          <p:cNvPicPr preferRelativeResize="0"/>
          <p:nvPr/>
        </p:nvPicPr>
        <p:blipFill>
          <a:blip r:embed="rId3">
            <a:alphaModFix/>
          </a:blip>
          <a:stretch>
            <a:fillRect/>
          </a:stretch>
        </p:blipFill>
        <p:spPr>
          <a:xfrm>
            <a:off x="0" y="0"/>
            <a:ext cx="1493100" cy="1353351"/>
          </a:xfrm>
          <a:prstGeom prst="rect">
            <a:avLst/>
          </a:prstGeom>
          <a:noFill/>
          <a:ln>
            <a:noFill/>
          </a:ln>
        </p:spPr>
      </p:pic>
      <p:pic>
        <p:nvPicPr>
          <p:cNvPr id="118" name="Google Shape;118;p20"/>
          <p:cNvPicPr preferRelativeResize="0"/>
          <p:nvPr/>
        </p:nvPicPr>
        <p:blipFill>
          <a:blip r:embed="rId4">
            <a:alphaModFix/>
          </a:blip>
          <a:stretch>
            <a:fillRect/>
          </a:stretch>
        </p:blipFill>
        <p:spPr>
          <a:xfrm>
            <a:off x="7790651" y="1"/>
            <a:ext cx="1353350" cy="1353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020"/>
              <a:t>Code</a:t>
            </a:r>
            <a:endParaRPr b="1" sz="3420"/>
          </a:p>
        </p:txBody>
      </p:sp>
      <p:sp>
        <p:nvSpPr>
          <p:cNvPr id="124" name="Google Shape;12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1"/>
          <p:cNvPicPr preferRelativeResize="0"/>
          <p:nvPr/>
        </p:nvPicPr>
        <p:blipFill>
          <a:blip r:embed="rId3">
            <a:alphaModFix/>
          </a:blip>
          <a:stretch>
            <a:fillRect/>
          </a:stretch>
        </p:blipFill>
        <p:spPr>
          <a:xfrm>
            <a:off x="0" y="0"/>
            <a:ext cx="1493100" cy="1353351"/>
          </a:xfrm>
          <a:prstGeom prst="rect">
            <a:avLst/>
          </a:prstGeom>
          <a:noFill/>
          <a:ln>
            <a:noFill/>
          </a:ln>
        </p:spPr>
      </p:pic>
      <p:pic>
        <p:nvPicPr>
          <p:cNvPr id="126" name="Google Shape;126;p21"/>
          <p:cNvPicPr preferRelativeResize="0"/>
          <p:nvPr/>
        </p:nvPicPr>
        <p:blipFill>
          <a:blip r:embed="rId4">
            <a:alphaModFix/>
          </a:blip>
          <a:stretch>
            <a:fillRect/>
          </a:stretch>
        </p:blipFill>
        <p:spPr>
          <a:xfrm>
            <a:off x="7790651" y="1"/>
            <a:ext cx="1353350" cy="1353350"/>
          </a:xfrm>
          <a:prstGeom prst="rect">
            <a:avLst/>
          </a:prstGeom>
          <a:noFill/>
          <a:ln>
            <a:noFill/>
          </a:ln>
        </p:spPr>
      </p:pic>
      <p:pic>
        <p:nvPicPr>
          <p:cNvPr id="127" name="Google Shape;127;p21"/>
          <p:cNvPicPr preferRelativeResize="0"/>
          <p:nvPr/>
        </p:nvPicPr>
        <p:blipFill>
          <a:blip r:embed="rId5">
            <a:alphaModFix/>
          </a:blip>
          <a:stretch>
            <a:fillRect/>
          </a:stretch>
        </p:blipFill>
        <p:spPr>
          <a:xfrm>
            <a:off x="204650" y="1423275"/>
            <a:ext cx="4246624" cy="3611100"/>
          </a:xfrm>
          <a:prstGeom prst="rect">
            <a:avLst/>
          </a:prstGeom>
          <a:noFill/>
          <a:ln>
            <a:noFill/>
          </a:ln>
        </p:spPr>
      </p:pic>
      <p:pic>
        <p:nvPicPr>
          <p:cNvPr id="128" name="Google Shape;128;p21"/>
          <p:cNvPicPr preferRelativeResize="0"/>
          <p:nvPr/>
        </p:nvPicPr>
        <p:blipFill>
          <a:blip r:embed="rId6">
            <a:alphaModFix/>
          </a:blip>
          <a:stretch>
            <a:fillRect/>
          </a:stretch>
        </p:blipFill>
        <p:spPr>
          <a:xfrm>
            <a:off x="4754550" y="1353350"/>
            <a:ext cx="4246624" cy="361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