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73" r:id="rId7"/>
    <p:sldId id="274" r:id="rId8"/>
    <p:sldId id="261" r:id="rId9"/>
    <p:sldId id="262" r:id="rId10"/>
    <p:sldId id="263" r:id="rId11"/>
    <p:sldId id="264" r:id="rId12"/>
    <p:sldId id="267" r:id="rId13"/>
    <p:sldId id="266" r:id="rId14"/>
    <p:sldId id="268" r:id="rId15"/>
    <p:sldId id="269" r:id="rId16"/>
    <p:sldId id="270" r:id="rId17"/>
    <p:sldId id="271" r:id="rId18"/>
    <p:sldId id="272"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sorterViewPr>
    <p:cViewPr>
      <p:scale>
        <a:sx n="100" d="100"/>
        <a:sy n="100" d="100"/>
      </p:scale>
      <p:origin x="0" y="184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F48D6E-611C-45D2-A524-7F60D80A2F8A}"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3BBBEB-8B15-4AA5-94E5-1EDD2F1B325B}" type="slidenum">
              <a:rPr lang="en-US" smtClean="0"/>
              <a:t>‹#›</a:t>
            </a:fld>
            <a:endParaRPr lang="en-US"/>
          </a:p>
        </p:txBody>
      </p:sp>
    </p:spTree>
    <p:extLst>
      <p:ext uri="{BB962C8B-B14F-4D97-AF65-F5344CB8AC3E}">
        <p14:creationId xmlns:p14="http://schemas.microsoft.com/office/powerpoint/2010/main" val="2954821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F48D6E-611C-45D2-A524-7F60D80A2F8A}"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3BBBEB-8B15-4AA5-94E5-1EDD2F1B325B}" type="slidenum">
              <a:rPr lang="en-US" smtClean="0"/>
              <a:t>‹#›</a:t>
            </a:fld>
            <a:endParaRPr lang="en-US"/>
          </a:p>
        </p:txBody>
      </p:sp>
    </p:spTree>
    <p:extLst>
      <p:ext uri="{BB962C8B-B14F-4D97-AF65-F5344CB8AC3E}">
        <p14:creationId xmlns:p14="http://schemas.microsoft.com/office/powerpoint/2010/main" val="2257050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F48D6E-611C-45D2-A524-7F60D80A2F8A}"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3BBBEB-8B15-4AA5-94E5-1EDD2F1B325B}" type="slidenum">
              <a:rPr lang="en-US" smtClean="0"/>
              <a:t>‹#›</a:t>
            </a:fld>
            <a:endParaRPr lang="en-US"/>
          </a:p>
        </p:txBody>
      </p:sp>
    </p:spTree>
    <p:extLst>
      <p:ext uri="{BB962C8B-B14F-4D97-AF65-F5344CB8AC3E}">
        <p14:creationId xmlns:p14="http://schemas.microsoft.com/office/powerpoint/2010/main" val="2816399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F48D6E-611C-45D2-A524-7F60D80A2F8A}"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3BBBEB-8B15-4AA5-94E5-1EDD2F1B325B}" type="slidenum">
              <a:rPr lang="en-US" smtClean="0"/>
              <a:t>‹#›</a:t>
            </a:fld>
            <a:endParaRPr lang="en-US"/>
          </a:p>
        </p:txBody>
      </p:sp>
    </p:spTree>
    <p:extLst>
      <p:ext uri="{BB962C8B-B14F-4D97-AF65-F5344CB8AC3E}">
        <p14:creationId xmlns:p14="http://schemas.microsoft.com/office/powerpoint/2010/main" val="762223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F48D6E-611C-45D2-A524-7F60D80A2F8A}"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3BBBEB-8B15-4AA5-94E5-1EDD2F1B325B}" type="slidenum">
              <a:rPr lang="en-US" smtClean="0"/>
              <a:t>‹#›</a:t>
            </a:fld>
            <a:endParaRPr lang="en-US"/>
          </a:p>
        </p:txBody>
      </p:sp>
    </p:spTree>
    <p:extLst>
      <p:ext uri="{BB962C8B-B14F-4D97-AF65-F5344CB8AC3E}">
        <p14:creationId xmlns:p14="http://schemas.microsoft.com/office/powerpoint/2010/main" val="295700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F48D6E-611C-45D2-A524-7F60D80A2F8A}" type="datetimeFigureOut">
              <a:rPr lang="en-US" smtClean="0"/>
              <a:t>8/14/2022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3BBBEB-8B15-4AA5-94E5-1EDD2F1B325B}" type="slidenum">
              <a:rPr lang="en-US" smtClean="0"/>
              <a:t>‹#›</a:t>
            </a:fld>
            <a:endParaRPr lang="en-US"/>
          </a:p>
        </p:txBody>
      </p:sp>
    </p:spTree>
    <p:extLst>
      <p:ext uri="{BB962C8B-B14F-4D97-AF65-F5344CB8AC3E}">
        <p14:creationId xmlns:p14="http://schemas.microsoft.com/office/powerpoint/2010/main" val="372169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F48D6E-611C-45D2-A524-7F60D80A2F8A}" type="datetimeFigureOut">
              <a:rPr lang="en-US" smtClean="0"/>
              <a:t>8/14/2022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3BBBEB-8B15-4AA5-94E5-1EDD2F1B325B}" type="slidenum">
              <a:rPr lang="en-US" smtClean="0"/>
              <a:t>‹#›</a:t>
            </a:fld>
            <a:endParaRPr lang="en-US"/>
          </a:p>
        </p:txBody>
      </p:sp>
    </p:spTree>
    <p:extLst>
      <p:ext uri="{BB962C8B-B14F-4D97-AF65-F5344CB8AC3E}">
        <p14:creationId xmlns:p14="http://schemas.microsoft.com/office/powerpoint/2010/main" val="3065259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F48D6E-611C-45D2-A524-7F60D80A2F8A}" type="datetimeFigureOut">
              <a:rPr lang="en-US" smtClean="0"/>
              <a:t>8/14/2022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3BBBEB-8B15-4AA5-94E5-1EDD2F1B325B}" type="slidenum">
              <a:rPr lang="en-US" smtClean="0"/>
              <a:t>‹#›</a:t>
            </a:fld>
            <a:endParaRPr lang="en-US"/>
          </a:p>
        </p:txBody>
      </p:sp>
    </p:spTree>
    <p:extLst>
      <p:ext uri="{BB962C8B-B14F-4D97-AF65-F5344CB8AC3E}">
        <p14:creationId xmlns:p14="http://schemas.microsoft.com/office/powerpoint/2010/main" val="3753497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F48D6E-611C-45D2-A524-7F60D80A2F8A}" type="datetimeFigureOut">
              <a:rPr lang="en-US" smtClean="0"/>
              <a:t>8/14/2022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3BBBEB-8B15-4AA5-94E5-1EDD2F1B325B}" type="slidenum">
              <a:rPr lang="en-US" smtClean="0"/>
              <a:t>‹#›</a:t>
            </a:fld>
            <a:endParaRPr lang="en-US"/>
          </a:p>
        </p:txBody>
      </p:sp>
    </p:spTree>
    <p:extLst>
      <p:ext uri="{BB962C8B-B14F-4D97-AF65-F5344CB8AC3E}">
        <p14:creationId xmlns:p14="http://schemas.microsoft.com/office/powerpoint/2010/main" val="2207610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F48D6E-611C-45D2-A524-7F60D80A2F8A}" type="datetimeFigureOut">
              <a:rPr lang="en-US" smtClean="0"/>
              <a:t>8/14/2022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3BBBEB-8B15-4AA5-94E5-1EDD2F1B325B}" type="slidenum">
              <a:rPr lang="en-US" smtClean="0"/>
              <a:t>‹#›</a:t>
            </a:fld>
            <a:endParaRPr lang="en-US"/>
          </a:p>
        </p:txBody>
      </p:sp>
    </p:spTree>
    <p:extLst>
      <p:ext uri="{BB962C8B-B14F-4D97-AF65-F5344CB8AC3E}">
        <p14:creationId xmlns:p14="http://schemas.microsoft.com/office/powerpoint/2010/main" val="622127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F48D6E-611C-45D2-A524-7F60D80A2F8A}" type="datetimeFigureOut">
              <a:rPr lang="en-US" smtClean="0"/>
              <a:t>8/14/2022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3BBBEB-8B15-4AA5-94E5-1EDD2F1B325B}" type="slidenum">
              <a:rPr lang="en-US" smtClean="0"/>
              <a:t>‹#›</a:t>
            </a:fld>
            <a:endParaRPr lang="en-US"/>
          </a:p>
        </p:txBody>
      </p:sp>
    </p:spTree>
    <p:extLst>
      <p:ext uri="{BB962C8B-B14F-4D97-AF65-F5344CB8AC3E}">
        <p14:creationId xmlns:p14="http://schemas.microsoft.com/office/powerpoint/2010/main" val="38358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F48D6E-611C-45D2-A524-7F60D80A2F8A}" type="datetimeFigureOut">
              <a:rPr lang="en-US" smtClean="0"/>
              <a:t>8/14/2022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BBBEB-8B15-4AA5-94E5-1EDD2F1B325B}" type="slidenum">
              <a:rPr lang="en-US" smtClean="0"/>
              <a:t>‹#›</a:t>
            </a:fld>
            <a:endParaRPr lang="en-US"/>
          </a:p>
        </p:txBody>
      </p:sp>
    </p:spTree>
    <p:extLst>
      <p:ext uri="{BB962C8B-B14F-4D97-AF65-F5344CB8AC3E}">
        <p14:creationId xmlns:p14="http://schemas.microsoft.com/office/powerpoint/2010/main" val="3608054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9.png"/><Relationship Id="rId2" Type="http://schemas.openxmlformats.org/officeDocument/2006/relationships/image" Target="../media/image18.jfif"/><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7.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944562"/>
          </a:xfrm>
        </p:spPr>
        <p:txBody>
          <a:bodyPr>
            <a:normAutofit fontScale="90000"/>
          </a:bodyPr>
          <a:lstStyle/>
          <a:p>
            <a:r>
              <a:rPr lang="en-US" sz="6000" b="1" dirty="0" smtClean="0">
                <a:solidFill>
                  <a:srgbClr val="FF0000"/>
                </a:solidFill>
              </a:rPr>
              <a:t>INTRODUCTION</a:t>
            </a:r>
            <a:endParaRPr lang="en-US" sz="6000" b="1" dirty="0">
              <a:solidFill>
                <a:srgbClr val="FF0000"/>
              </a:solidFill>
            </a:endParaRPr>
          </a:p>
        </p:txBody>
      </p:sp>
      <p:sp>
        <p:nvSpPr>
          <p:cNvPr id="3" name="Content Placeholder 2"/>
          <p:cNvSpPr>
            <a:spLocks noGrp="1"/>
          </p:cNvSpPr>
          <p:nvPr>
            <p:ph idx="1"/>
          </p:nvPr>
        </p:nvSpPr>
        <p:spPr>
          <a:xfrm>
            <a:off x="5715000" y="5562600"/>
            <a:ext cx="3048000" cy="1219200"/>
          </a:xfrm>
        </p:spPr>
        <p:txBody>
          <a:bodyPr>
            <a:normAutofit/>
          </a:bodyPr>
          <a:lstStyle/>
          <a:p>
            <a:pPr marL="0" indent="0" algn="ctr">
              <a:buNone/>
            </a:pPr>
            <a:r>
              <a:rPr lang="en-US" b="1" i="1" dirty="0" smtClean="0">
                <a:solidFill>
                  <a:srgbClr val="0070C0"/>
                </a:solidFill>
              </a:rPr>
              <a:t>By</a:t>
            </a:r>
          </a:p>
          <a:p>
            <a:pPr marL="0" indent="0">
              <a:buNone/>
            </a:pPr>
            <a:r>
              <a:rPr lang="en-US" b="1" i="1" dirty="0" smtClean="0">
                <a:solidFill>
                  <a:srgbClr val="0070C0"/>
                </a:solidFill>
              </a:rPr>
              <a:t>MANISH KUMAR</a:t>
            </a:r>
          </a:p>
          <a:p>
            <a:pPr marL="0" indent="0" algn="ctr">
              <a:buNone/>
            </a:pPr>
            <a:endParaRPr lang="en-US" b="1" i="1" dirty="0">
              <a:solidFill>
                <a:srgbClr val="0070C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1600"/>
            <a:ext cx="9144000" cy="4114800"/>
          </a:xfrm>
          <a:prstGeom prst="rect">
            <a:avLst/>
          </a:prstGeom>
        </p:spPr>
      </p:pic>
    </p:spTree>
    <p:extLst>
      <p:ext uri="{BB962C8B-B14F-4D97-AF65-F5344CB8AC3E}">
        <p14:creationId xmlns:p14="http://schemas.microsoft.com/office/powerpoint/2010/main" val="405976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b="1" dirty="0" smtClean="0">
                <a:solidFill>
                  <a:srgbClr val="FF0000"/>
                </a:solidFill>
              </a:rPr>
              <a:t>Top Readers in Location</a:t>
            </a:r>
            <a:endParaRPr lang="en-US" b="1" dirty="0">
              <a:solidFill>
                <a:srgbClr val="FF00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8" y="914400"/>
            <a:ext cx="4386200" cy="32766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2877" y="928255"/>
            <a:ext cx="4151123" cy="326274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4114800"/>
            <a:ext cx="5504166" cy="2743200"/>
          </a:xfrm>
          <a:prstGeom prst="rect">
            <a:avLst/>
          </a:prstGeom>
        </p:spPr>
      </p:pic>
    </p:spTree>
    <p:extLst>
      <p:ext uri="{BB962C8B-B14F-4D97-AF65-F5344CB8AC3E}">
        <p14:creationId xmlns:p14="http://schemas.microsoft.com/office/powerpoint/2010/main" val="22417907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Top Books in Ratings</a:t>
            </a:r>
            <a:endParaRPr lang="en-US" b="1"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524000"/>
            <a:ext cx="8610600" cy="4648200"/>
          </a:xfrm>
        </p:spPr>
      </p:pic>
    </p:spTree>
    <p:extLst>
      <p:ext uri="{BB962C8B-B14F-4D97-AF65-F5344CB8AC3E}">
        <p14:creationId xmlns:p14="http://schemas.microsoft.com/office/powerpoint/2010/main" val="7896934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Recommendations Based On</a:t>
            </a:r>
            <a:endParaRPr lang="en-US" b="1" dirty="0">
              <a:solidFill>
                <a:srgbClr val="FF0000"/>
              </a:solidFill>
            </a:endParaRPr>
          </a:p>
        </p:txBody>
      </p:sp>
      <p:sp>
        <p:nvSpPr>
          <p:cNvPr id="3" name="Content Placeholder 2"/>
          <p:cNvSpPr>
            <a:spLocks noGrp="1"/>
          </p:cNvSpPr>
          <p:nvPr>
            <p:ph idx="1"/>
          </p:nvPr>
        </p:nvSpPr>
        <p:spPr/>
        <p:txBody>
          <a:bodyPr/>
          <a:lstStyle/>
          <a:p>
            <a:r>
              <a:rPr lang="en-US" b="1" dirty="0" smtClean="0">
                <a:solidFill>
                  <a:srgbClr val="0070C0"/>
                </a:solidFill>
              </a:rPr>
              <a:t>Popularity</a:t>
            </a:r>
          </a:p>
          <a:p>
            <a:r>
              <a:rPr lang="en-US" b="1" dirty="0">
                <a:solidFill>
                  <a:srgbClr val="0070C0"/>
                </a:solidFill>
              </a:rPr>
              <a:t>Collaborative Filtering(User-Item)</a:t>
            </a:r>
          </a:p>
          <a:p>
            <a:r>
              <a:rPr lang="en-US" b="1" dirty="0">
                <a:solidFill>
                  <a:srgbClr val="0070C0"/>
                </a:solidFill>
              </a:rPr>
              <a:t>Correlations</a:t>
            </a:r>
          </a:p>
          <a:p>
            <a:r>
              <a:rPr lang="en-US" b="1" dirty="0">
                <a:solidFill>
                  <a:srgbClr val="0070C0"/>
                </a:solidFill>
              </a:rPr>
              <a:t>Nearest </a:t>
            </a:r>
            <a:r>
              <a:rPr lang="en-US" b="1" dirty="0" err="1">
                <a:solidFill>
                  <a:srgbClr val="0070C0"/>
                </a:solidFill>
              </a:rPr>
              <a:t>Neighbours</a:t>
            </a:r>
            <a:r>
              <a:rPr lang="en-US" b="1" dirty="0">
                <a:solidFill>
                  <a:srgbClr val="0070C0"/>
                </a:solidFill>
              </a:rPr>
              <a:t> </a:t>
            </a:r>
          </a:p>
          <a:p>
            <a:endParaRPr lang="en-US" dirty="0"/>
          </a:p>
        </p:txBody>
      </p:sp>
    </p:spTree>
    <p:extLst>
      <p:ext uri="{BB962C8B-B14F-4D97-AF65-F5344CB8AC3E}">
        <p14:creationId xmlns:p14="http://schemas.microsoft.com/office/powerpoint/2010/main" val="23590435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Based On Popularity</a:t>
            </a:r>
            <a:endParaRPr lang="en-US" b="1" dirty="0">
              <a:solidFill>
                <a:srgbClr val="FF0000"/>
              </a:solidFill>
            </a:endParaRP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524000"/>
            <a:ext cx="1828800" cy="2639833"/>
          </a:xfr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1524000"/>
            <a:ext cx="1793965" cy="26670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0" y="1524000"/>
            <a:ext cx="1752600" cy="266700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8800" y="4191000"/>
            <a:ext cx="1981200" cy="2667000"/>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34000" y="4191000"/>
            <a:ext cx="1828800" cy="2667000"/>
          </a:xfrm>
          <a:prstGeom prst="rect">
            <a:avLst/>
          </a:prstGeom>
        </p:spPr>
      </p:pic>
    </p:spTree>
    <p:extLst>
      <p:ext uri="{BB962C8B-B14F-4D97-AF65-F5344CB8AC3E}">
        <p14:creationId xmlns:p14="http://schemas.microsoft.com/office/powerpoint/2010/main" val="1453864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b="1" dirty="0" smtClean="0">
                <a:solidFill>
                  <a:srgbClr val="FF0000"/>
                </a:solidFill>
              </a:rPr>
              <a:t>Collaborative Filtering</a:t>
            </a:r>
            <a:endParaRPr lang="en-US" b="1" dirty="0">
              <a:solidFill>
                <a:srgbClr val="FF0000"/>
              </a:solidFill>
            </a:endParaRPr>
          </a:p>
        </p:txBody>
      </p:sp>
      <p:sp>
        <p:nvSpPr>
          <p:cNvPr id="3" name="Content Placeholder 2"/>
          <p:cNvSpPr>
            <a:spLocks noGrp="1"/>
          </p:cNvSpPr>
          <p:nvPr>
            <p:ph idx="1"/>
          </p:nvPr>
        </p:nvSpPr>
        <p:spPr>
          <a:xfrm>
            <a:off x="0" y="914400"/>
            <a:ext cx="9144000" cy="5211763"/>
          </a:xfrm>
        </p:spPr>
        <p:txBody>
          <a:bodyPr/>
          <a:lstStyle/>
          <a:p>
            <a:pPr marL="0" indent="0">
              <a:buNone/>
            </a:pPr>
            <a:r>
              <a:rPr lang="en-US" b="1" dirty="0" smtClean="0">
                <a:solidFill>
                  <a:srgbClr val="0070C0"/>
                </a:solidFill>
              </a:rPr>
              <a:t>Metrics used : </a:t>
            </a:r>
            <a:r>
              <a:rPr lang="en-US" b="1" dirty="0">
                <a:solidFill>
                  <a:srgbClr val="0070C0"/>
                </a:solidFill>
              </a:rPr>
              <a:t>C</a:t>
            </a:r>
            <a:r>
              <a:rPr lang="en-US" b="1" dirty="0" smtClean="0">
                <a:solidFill>
                  <a:srgbClr val="0070C0"/>
                </a:solidFill>
              </a:rPr>
              <a:t>osine Similarity</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752601"/>
            <a:ext cx="7924800" cy="3048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5029200"/>
            <a:ext cx="1095238" cy="158095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2145" y="5041214"/>
            <a:ext cx="1066667" cy="156893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4800" y="5067295"/>
            <a:ext cx="1057143" cy="1542857"/>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9800" y="5029199"/>
            <a:ext cx="1066667" cy="1580953"/>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72466" y="4997111"/>
            <a:ext cx="1066667" cy="1590476"/>
          </a:xfrm>
          <a:prstGeom prst="rect">
            <a:avLst/>
          </a:prstGeom>
        </p:spPr>
      </p:pic>
    </p:spTree>
    <p:extLst>
      <p:ext uri="{BB962C8B-B14F-4D97-AF65-F5344CB8AC3E}">
        <p14:creationId xmlns:p14="http://schemas.microsoft.com/office/powerpoint/2010/main" val="2679175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solidFill>
                  <a:srgbClr val="FF0000"/>
                </a:solidFill>
              </a:rPr>
              <a:t>Based On Correlations</a:t>
            </a:r>
            <a:endParaRPr lang="en-US" b="1" dirty="0">
              <a:solidFill>
                <a:srgbClr val="FF0000"/>
              </a:solidFill>
            </a:endParaRPr>
          </a:p>
        </p:txBody>
      </p:sp>
      <p:sp>
        <p:nvSpPr>
          <p:cNvPr id="3" name="Content Placeholder 2"/>
          <p:cNvSpPr>
            <a:spLocks noGrp="1"/>
          </p:cNvSpPr>
          <p:nvPr>
            <p:ph idx="1"/>
          </p:nvPr>
        </p:nvSpPr>
        <p:spPr>
          <a:xfrm>
            <a:off x="457200" y="762000"/>
            <a:ext cx="8229600" cy="5364163"/>
          </a:xfrm>
        </p:spPr>
        <p:txBody>
          <a:bodyPr/>
          <a:lstStyle/>
          <a:p>
            <a:pPr marL="0" indent="0">
              <a:buNone/>
            </a:pPr>
            <a:r>
              <a:rPr lang="en-US" b="1" dirty="0" smtClean="0">
                <a:solidFill>
                  <a:srgbClr val="0070C0"/>
                </a:solidFill>
              </a:rPr>
              <a:t>Metrics used: Pearson Correlations</a:t>
            </a:r>
            <a:endParaRPr lang="en-US" b="1" dirty="0">
              <a:solidFill>
                <a:srgbClr val="0070C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752600"/>
            <a:ext cx="8686800" cy="21812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953000"/>
            <a:ext cx="1095238" cy="158095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4987635"/>
            <a:ext cx="1066667" cy="157749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4209" y="5022270"/>
            <a:ext cx="1057143" cy="1542857"/>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43600" y="5007890"/>
            <a:ext cx="1066667" cy="1590476"/>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53486" y="4953000"/>
            <a:ext cx="1085714" cy="1580952"/>
          </a:xfrm>
          <a:prstGeom prst="rect">
            <a:avLst/>
          </a:prstGeom>
        </p:spPr>
      </p:pic>
    </p:spTree>
    <p:extLst>
      <p:ext uri="{BB962C8B-B14F-4D97-AF65-F5344CB8AC3E}">
        <p14:creationId xmlns:p14="http://schemas.microsoft.com/office/powerpoint/2010/main" val="3754883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solidFill>
                  <a:srgbClr val="FF0000"/>
                </a:solidFill>
              </a:rPr>
              <a:t>Based on Nearest Neighbors</a:t>
            </a:r>
            <a:endParaRPr lang="en-US" b="1" dirty="0">
              <a:solidFill>
                <a:srgbClr val="FF0000"/>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066800"/>
            <a:ext cx="6191250" cy="3352800"/>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5029200"/>
            <a:ext cx="1095238" cy="158095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0" y="5062533"/>
            <a:ext cx="1066667" cy="1514286"/>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8737" y="5062533"/>
            <a:ext cx="1057143" cy="154285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1211" y="5029200"/>
            <a:ext cx="1066667" cy="1580952"/>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43800" y="5014914"/>
            <a:ext cx="1066667" cy="1590476"/>
          </a:xfrm>
          <a:prstGeom prst="rect">
            <a:avLst/>
          </a:prstGeom>
        </p:spPr>
      </p:pic>
    </p:spTree>
    <p:extLst>
      <p:ext uri="{BB962C8B-B14F-4D97-AF65-F5344CB8AC3E}">
        <p14:creationId xmlns:p14="http://schemas.microsoft.com/office/powerpoint/2010/main" val="3292703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Evaluation Metrics</a:t>
            </a:r>
            <a:endParaRPr lang="en-US" b="1" dirty="0">
              <a:solidFill>
                <a:srgbClr val="FF0000"/>
              </a:solidFill>
            </a:endParaRPr>
          </a:p>
        </p:txBody>
      </p:sp>
      <p:sp>
        <p:nvSpPr>
          <p:cNvPr id="3" name="Content Placeholder 2"/>
          <p:cNvSpPr>
            <a:spLocks noGrp="1"/>
          </p:cNvSpPr>
          <p:nvPr>
            <p:ph idx="1"/>
          </p:nvPr>
        </p:nvSpPr>
        <p:spPr>
          <a:xfrm>
            <a:off x="457200" y="1752600"/>
            <a:ext cx="8229600" cy="4373563"/>
          </a:xfrm>
        </p:spPr>
        <p:txBody>
          <a:bodyPr>
            <a:normAutofit/>
          </a:bodyPr>
          <a:lstStyle/>
          <a:p>
            <a:r>
              <a:rPr lang="en-US" b="1" dirty="0" smtClean="0">
                <a:solidFill>
                  <a:srgbClr val="0070C0"/>
                </a:solidFill>
              </a:rPr>
              <a:t>Mean </a:t>
            </a:r>
            <a:r>
              <a:rPr lang="en-US" b="1" dirty="0">
                <a:solidFill>
                  <a:srgbClr val="0070C0"/>
                </a:solidFill>
              </a:rPr>
              <a:t>Average precision at </a:t>
            </a:r>
            <a:r>
              <a:rPr lang="en-US" b="1" dirty="0" smtClean="0">
                <a:solidFill>
                  <a:srgbClr val="0070C0"/>
                </a:solidFill>
              </a:rPr>
              <a:t>K</a:t>
            </a:r>
          </a:p>
          <a:p>
            <a:r>
              <a:rPr lang="en-US" b="1" dirty="0" smtClean="0">
                <a:solidFill>
                  <a:srgbClr val="0070C0"/>
                </a:solidFill>
              </a:rPr>
              <a:t>Coverage</a:t>
            </a:r>
            <a:endParaRPr lang="en-US" b="1" dirty="0">
              <a:solidFill>
                <a:srgbClr val="0070C0"/>
              </a:solidFill>
            </a:endParaRPr>
          </a:p>
          <a:p>
            <a:r>
              <a:rPr lang="en-US" b="1" dirty="0" smtClean="0">
                <a:solidFill>
                  <a:srgbClr val="0070C0"/>
                </a:solidFill>
              </a:rPr>
              <a:t>Personalization</a:t>
            </a:r>
            <a:endParaRPr lang="en-US" b="1" dirty="0">
              <a:solidFill>
                <a:srgbClr val="0070C0"/>
              </a:solidFill>
            </a:endParaRPr>
          </a:p>
          <a:p>
            <a:r>
              <a:rPr lang="en-US" b="1" dirty="0" err="1" smtClean="0">
                <a:solidFill>
                  <a:srgbClr val="0070C0"/>
                </a:solidFill>
              </a:rPr>
              <a:t>Intralist</a:t>
            </a:r>
            <a:r>
              <a:rPr lang="en-US" b="1" dirty="0" smtClean="0">
                <a:solidFill>
                  <a:srgbClr val="0070C0"/>
                </a:solidFill>
              </a:rPr>
              <a:t> </a:t>
            </a:r>
            <a:r>
              <a:rPr lang="en-US" b="1" dirty="0">
                <a:solidFill>
                  <a:srgbClr val="0070C0"/>
                </a:solidFill>
              </a:rPr>
              <a:t>Similarity</a:t>
            </a:r>
          </a:p>
          <a:p>
            <a:pPr marL="0" indent="0">
              <a:buNone/>
            </a:pPr>
            <a:endParaRPr lang="en-US" b="1" dirty="0">
              <a:solidFill>
                <a:srgbClr val="0070C0"/>
              </a:solidFill>
            </a:endParaRPr>
          </a:p>
        </p:txBody>
      </p:sp>
    </p:spTree>
    <p:extLst>
      <p:ext uri="{BB962C8B-B14F-4D97-AF65-F5344CB8AC3E}">
        <p14:creationId xmlns:p14="http://schemas.microsoft.com/office/powerpoint/2010/main" val="35843660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r>
              <a:rPr lang="en-US" b="1" dirty="0" smtClean="0">
                <a:solidFill>
                  <a:srgbClr val="FF0000"/>
                </a:solidFill>
              </a:rPr>
              <a:t>Conclusion</a:t>
            </a:r>
            <a:endParaRPr lang="en-US" b="1"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b="1" dirty="0">
                <a:solidFill>
                  <a:srgbClr val="0070C0"/>
                </a:solidFill>
              </a:rPr>
              <a:t>Out of all four methods we used for recommendation ,collaborative filtering and </a:t>
            </a:r>
            <a:r>
              <a:rPr lang="en-US" b="1" dirty="0" smtClean="0">
                <a:solidFill>
                  <a:srgbClr val="0070C0"/>
                </a:solidFill>
              </a:rPr>
              <a:t>KNN </a:t>
            </a:r>
            <a:r>
              <a:rPr lang="en-US" b="1" dirty="0">
                <a:solidFill>
                  <a:srgbClr val="0070C0"/>
                </a:solidFill>
              </a:rPr>
              <a:t>performed best and gave results with almost 97% accuracy</a:t>
            </a:r>
          </a:p>
          <a:p>
            <a:r>
              <a:rPr lang="en-US" b="1" dirty="0">
                <a:solidFill>
                  <a:srgbClr val="0070C0"/>
                </a:solidFill>
              </a:rPr>
              <a:t>we haven't used content based filtering but in instances with a new user or new item where little is known of the rating preference, collaborative filtering may not be the method of choice for generating recommendations. Content based filtering methods may be more appropriate. Often, a hybrid approach is taken for building real time recommendations using multiple different approaches in industry! The project can be extended to build hybrid recommendation systems in the future</a:t>
            </a:r>
          </a:p>
        </p:txBody>
      </p:sp>
    </p:spTree>
    <p:extLst>
      <p:ext uri="{BB962C8B-B14F-4D97-AF65-F5344CB8AC3E}">
        <p14:creationId xmlns:p14="http://schemas.microsoft.com/office/powerpoint/2010/main" val="18996491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89038"/>
          </a:xfrm>
        </p:spPr>
        <p:txBody>
          <a:bodyPr>
            <a:normAutofit/>
          </a:bodyPr>
          <a:lstStyle/>
          <a:p>
            <a:r>
              <a:rPr lang="en-US" sz="6600" b="1" dirty="0" smtClean="0">
                <a:solidFill>
                  <a:srgbClr val="FF0000"/>
                </a:solidFill>
              </a:rPr>
              <a:t>THANK YOU</a:t>
            </a:r>
            <a:endParaRPr lang="en-US" sz="6600" b="1" dirty="0">
              <a:solidFill>
                <a:srgbClr val="FF0000"/>
              </a:solidFill>
            </a:endParaRPr>
          </a:p>
        </p:txBody>
      </p:sp>
    </p:spTree>
    <p:extLst>
      <p:ext uri="{BB962C8B-B14F-4D97-AF65-F5344CB8AC3E}">
        <p14:creationId xmlns:p14="http://schemas.microsoft.com/office/powerpoint/2010/main" val="2564236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76200"/>
            <a:ext cx="8763000" cy="990600"/>
          </a:xfrm>
        </p:spPr>
        <p:txBody>
          <a:bodyPr>
            <a:normAutofit/>
          </a:bodyPr>
          <a:lstStyle/>
          <a:p>
            <a:r>
              <a:rPr lang="en-US" sz="4800" b="1" dirty="0" smtClean="0">
                <a:solidFill>
                  <a:srgbClr val="FF0000"/>
                </a:solidFill>
              </a:rPr>
              <a:t>About Recommendation System</a:t>
            </a:r>
            <a:endParaRPr lang="en-US" sz="4800" dirty="0"/>
          </a:p>
        </p:txBody>
      </p:sp>
      <p:sp>
        <p:nvSpPr>
          <p:cNvPr id="3" name="Subtitle 2"/>
          <p:cNvSpPr>
            <a:spLocks noGrp="1"/>
          </p:cNvSpPr>
          <p:nvPr>
            <p:ph type="subTitle" idx="1"/>
          </p:nvPr>
        </p:nvSpPr>
        <p:spPr>
          <a:xfrm>
            <a:off x="0" y="990600"/>
            <a:ext cx="9144000" cy="5867400"/>
          </a:xfrm>
        </p:spPr>
        <p:txBody>
          <a:bodyPr/>
          <a:lstStyle/>
          <a:p>
            <a:pPr algn="l"/>
            <a:r>
              <a:rPr lang="en-US" b="1" dirty="0" smtClean="0">
                <a:solidFill>
                  <a:srgbClr val="0070C0"/>
                </a:solidFill>
              </a:rPr>
              <a:t>1. What </a:t>
            </a:r>
            <a:r>
              <a:rPr lang="en-US" b="1" dirty="0">
                <a:solidFill>
                  <a:srgbClr val="0070C0"/>
                </a:solidFill>
              </a:rPr>
              <a:t>Is Recommendation System</a:t>
            </a:r>
            <a:r>
              <a:rPr lang="en-US" b="1" dirty="0" smtClean="0">
                <a:solidFill>
                  <a:srgbClr val="0070C0"/>
                </a:solidFill>
              </a:rPr>
              <a:t>?</a:t>
            </a:r>
          </a:p>
          <a:p>
            <a:pPr algn="l"/>
            <a:r>
              <a:rPr lang="en-US" b="1" dirty="0" smtClean="0">
                <a:solidFill>
                  <a:srgbClr val="0070C0"/>
                </a:solidFill>
              </a:rPr>
              <a:t>2. Use-Cases </a:t>
            </a:r>
            <a:r>
              <a:rPr lang="en-US" b="1" dirty="0">
                <a:solidFill>
                  <a:srgbClr val="0070C0"/>
                </a:solidFill>
              </a:rPr>
              <a:t>Of Recommendation </a:t>
            </a:r>
            <a:r>
              <a:rPr lang="en-US" b="1" dirty="0" smtClean="0">
                <a:solidFill>
                  <a:srgbClr val="0070C0"/>
                </a:solidFill>
              </a:rPr>
              <a:t>System</a:t>
            </a:r>
          </a:p>
          <a:p>
            <a:pPr algn="l"/>
            <a:r>
              <a:rPr lang="en-US" b="1" dirty="0" smtClean="0">
                <a:solidFill>
                  <a:srgbClr val="0070C0"/>
                </a:solidFill>
              </a:rPr>
              <a:t>    a.</a:t>
            </a:r>
            <a:r>
              <a:rPr lang="en-US" b="1" dirty="0">
                <a:solidFill>
                  <a:srgbClr val="0070C0"/>
                </a:solidFill>
              </a:rPr>
              <a:t> Personalized Content: </a:t>
            </a:r>
            <a:endParaRPr lang="en-US" b="1" dirty="0" smtClean="0">
              <a:solidFill>
                <a:srgbClr val="0070C0"/>
              </a:solidFill>
            </a:endParaRPr>
          </a:p>
          <a:p>
            <a:pPr algn="l"/>
            <a:r>
              <a:rPr lang="en-US" b="1" dirty="0" smtClean="0">
                <a:solidFill>
                  <a:srgbClr val="0070C0"/>
                </a:solidFill>
              </a:rPr>
              <a:t>    b. Better </a:t>
            </a:r>
            <a:r>
              <a:rPr lang="en-US" b="1" dirty="0">
                <a:solidFill>
                  <a:srgbClr val="0070C0"/>
                </a:solidFill>
              </a:rPr>
              <a:t>Product search experience</a:t>
            </a:r>
            <a:r>
              <a:rPr lang="en-US" b="1" dirty="0" smtClean="0">
                <a:solidFill>
                  <a:srgbClr val="0070C0"/>
                </a:solidFill>
              </a:rPr>
              <a:t>:</a:t>
            </a:r>
          </a:p>
          <a:p>
            <a:pPr algn="l"/>
            <a:r>
              <a:rPr lang="en-US" b="1" dirty="0" smtClean="0">
                <a:solidFill>
                  <a:srgbClr val="0070C0"/>
                </a:solidFill>
              </a:rPr>
              <a:t>3. Types of </a:t>
            </a:r>
            <a:r>
              <a:rPr lang="en-US" b="1" dirty="0">
                <a:solidFill>
                  <a:srgbClr val="0070C0"/>
                </a:solidFill>
              </a:rPr>
              <a:t>R</a:t>
            </a:r>
            <a:r>
              <a:rPr lang="en-US" b="1" dirty="0" smtClean="0">
                <a:solidFill>
                  <a:srgbClr val="0070C0"/>
                </a:solidFill>
              </a:rPr>
              <a:t>ecommendation System</a:t>
            </a:r>
          </a:p>
          <a:p>
            <a:pPr algn="l"/>
            <a:r>
              <a:rPr lang="en-US" b="1" dirty="0">
                <a:solidFill>
                  <a:srgbClr val="0070C0"/>
                </a:solidFill>
              </a:rPr>
              <a:t> </a:t>
            </a:r>
            <a:r>
              <a:rPr lang="en-US" b="1" dirty="0" smtClean="0">
                <a:solidFill>
                  <a:srgbClr val="0070C0"/>
                </a:solidFill>
              </a:rPr>
              <a:t>   a. Popularity based </a:t>
            </a:r>
          </a:p>
          <a:p>
            <a:pPr algn="l"/>
            <a:r>
              <a:rPr lang="en-US" b="1" dirty="0">
                <a:solidFill>
                  <a:srgbClr val="0070C0"/>
                </a:solidFill>
              </a:rPr>
              <a:t> </a:t>
            </a:r>
            <a:r>
              <a:rPr lang="en-US" b="1" dirty="0" smtClean="0">
                <a:solidFill>
                  <a:srgbClr val="0070C0"/>
                </a:solidFill>
              </a:rPr>
              <a:t>   </a:t>
            </a:r>
            <a:r>
              <a:rPr lang="en-US" b="1" dirty="0">
                <a:solidFill>
                  <a:srgbClr val="0070C0"/>
                </a:solidFill>
              </a:rPr>
              <a:t>b. </a:t>
            </a:r>
            <a:r>
              <a:rPr lang="en-US" b="1" dirty="0" smtClean="0">
                <a:solidFill>
                  <a:srgbClr val="0070C0"/>
                </a:solidFill>
              </a:rPr>
              <a:t>Content </a:t>
            </a:r>
            <a:r>
              <a:rPr lang="en-US" b="1" dirty="0">
                <a:solidFill>
                  <a:srgbClr val="0070C0"/>
                </a:solidFill>
              </a:rPr>
              <a:t>Based Filtering</a:t>
            </a:r>
            <a:endParaRPr lang="en-US" b="1" dirty="0" smtClean="0">
              <a:solidFill>
                <a:srgbClr val="0070C0"/>
              </a:solidFill>
            </a:endParaRPr>
          </a:p>
          <a:p>
            <a:pPr algn="l"/>
            <a:r>
              <a:rPr lang="en-US" b="1" dirty="0">
                <a:solidFill>
                  <a:srgbClr val="0070C0"/>
                </a:solidFill>
              </a:rPr>
              <a:t> </a:t>
            </a:r>
            <a:r>
              <a:rPr lang="en-US" b="1" dirty="0" smtClean="0">
                <a:solidFill>
                  <a:srgbClr val="0070C0"/>
                </a:solidFill>
              </a:rPr>
              <a:t>   c. </a:t>
            </a:r>
            <a:r>
              <a:rPr lang="en-US" b="1" dirty="0">
                <a:solidFill>
                  <a:srgbClr val="0070C0"/>
                </a:solidFill>
              </a:rPr>
              <a:t>Collaborative Based </a:t>
            </a:r>
            <a:r>
              <a:rPr lang="en-US" b="1" dirty="0" smtClean="0">
                <a:solidFill>
                  <a:srgbClr val="0070C0"/>
                </a:solidFill>
              </a:rPr>
              <a:t>Filtering</a:t>
            </a:r>
          </a:p>
          <a:p>
            <a:pPr algn="l"/>
            <a:r>
              <a:rPr lang="en-US" b="1" dirty="0" smtClean="0">
                <a:solidFill>
                  <a:srgbClr val="0070C0"/>
                </a:solidFill>
              </a:rPr>
              <a:t>    d. Nearest Neighbor</a:t>
            </a:r>
          </a:p>
          <a:p>
            <a:pPr algn="l"/>
            <a:r>
              <a:rPr lang="en-US" b="1" dirty="0">
                <a:solidFill>
                  <a:srgbClr val="0070C0"/>
                </a:solidFill>
              </a:rPr>
              <a:t> </a:t>
            </a:r>
            <a:r>
              <a:rPr lang="en-US" b="1" dirty="0" smtClean="0">
                <a:solidFill>
                  <a:srgbClr val="0070C0"/>
                </a:solidFill>
              </a:rPr>
              <a:t>   e. Hybrid recommendations system</a:t>
            </a:r>
          </a:p>
          <a:p>
            <a:pPr algn="l"/>
            <a:endParaRPr lang="en-US" dirty="0"/>
          </a:p>
          <a:p>
            <a:pPr algn="l"/>
            <a:endParaRPr lang="en-US" dirty="0"/>
          </a:p>
        </p:txBody>
      </p:sp>
    </p:spTree>
    <p:extLst>
      <p:ext uri="{BB962C8B-B14F-4D97-AF65-F5344CB8AC3E}">
        <p14:creationId xmlns:p14="http://schemas.microsoft.com/office/powerpoint/2010/main" val="142276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FF0000"/>
                </a:solidFill>
              </a:rPr>
              <a:t>Point Of Discussion</a:t>
            </a:r>
            <a:endParaRPr lang="en-US" sz="5400" b="1" dirty="0">
              <a:solidFill>
                <a:srgbClr val="FF0000"/>
              </a:solidFill>
            </a:endParaRPr>
          </a:p>
        </p:txBody>
      </p:sp>
      <p:sp>
        <p:nvSpPr>
          <p:cNvPr id="3" name="Content Placeholder 2"/>
          <p:cNvSpPr>
            <a:spLocks noGrp="1"/>
          </p:cNvSpPr>
          <p:nvPr>
            <p:ph idx="1"/>
          </p:nvPr>
        </p:nvSpPr>
        <p:spPr>
          <a:xfrm>
            <a:off x="457200" y="1600200"/>
            <a:ext cx="8229600" cy="5257800"/>
          </a:xfrm>
        </p:spPr>
        <p:txBody>
          <a:bodyPr/>
          <a:lstStyle/>
          <a:p>
            <a:r>
              <a:rPr lang="en-US" b="1" dirty="0" smtClean="0">
                <a:solidFill>
                  <a:srgbClr val="0070C0"/>
                </a:solidFill>
              </a:rPr>
              <a:t>Data summary</a:t>
            </a:r>
          </a:p>
          <a:p>
            <a:r>
              <a:rPr lang="en-US" b="1" dirty="0" smtClean="0">
                <a:solidFill>
                  <a:srgbClr val="0070C0"/>
                </a:solidFill>
              </a:rPr>
              <a:t>Exploratory Data Analysis</a:t>
            </a:r>
          </a:p>
          <a:p>
            <a:r>
              <a:rPr lang="en-US" b="1" dirty="0" smtClean="0">
                <a:solidFill>
                  <a:srgbClr val="0070C0"/>
                </a:solidFill>
              </a:rPr>
              <a:t>Models used for recommendations</a:t>
            </a:r>
          </a:p>
          <a:p>
            <a:r>
              <a:rPr lang="en-US" b="1" dirty="0" smtClean="0">
                <a:solidFill>
                  <a:srgbClr val="0070C0"/>
                </a:solidFill>
              </a:rPr>
              <a:t>Evaluation metrics</a:t>
            </a:r>
          </a:p>
          <a:p>
            <a:r>
              <a:rPr lang="en-US" b="1" dirty="0" smtClean="0">
                <a:solidFill>
                  <a:srgbClr val="0070C0"/>
                </a:solidFill>
              </a:rPr>
              <a:t>Conclusion</a:t>
            </a:r>
          </a:p>
        </p:txBody>
      </p:sp>
    </p:spTree>
    <p:extLst>
      <p:ext uri="{BB962C8B-B14F-4D97-AF65-F5344CB8AC3E}">
        <p14:creationId xmlns:p14="http://schemas.microsoft.com/office/powerpoint/2010/main" val="1947601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DATA SUMMARY</a:t>
            </a:r>
            <a:endParaRPr lang="en-US" b="1" dirty="0">
              <a:solidFill>
                <a:srgbClr val="FF0000"/>
              </a:solidFill>
            </a:endParaRPr>
          </a:p>
        </p:txBody>
      </p:sp>
      <p:sp>
        <p:nvSpPr>
          <p:cNvPr id="3" name="Content Placeholder 2"/>
          <p:cNvSpPr>
            <a:spLocks noGrp="1"/>
          </p:cNvSpPr>
          <p:nvPr>
            <p:ph idx="1"/>
          </p:nvPr>
        </p:nvSpPr>
        <p:spPr>
          <a:xfrm>
            <a:off x="0" y="1905000"/>
            <a:ext cx="9144000" cy="4876800"/>
          </a:xfrm>
        </p:spPr>
        <p:txBody>
          <a:bodyPr/>
          <a:lstStyle/>
          <a:p>
            <a:pPr marL="0" indent="0">
              <a:buNone/>
            </a:pPr>
            <a:r>
              <a:rPr lang="en-US" b="1" dirty="0">
                <a:solidFill>
                  <a:srgbClr val="0070C0"/>
                </a:solidFill>
              </a:rPr>
              <a:t> </a:t>
            </a:r>
            <a:r>
              <a:rPr lang="en-US" b="1" dirty="0" smtClean="0">
                <a:solidFill>
                  <a:srgbClr val="0070C0"/>
                </a:solidFill>
              </a:rPr>
              <a:t>1. </a:t>
            </a:r>
            <a:r>
              <a:rPr lang="en-US" b="1" dirty="0" err="1" smtClean="0">
                <a:solidFill>
                  <a:srgbClr val="0070C0"/>
                </a:solidFill>
              </a:rPr>
              <a:t>user_df</a:t>
            </a:r>
            <a:r>
              <a:rPr lang="en-US" b="1" dirty="0" smtClean="0">
                <a:solidFill>
                  <a:srgbClr val="0070C0"/>
                </a:solidFill>
              </a:rPr>
              <a:t> </a:t>
            </a:r>
          </a:p>
          <a:p>
            <a:pPr marL="0" indent="0">
              <a:buNone/>
            </a:pPr>
            <a:r>
              <a:rPr lang="en-US" b="1" dirty="0">
                <a:solidFill>
                  <a:srgbClr val="0070C0"/>
                </a:solidFill>
              </a:rPr>
              <a:t> </a:t>
            </a:r>
            <a:r>
              <a:rPr lang="en-US" b="1" dirty="0" smtClean="0">
                <a:solidFill>
                  <a:srgbClr val="0070C0"/>
                </a:solidFill>
              </a:rPr>
              <a:t>2. </a:t>
            </a:r>
            <a:r>
              <a:rPr lang="en-US" b="1" dirty="0" err="1" smtClean="0">
                <a:solidFill>
                  <a:srgbClr val="0070C0"/>
                </a:solidFill>
              </a:rPr>
              <a:t>books_df</a:t>
            </a:r>
            <a:endParaRPr lang="en-US" b="1" dirty="0" smtClean="0">
              <a:solidFill>
                <a:srgbClr val="0070C0"/>
              </a:solidFill>
            </a:endParaRPr>
          </a:p>
          <a:p>
            <a:pPr marL="0" indent="0">
              <a:buNone/>
            </a:pPr>
            <a:r>
              <a:rPr lang="en-US" b="1" dirty="0">
                <a:solidFill>
                  <a:srgbClr val="0070C0"/>
                </a:solidFill>
              </a:rPr>
              <a:t> </a:t>
            </a:r>
            <a:r>
              <a:rPr lang="en-US" b="1" dirty="0" smtClean="0">
                <a:solidFill>
                  <a:srgbClr val="0070C0"/>
                </a:solidFill>
              </a:rPr>
              <a:t>3. </a:t>
            </a:r>
            <a:r>
              <a:rPr lang="en-US" b="1" dirty="0" err="1" smtClean="0">
                <a:solidFill>
                  <a:srgbClr val="0070C0"/>
                </a:solidFill>
              </a:rPr>
              <a:t>ratings_df</a:t>
            </a:r>
            <a:endParaRPr lang="en-US" b="1" dirty="0" smtClean="0">
              <a:solidFill>
                <a:srgbClr val="0070C0"/>
              </a:solidFill>
            </a:endParaRPr>
          </a:p>
          <a:p>
            <a:pPr marL="0" indent="0">
              <a:buNone/>
            </a:pPr>
            <a:r>
              <a:rPr lang="en-US" b="1" dirty="0">
                <a:solidFill>
                  <a:srgbClr val="0070C0"/>
                </a:solidFill>
              </a:rPr>
              <a:t> </a:t>
            </a:r>
            <a:r>
              <a:rPr lang="en-US" b="1" dirty="0" smtClean="0">
                <a:solidFill>
                  <a:srgbClr val="0070C0"/>
                </a:solidFill>
              </a:rPr>
              <a:t>4. main </a:t>
            </a:r>
            <a:r>
              <a:rPr lang="en-US" b="1" dirty="0" err="1" smtClean="0">
                <a:solidFill>
                  <a:srgbClr val="0070C0"/>
                </a:solidFill>
              </a:rPr>
              <a:t>dataframe</a:t>
            </a:r>
            <a:r>
              <a:rPr lang="en-US" b="1" dirty="0" smtClean="0">
                <a:solidFill>
                  <a:srgbClr val="0070C0"/>
                </a:solidFill>
              </a:rPr>
              <a:t>: </a:t>
            </a:r>
            <a:r>
              <a:rPr lang="en-US" b="1" dirty="0" err="1" smtClean="0">
                <a:solidFill>
                  <a:srgbClr val="0070C0"/>
                </a:solidFill>
              </a:rPr>
              <a:t>df</a:t>
            </a:r>
            <a:endParaRPr lang="en-US" b="1" dirty="0" smtClean="0">
              <a:solidFill>
                <a:srgbClr val="0070C0"/>
              </a:solidFill>
            </a:endParaRPr>
          </a:p>
          <a:p>
            <a:pPr marL="0" indent="0">
              <a:buNone/>
            </a:pPr>
            <a:r>
              <a:rPr lang="en-US" b="1" dirty="0">
                <a:solidFill>
                  <a:srgbClr val="0070C0"/>
                </a:solidFill>
              </a:rPr>
              <a:t> </a:t>
            </a:r>
            <a:r>
              <a:rPr lang="en-US" b="1" dirty="0" smtClean="0">
                <a:solidFill>
                  <a:srgbClr val="0070C0"/>
                </a:solidFill>
              </a:rPr>
              <a:t>5. python libraries used</a:t>
            </a:r>
          </a:p>
          <a:p>
            <a:pPr marL="0" indent="0">
              <a:buNone/>
            </a:pPr>
            <a:r>
              <a:rPr lang="en-US" dirty="0"/>
              <a:t> </a:t>
            </a:r>
            <a:endParaRPr lang="en-US" dirty="0" smtClean="0"/>
          </a:p>
          <a:p>
            <a:pPr marL="0" indent="0">
              <a:buNone/>
            </a:pPr>
            <a:r>
              <a:rPr lang="en-US"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2285999"/>
            <a:ext cx="3657600" cy="2575389"/>
          </a:xfrm>
          <a:prstGeom prst="rect">
            <a:avLst/>
          </a:prstGeom>
        </p:spPr>
      </p:pic>
    </p:spTree>
    <p:extLst>
      <p:ext uri="{BB962C8B-B14F-4D97-AF65-F5344CB8AC3E}">
        <p14:creationId xmlns:p14="http://schemas.microsoft.com/office/powerpoint/2010/main" val="8725490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40362"/>
          </a:xfrm>
        </p:spPr>
        <p:txBody>
          <a:bodyPr>
            <a:normAutofit/>
          </a:bodyPr>
          <a:lstStyle/>
          <a:p>
            <a:r>
              <a:rPr lang="en-US" sz="6600" b="1" dirty="0" smtClean="0">
                <a:solidFill>
                  <a:srgbClr val="FF0000"/>
                </a:solidFill>
              </a:rPr>
              <a:t>EXPLORATORY DATA ANALYSIS</a:t>
            </a:r>
            <a:endParaRPr lang="en-US" sz="6600" b="1" dirty="0">
              <a:solidFill>
                <a:srgbClr val="FF0000"/>
              </a:solidFill>
            </a:endParaRPr>
          </a:p>
        </p:txBody>
      </p:sp>
    </p:spTree>
    <p:extLst>
      <p:ext uri="{BB962C8B-B14F-4D97-AF65-F5344CB8AC3E}">
        <p14:creationId xmlns:p14="http://schemas.microsoft.com/office/powerpoint/2010/main" val="2039165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Distribution of Year</a:t>
            </a:r>
            <a:endParaRPr lang="en-US" b="1"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76401"/>
            <a:ext cx="8229600" cy="4572000"/>
          </a:xfrm>
        </p:spPr>
      </p:pic>
    </p:spTree>
    <p:extLst>
      <p:ext uri="{BB962C8B-B14F-4D97-AF65-F5344CB8AC3E}">
        <p14:creationId xmlns:p14="http://schemas.microsoft.com/office/powerpoint/2010/main" val="4230057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Distribution of Age</a:t>
            </a:r>
            <a:endParaRPr lang="en-US" b="1"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524000"/>
            <a:ext cx="7696200" cy="4602163"/>
          </a:xfrm>
        </p:spPr>
      </p:pic>
    </p:spTree>
    <p:extLst>
      <p:ext uri="{BB962C8B-B14F-4D97-AF65-F5344CB8AC3E}">
        <p14:creationId xmlns:p14="http://schemas.microsoft.com/office/powerpoint/2010/main" val="13908394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Top Authors</a:t>
            </a:r>
            <a:endParaRPr lang="en-US" b="1" dirty="0">
              <a:solidFill>
                <a:srgbClr val="FF0000"/>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47800"/>
            <a:ext cx="8229600" cy="5029200"/>
          </a:xfrm>
        </p:spPr>
      </p:pic>
    </p:spTree>
    <p:extLst>
      <p:ext uri="{BB962C8B-B14F-4D97-AF65-F5344CB8AC3E}">
        <p14:creationId xmlns:p14="http://schemas.microsoft.com/office/powerpoint/2010/main" val="3157521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solidFill>
                  <a:srgbClr val="FF0000"/>
                </a:solidFill>
              </a:rPr>
              <a:t>Top Publishers</a:t>
            </a:r>
            <a:endParaRPr lang="en-US" b="1" dirty="0">
              <a:solidFill>
                <a:srgbClr val="FF0000"/>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36" y="1219200"/>
            <a:ext cx="8915400" cy="5257800"/>
          </a:xfrm>
        </p:spPr>
      </p:pic>
    </p:spTree>
    <p:extLst>
      <p:ext uri="{BB962C8B-B14F-4D97-AF65-F5344CB8AC3E}">
        <p14:creationId xmlns:p14="http://schemas.microsoft.com/office/powerpoint/2010/main" val="13463363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891</TotalTime>
  <Words>237</Words>
  <Application>Microsoft Office PowerPoint</Application>
  <PresentationFormat>On-screen Show (4:3)</PresentationFormat>
  <Paragraphs>55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INTRODUCTION</vt:lpstr>
      <vt:lpstr>About Recommendation System</vt:lpstr>
      <vt:lpstr>Point Of Discussion</vt:lpstr>
      <vt:lpstr>DATA SUMMARY</vt:lpstr>
      <vt:lpstr>EXPLORATORY DATA ANALYSIS</vt:lpstr>
      <vt:lpstr>Distribution of Year</vt:lpstr>
      <vt:lpstr>Distribution of Age</vt:lpstr>
      <vt:lpstr>Top Authors</vt:lpstr>
      <vt:lpstr>Top Publishers</vt:lpstr>
      <vt:lpstr>Top Readers in Location</vt:lpstr>
      <vt:lpstr>Top Books in Ratings</vt:lpstr>
      <vt:lpstr>Recommendations Based On</vt:lpstr>
      <vt:lpstr>Based On Popularity</vt:lpstr>
      <vt:lpstr>Collaborative Filtering</vt:lpstr>
      <vt:lpstr>Based On Correlations</vt:lpstr>
      <vt:lpstr>Based on Nearest Neighbors</vt:lpstr>
      <vt:lpstr>Evaluation Metrics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WELCOME</cp:lastModifiedBy>
  <cp:revision>30</cp:revision>
  <dcterms:created xsi:type="dcterms:W3CDTF">2022-08-09T10:26:34Z</dcterms:created>
  <dcterms:modified xsi:type="dcterms:W3CDTF">2022-08-14T17:12:04Z</dcterms:modified>
</cp:coreProperties>
</file>