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0464D2-8ECF-40E5-8DFD-0D71164E272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64D2-8ECF-40E5-8DFD-0D71164E272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64D2-8ECF-40E5-8DFD-0D71164E272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0464D2-8ECF-40E5-8DFD-0D71164E272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464D2-8ECF-40E5-8DFD-0D71164E272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0464D2-8ECF-40E5-8DFD-0D71164E272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0464D2-8ECF-40E5-8DFD-0D71164E2723}"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0464D2-8ECF-40E5-8DFD-0D71164E2723}"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464D2-8ECF-40E5-8DFD-0D71164E2723}"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464D2-8ECF-40E5-8DFD-0D71164E272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464D2-8ECF-40E5-8DFD-0D71164E272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C856-5B92-41F2-8C1E-3F7AFC74F2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464D2-8ECF-40E5-8DFD-0D71164E2723}"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1C856-5B92-41F2-8C1E-3F7AFC74F2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odo_image.jpg"/>
          <p:cNvPicPr>
            <a:picLocks noChangeAspect="1"/>
          </p:cNvPicPr>
          <p:nvPr/>
        </p:nvPicPr>
        <p:blipFill>
          <a:blip r:embed="rId2" cstate="print"/>
          <a:stretch>
            <a:fillRect/>
          </a:stretch>
        </p:blipFill>
        <p:spPr>
          <a:xfrm>
            <a:off x="-21646" y="0"/>
            <a:ext cx="9165646" cy="6858000"/>
          </a:xfrm>
          <a:prstGeom prst="rect">
            <a:avLst/>
          </a:prstGeom>
        </p:spPr>
      </p:pic>
      <p:sp>
        <p:nvSpPr>
          <p:cNvPr id="2" name="Title 1"/>
          <p:cNvSpPr>
            <a:spLocks noGrp="1"/>
          </p:cNvSpPr>
          <p:nvPr>
            <p:ph type="ctrTitle"/>
          </p:nvPr>
        </p:nvSpPr>
        <p:spPr>
          <a:xfrm>
            <a:off x="685800" y="332657"/>
            <a:ext cx="7772400" cy="1296143"/>
          </a:xfrm>
        </p:spPr>
        <p:txBody>
          <a:bodyPr>
            <a:noAutofit/>
          </a:bodyPr>
          <a:lstStyle/>
          <a:p>
            <a:r>
              <a:rPr lang="en-IN" sz="9600" dirty="0">
                <a:solidFill>
                  <a:schemeClr val="bg1"/>
                </a:solidFill>
                <a:latin typeface="Algerian" pitchFamily="82" charset="0"/>
              </a:rPr>
              <a:t>~</a:t>
            </a:r>
            <a:r>
              <a:rPr lang="en-IN" sz="9600" dirty="0" smtClean="0">
                <a:solidFill>
                  <a:schemeClr val="bg1"/>
                </a:solidFill>
                <a:latin typeface="Algerian" pitchFamily="82" charset="0"/>
              </a:rPr>
              <a:t>ENODO~</a:t>
            </a:r>
            <a:endParaRPr lang="en-US" sz="9600" dirty="0">
              <a:solidFill>
                <a:schemeClr val="bg1"/>
              </a:solidFill>
              <a:latin typeface="Algerian" pitchFamily="82" charset="0"/>
            </a:endParaRPr>
          </a:p>
        </p:txBody>
      </p:sp>
      <p:sp>
        <p:nvSpPr>
          <p:cNvPr id="3" name="Subtitle 2"/>
          <p:cNvSpPr>
            <a:spLocks noGrp="1"/>
          </p:cNvSpPr>
          <p:nvPr>
            <p:ph type="subTitle" idx="1"/>
          </p:nvPr>
        </p:nvSpPr>
        <p:spPr>
          <a:xfrm>
            <a:off x="323528" y="1700808"/>
            <a:ext cx="8496944" cy="4752528"/>
          </a:xfrm>
        </p:spPr>
        <p:txBody>
          <a:bodyPr/>
          <a:lstStyle/>
          <a:p>
            <a:r>
              <a:rPr lang="en-IN" sz="3600" b="1" u="sng" dirty="0" smtClean="0">
                <a:solidFill>
                  <a:srgbClr val="FFFF00"/>
                </a:solidFill>
                <a:latin typeface="Arial Black" pitchFamily="34" charset="0"/>
              </a:rPr>
              <a:t>Team Name : Data Hungers</a:t>
            </a:r>
          </a:p>
          <a:p>
            <a:endParaRPr lang="en-IN" b="1" u="sng" dirty="0" smtClean="0">
              <a:solidFill>
                <a:srgbClr val="FF0000"/>
              </a:solidFill>
              <a:latin typeface="Arial Black" pitchFamily="34" charset="0"/>
            </a:endParaRPr>
          </a:p>
          <a:p>
            <a:r>
              <a:rPr lang="en-IN" sz="4000" b="1" dirty="0" smtClean="0">
                <a:solidFill>
                  <a:srgbClr val="00B0F0"/>
                </a:solidFill>
              </a:rPr>
              <a:t>Task 1 : Bulb EDA</a:t>
            </a:r>
          </a:p>
          <a:p>
            <a:endParaRPr lang="en-IN" b="1" dirty="0" smtClean="0">
              <a:solidFill>
                <a:srgbClr val="FFFF00"/>
              </a:solidFill>
            </a:endParaRPr>
          </a:p>
          <a:p>
            <a:r>
              <a:rPr lang="en-IN" sz="4000" dirty="0" smtClean="0">
                <a:solidFill>
                  <a:srgbClr val="FFC000"/>
                </a:solidFill>
                <a:latin typeface="Berlin Sans FB" pitchFamily="34" charset="0"/>
              </a:rPr>
              <a:t>:Team Member : </a:t>
            </a:r>
          </a:p>
          <a:p>
            <a:r>
              <a:rPr lang="en-IN" sz="4000" dirty="0" smtClean="0">
                <a:solidFill>
                  <a:schemeClr val="bg1"/>
                </a:solidFill>
                <a:latin typeface="Berlin Sans FB" pitchFamily="34" charset="0"/>
              </a:rPr>
              <a:t>Manish Sharma – NMIT(Bangalore)</a:t>
            </a:r>
          </a:p>
          <a:p>
            <a:r>
              <a:rPr lang="en-IN" sz="4000" dirty="0" err="1" smtClean="0">
                <a:solidFill>
                  <a:schemeClr val="bg1"/>
                </a:solidFill>
                <a:latin typeface="Berlin Sans FB" pitchFamily="34" charset="0"/>
              </a:rPr>
              <a:t>Ayush</a:t>
            </a:r>
            <a:r>
              <a:rPr lang="en-IN" sz="4000" dirty="0" smtClean="0">
                <a:solidFill>
                  <a:schemeClr val="bg1"/>
                </a:solidFill>
                <a:latin typeface="Berlin Sans FB" pitchFamily="34" charset="0"/>
              </a:rPr>
              <a:t> </a:t>
            </a:r>
            <a:r>
              <a:rPr lang="en-IN" sz="4000" dirty="0" err="1" smtClean="0">
                <a:solidFill>
                  <a:schemeClr val="bg1"/>
                </a:solidFill>
                <a:latin typeface="Berlin Sans FB" pitchFamily="34" charset="0"/>
              </a:rPr>
              <a:t>Pandey</a:t>
            </a:r>
            <a:r>
              <a:rPr lang="en-IN" sz="4000" dirty="0">
                <a:solidFill>
                  <a:schemeClr val="bg1"/>
                </a:solidFill>
                <a:latin typeface="Berlin Sans FB" pitchFamily="34" charset="0"/>
              </a:rPr>
              <a:t> </a:t>
            </a:r>
            <a:r>
              <a:rPr lang="en-IN" sz="4000" dirty="0" smtClean="0">
                <a:solidFill>
                  <a:schemeClr val="bg1"/>
                </a:solidFill>
                <a:latin typeface="Berlin Sans FB" pitchFamily="34" charset="0"/>
              </a:rPr>
              <a:t>– HBTU(Kanpur)</a:t>
            </a:r>
            <a:endParaRPr lang="en-US" sz="4000" dirty="0">
              <a:solidFill>
                <a:schemeClr val="bg1"/>
              </a:solidFill>
              <a:latin typeface="Berlin Sans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2060"/>
                </a:solidFill>
                <a:latin typeface="Comic Sans MS" pitchFamily="66" charset="0"/>
              </a:rPr>
              <a:t>And there you go , by looking at this image, we shall get our answer</a:t>
            </a:r>
            <a:endParaRPr lang="en-US" dirty="0">
              <a:solidFill>
                <a:srgbClr val="002060"/>
              </a:solidFill>
              <a:latin typeface="Comic Sans MS" pitchFamily="66" charset="0"/>
            </a:endParaRPr>
          </a:p>
        </p:txBody>
      </p:sp>
      <p:pic>
        <p:nvPicPr>
          <p:cNvPr id="4" name="Content Placeholder 3" descr="6.png"/>
          <p:cNvPicPr>
            <a:picLocks noGrp="1" noChangeAspect="1"/>
          </p:cNvPicPr>
          <p:nvPr>
            <p:ph idx="1"/>
          </p:nvPr>
        </p:nvPicPr>
        <p:blipFill>
          <a:blip r:embed="rId2" cstate="print"/>
          <a:stretch>
            <a:fillRect/>
          </a:stretch>
        </p:blipFill>
        <p:spPr>
          <a:xfrm>
            <a:off x="-1" y="1700808"/>
            <a:ext cx="9144001" cy="515719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76672"/>
            <a:ext cx="8229600" cy="6381328"/>
          </a:xfrm>
        </p:spPr>
        <p:txBody>
          <a:bodyPr>
            <a:normAutofit/>
          </a:bodyPr>
          <a:lstStyle/>
          <a:p>
            <a:r>
              <a:rPr lang="en-US" b="1" dirty="0"/>
              <a:t>When we refer the 50 watts column ,we see that INDIA </a:t>
            </a:r>
            <a:r>
              <a:rPr lang="en-US" b="1" dirty="0" err="1"/>
              <a:t>produes</a:t>
            </a:r>
            <a:r>
              <a:rPr lang="en-US" b="1" dirty="0"/>
              <a:t> 50 watts for an </a:t>
            </a:r>
            <a:r>
              <a:rPr lang="en-US" b="1" dirty="0" err="1"/>
              <a:t>avg</a:t>
            </a:r>
            <a:r>
              <a:rPr lang="en-US" b="1" dirty="0"/>
              <a:t> price of 95 , </a:t>
            </a:r>
            <a:endParaRPr lang="en-US" b="1" dirty="0" smtClean="0"/>
          </a:p>
          <a:p>
            <a:r>
              <a:rPr lang="en-US" b="1" dirty="0" smtClean="0"/>
              <a:t>where </a:t>
            </a:r>
            <a:r>
              <a:rPr lang="en-US" b="1" dirty="0"/>
              <a:t>as JAPAN on the other side produces the same 50 watts for 70 rupees with a </a:t>
            </a:r>
            <a:r>
              <a:rPr lang="en-US" b="1" dirty="0" smtClean="0"/>
              <a:t>great mean </a:t>
            </a:r>
            <a:r>
              <a:rPr lang="en-US" b="1" dirty="0"/>
              <a:t>duration of 969 hr lifespan </a:t>
            </a:r>
            <a:r>
              <a:rPr lang="en-US" b="1" dirty="0" smtClean="0"/>
              <a:t>!</a:t>
            </a:r>
          </a:p>
          <a:p>
            <a:r>
              <a:rPr lang="en-US" b="1" dirty="0" smtClean="0"/>
              <a:t> </a:t>
            </a:r>
            <a:r>
              <a:rPr lang="en-US" b="1" dirty="0" err="1"/>
              <a:t>Wanna</a:t>
            </a:r>
            <a:r>
              <a:rPr lang="en-US" b="1" dirty="0"/>
              <a:t> buy a great bulb of 50 watts for less price ,head to JAPAN my friend </a:t>
            </a:r>
            <a:r>
              <a:rPr lang="en-US" b="1" dirty="0" smtClean="0"/>
              <a:t>:)</a:t>
            </a:r>
            <a:endParaRPr lang="en-US" b="1" dirty="0"/>
          </a:p>
          <a:p>
            <a:pPr algn="ctr"/>
            <a:endParaRPr lang="en-US" b="1" dirty="0" smtClean="0"/>
          </a:p>
          <a:p>
            <a:pPr algn="ctr"/>
            <a:r>
              <a:rPr lang="en-US" b="1" dirty="0" smtClean="0"/>
              <a:t>The </a:t>
            </a:r>
            <a:r>
              <a:rPr lang="en-US" b="1" dirty="0" err="1"/>
              <a:t>Ans</a:t>
            </a:r>
            <a:r>
              <a:rPr lang="en-US" b="1" dirty="0"/>
              <a:t> is </a:t>
            </a:r>
            <a:r>
              <a:rPr lang="en-US" b="1" dirty="0" smtClean="0"/>
              <a:t> :  </a:t>
            </a:r>
            <a:r>
              <a:rPr lang="en-US" sz="4800" b="1" dirty="0" smtClean="0">
                <a:solidFill>
                  <a:srgbClr val="FF0000"/>
                </a:solidFill>
              </a:rPr>
              <a:t>JAPAN</a:t>
            </a:r>
            <a:endParaRPr lang="en-US" b="1" dirty="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solidFill>
                  <a:srgbClr val="7030A0"/>
                </a:solidFill>
                <a:latin typeface="Comic Sans MS" pitchFamily="66" charset="0"/>
              </a:rPr>
              <a:t>Ques</a:t>
            </a:r>
            <a:r>
              <a:rPr lang="en-US" b="1" dirty="0">
                <a:solidFill>
                  <a:srgbClr val="7030A0"/>
                </a:solidFill>
                <a:latin typeface="Comic Sans MS" pitchFamily="66" charset="0"/>
              </a:rPr>
              <a:t> 3 : Which country provides more efficiency (price to quality</a:t>
            </a:r>
            <a:r>
              <a:rPr lang="en-US" b="1" dirty="0" smtClean="0">
                <a:solidFill>
                  <a:srgbClr val="7030A0"/>
                </a:solidFill>
                <a:latin typeface="Comic Sans MS" pitchFamily="66" charset="0"/>
              </a:rPr>
              <a:t>)</a:t>
            </a:r>
          </a:p>
          <a:p>
            <a:endParaRPr lang="en-US" b="1" dirty="0"/>
          </a:p>
          <a:p>
            <a:r>
              <a:rPr lang="en-US" b="1" dirty="0">
                <a:solidFill>
                  <a:srgbClr val="002060"/>
                </a:solidFill>
                <a:latin typeface="Segoe UI Semibold" pitchFamily="34" charset="0"/>
                <a:cs typeface="Segoe UI Semibold" pitchFamily="34" charset="0"/>
              </a:rPr>
              <a:t>This is tricky </a:t>
            </a:r>
            <a:r>
              <a:rPr lang="en-US" b="1" dirty="0" err="1">
                <a:solidFill>
                  <a:srgbClr val="002060"/>
                </a:solidFill>
                <a:latin typeface="Segoe UI Semibold" pitchFamily="34" charset="0"/>
                <a:cs typeface="Segoe UI Semibold" pitchFamily="34" charset="0"/>
              </a:rPr>
              <a:t>ques</a:t>
            </a:r>
            <a:r>
              <a:rPr lang="en-US" b="1" dirty="0">
                <a:solidFill>
                  <a:srgbClr val="002060"/>
                </a:solidFill>
                <a:latin typeface="Segoe UI Semibold" pitchFamily="34" charset="0"/>
                <a:cs typeface="Segoe UI Semibold" pitchFamily="34" charset="0"/>
              </a:rPr>
              <a:t> , cause wanting to find the efficiency </a:t>
            </a:r>
            <a:r>
              <a:rPr lang="en-US" b="1" dirty="0" err="1">
                <a:solidFill>
                  <a:srgbClr val="002060"/>
                </a:solidFill>
                <a:latin typeface="Segoe UI Semibold" pitchFamily="34" charset="0"/>
                <a:cs typeface="Segoe UI Semibold" pitchFamily="34" charset="0"/>
              </a:rPr>
              <a:t>wrt</a:t>
            </a:r>
            <a:r>
              <a:rPr lang="en-US" b="1" dirty="0">
                <a:solidFill>
                  <a:srgbClr val="002060"/>
                </a:solidFill>
                <a:latin typeface="Segoe UI Semibold" pitchFamily="34" charset="0"/>
                <a:cs typeface="Segoe UI Semibold" pitchFamily="34" charset="0"/>
              </a:rPr>
              <a:t> price and </a:t>
            </a:r>
            <a:r>
              <a:rPr lang="en-US" b="1" dirty="0" smtClean="0">
                <a:solidFill>
                  <a:srgbClr val="002060"/>
                </a:solidFill>
                <a:latin typeface="Segoe UI Semibold" pitchFamily="34" charset="0"/>
                <a:cs typeface="Segoe UI Semibold" pitchFamily="34" charset="0"/>
              </a:rPr>
              <a:t>quality </a:t>
            </a:r>
            <a:r>
              <a:rPr lang="en-US" b="1" dirty="0">
                <a:solidFill>
                  <a:srgbClr val="002060"/>
                </a:solidFill>
                <a:latin typeface="Segoe UI Semibold" pitchFamily="34" charset="0"/>
                <a:cs typeface="Segoe UI Semibold" pitchFamily="34" charset="0"/>
              </a:rPr>
              <a:t>! The efficiency of bulbs range from one another (Ex : Efficiency of LED is far away from </a:t>
            </a:r>
            <a:r>
              <a:rPr lang="en-US" b="1" dirty="0" err="1">
                <a:solidFill>
                  <a:srgbClr val="002060"/>
                </a:solidFill>
                <a:latin typeface="Segoe UI Semibold" pitchFamily="34" charset="0"/>
                <a:cs typeface="Segoe UI Semibold" pitchFamily="34" charset="0"/>
              </a:rPr>
              <a:t>Incadescent</a:t>
            </a:r>
            <a:r>
              <a:rPr lang="en-US" b="1" dirty="0">
                <a:solidFill>
                  <a:srgbClr val="002060"/>
                </a:solidFill>
                <a:latin typeface="Segoe UI Semibold" pitchFamily="34" charset="0"/>
                <a:cs typeface="Segoe UI Semibold" pitchFamily="34" charset="0"/>
              </a:rPr>
              <a:t> bulb and CFL)</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08720"/>
            <a:ext cx="8229600" cy="5217443"/>
          </a:xfrm>
        </p:spPr>
        <p:txBody>
          <a:bodyPr>
            <a:noAutofit/>
          </a:bodyPr>
          <a:lstStyle/>
          <a:p>
            <a:r>
              <a:rPr lang="en-US" sz="4000" b="1" dirty="0">
                <a:solidFill>
                  <a:schemeClr val="tx1">
                    <a:lumMod val="75000"/>
                    <a:lumOff val="25000"/>
                  </a:schemeClr>
                </a:solidFill>
                <a:latin typeface="Comic Sans MS" pitchFamily="66" charset="0"/>
              </a:rPr>
              <a:t>Here , we have assumed the </a:t>
            </a:r>
            <a:r>
              <a:rPr lang="en-US" sz="4000" b="1" dirty="0" smtClean="0">
                <a:solidFill>
                  <a:schemeClr val="tx1">
                    <a:lumMod val="75000"/>
                    <a:lumOff val="25000"/>
                  </a:schemeClr>
                </a:solidFill>
                <a:latin typeface="Comic Sans MS" pitchFamily="66" charset="0"/>
              </a:rPr>
              <a:t>bulb to be : </a:t>
            </a:r>
            <a:r>
              <a:rPr lang="en-US" sz="4000" b="1" dirty="0" err="1" smtClean="0">
                <a:solidFill>
                  <a:schemeClr val="tx1">
                    <a:lumMod val="75000"/>
                    <a:lumOff val="25000"/>
                  </a:schemeClr>
                </a:solidFill>
                <a:latin typeface="Comic Sans MS" pitchFamily="66" charset="0"/>
              </a:rPr>
              <a:t>Incadescent</a:t>
            </a:r>
            <a:r>
              <a:rPr lang="en-US" sz="4000" b="1" dirty="0" smtClean="0">
                <a:solidFill>
                  <a:schemeClr val="tx1">
                    <a:lumMod val="75000"/>
                    <a:lumOff val="25000"/>
                  </a:schemeClr>
                </a:solidFill>
                <a:latin typeface="Comic Sans MS" pitchFamily="66" charset="0"/>
              </a:rPr>
              <a:t> </a:t>
            </a:r>
            <a:r>
              <a:rPr lang="en-US" sz="4000" b="1" dirty="0">
                <a:solidFill>
                  <a:schemeClr val="tx1">
                    <a:lumMod val="75000"/>
                    <a:lumOff val="25000"/>
                  </a:schemeClr>
                </a:solidFill>
                <a:latin typeface="Comic Sans MS" pitchFamily="66" charset="0"/>
              </a:rPr>
              <a:t>bulb</a:t>
            </a:r>
          </a:p>
          <a:p>
            <a:r>
              <a:rPr lang="en-US" sz="4000" b="1" dirty="0">
                <a:solidFill>
                  <a:schemeClr val="tx1">
                    <a:lumMod val="75000"/>
                    <a:lumOff val="25000"/>
                  </a:schemeClr>
                </a:solidFill>
                <a:latin typeface="Comic Sans MS" pitchFamily="66" charset="0"/>
              </a:rPr>
              <a:t>Whenever you need to find efficiency of Bulb ,you need to understand and find the Lumen value !</a:t>
            </a:r>
          </a:p>
          <a:p>
            <a:r>
              <a:rPr lang="en-US" sz="4000" b="1" dirty="0">
                <a:solidFill>
                  <a:schemeClr val="tx1">
                    <a:lumMod val="75000"/>
                    <a:lumOff val="25000"/>
                  </a:schemeClr>
                </a:solidFill>
                <a:latin typeface="Comic Sans MS" pitchFamily="66" charset="0"/>
              </a:rPr>
              <a:t>1 lumen = 15 times watt for </a:t>
            </a:r>
            <a:r>
              <a:rPr lang="en-US" sz="4000" b="1" dirty="0" err="1">
                <a:solidFill>
                  <a:schemeClr val="tx1">
                    <a:lumMod val="75000"/>
                    <a:lumOff val="25000"/>
                  </a:schemeClr>
                </a:solidFill>
                <a:latin typeface="Comic Sans MS" pitchFamily="66" charset="0"/>
              </a:rPr>
              <a:t>incadescent</a:t>
            </a:r>
            <a:endParaRPr lang="en-US" sz="4000" b="1" dirty="0">
              <a:solidFill>
                <a:schemeClr val="tx1">
                  <a:lumMod val="75000"/>
                  <a:lumOff val="25000"/>
                </a:schemeClr>
              </a:solidFill>
              <a:latin typeface="Comic Sans MS" pitchFamily="66" charset="0"/>
            </a:endParaRPr>
          </a:p>
          <a:p>
            <a:endParaRPr lang="en-US" sz="4000" dirty="0">
              <a:solidFill>
                <a:schemeClr val="tx1">
                  <a:lumMod val="75000"/>
                  <a:lumOff val="25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7.png"/>
          <p:cNvPicPr>
            <a:picLocks noGrp="1" noChangeAspect="1"/>
          </p:cNvPicPr>
          <p:nvPr>
            <p:ph idx="1"/>
          </p:nvPr>
        </p:nvPicPr>
        <p:blipFill>
          <a:blip r:embed="rId2" cstate="print"/>
          <a:stretch>
            <a:fillRect/>
          </a:stretch>
        </p:blipFill>
        <p:spPr>
          <a:xfrm>
            <a:off x="25762" y="548680"/>
            <a:ext cx="9118238" cy="578124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sz="2800" b="1" dirty="0">
                <a:solidFill>
                  <a:srgbClr val="7030A0"/>
                </a:solidFill>
                <a:latin typeface="Arial Rounded MT Bold" pitchFamily="34" charset="0"/>
              </a:rPr>
              <a:t>The approach is : </a:t>
            </a:r>
            <a:endParaRPr lang="en-US" sz="2800" b="1" dirty="0" smtClean="0">
              <a:solidFill>
                <a:srgbClr val="7030A0"/>
              </a:solidFill>
              <a:latin typeface="Arial Rounded MT Bold" pitchFamily="34" charset="0"/>
            </a:endParaRPr>
          </a:p>
          <a:p>
            <a:pPr>
              <a:buNone/>
            </a:pPr>
            <a:r>
              <a:rPr lang="en-US" sz="2800" b="1" dirty="0" smtClean="0">
                <a:solidFill>
                  <a:srgbClr val="7030A0"/>
                </a:solidFill>
                <a:latin typeface="Arial Rounded MT Bold" pitchFamily="34" charset="0"/>
              </a:rPr>
              <a:t>    </a:t>
            </a:r>
            <a:r>
              <a:rPr lang="en-US" sz="2800" b="1" dirty="0" smtClean="0">
                <a:solidFill>
                  <a:srgbClr val="FF0000"/>
                </a:solidFill>
                <a:latin typeface="Arial Rounded MT Bold" pitchFamily="34" charset="0"/>
              </a:rPr>
              <a:t>We </a:t>
            </a:r>
            <a:r>
              <a:rPr lang="en-US" sz="2800" b="1" dirty="0">
                <a:solidFill>
                  <a:srgbClr val="FF0000"/>
                </a:solidFill>
                <a:latin typeface="Arial Rounded MT Bold" pitchFamily="34" charset="0"/>
              </a:rPr>
              <a:t>will find the mean lumen , mean hour worked </a:t>
            </a:r>
            <a:r>
              <a:rPr lang="en-US" sz="2800" b="1" dirty="0" smtClean="0">
                <a:solidFill>
                  <a:srgbClr val="FF0000"/>
                </a:solidFill>
                <a:latin typeface="Arial Rounded MT Bold" pitchFamily="34" charset="0"/>
              </a:rPr>
              <a:t>mean </a:t>
            </a:r>
            <a:r>
              <a:rPr lang="en-US" sz="2800" b="1" dirty="0">
                <a:solidFill>
                  <a:srgbClr val="FF0000"/>
                </a:solidFill>
                <a:latin typeface="Arial Rounded MT Bold" pitchFamily="34" charset="0"/>
              </a:rPr>
              <a:t>price and mean watt of the bulb from each place and then divide the hours worked by watt , which will give us the efficiency and if some efficiency are equal , we will jump to see the Price </a:t>
            </a:r>
            <a:r>
              <a:rPr lang="en-US" sz="2800" b="1" dirty="0" smtClean="0">
                <a:solidFill>
                  <a:srgbClr val="FF0000"/>
                </a:solidFill>
                <a:latin typeface="Arial Rounded MT Bold" pitchFamily="34" charset="0"/>
              </a:rPr>
              <a:t>value</a:t>
            </a:r>
          </a:p>
          <a:p>
            <a:endParaRPr lang="en-US" sz="2000" b="1" dirty="0">
              <a:solidFill>
                <a:srgbClr val="7030A0"/>
              </a:solidFill>
              <a:latin typeface="Arial Rounded MT Bold" pitchFamily="34" charset="0"/>
            </a:endParaRPr>
          </a:p>
          <a:p>
            <a:r>
              <a:rPr lang="en-US" sz="2800" b="1" dirty="0">
                <a:solidFill>
                  <a:srgbClr val="7030A0"/>
                </a:solidFill>
                <a:latin typeface="Arial Rounded MT Bold" pitchFamily="34" charset="0"/>
              </a:rPr>
              <a:t>In short </a:t>
            </a:r>
            <a:r>
              <a:rPr lang="en-US" sz="2800" b="1" u="sng" dirty="0">
                <a:solidFill>
                  <a:srgbClr val="0070C0"/>
                </a:solidFill>
                <a:latin typeface="Arial Rounded MT Bold" pitchFamily="34" charset="0"/>
              </a:rPr>
              <a:t>: If Mean </a:t>
            </a:r>
            <a:r>
              <a:rPr lang="en-US" sz="2800" b="1" u="sng" dirty="0" smtClean="0">
                <a:solidFill>
                  <a:srgbClr val="0070C0"/>
                </a:solidFill>
                <a:latin typeface="Arial Rounded MT Bold" pitchFamily="34" charset="0"/>
              </a:rPr>
              <a:t>Price </a:t>
            </a:r>
            <a:r>
              <a:rPr lang="en-US" sz="2800" b="1" u="sng" dirty="0">
                <a:solidFill>
                  <a:srgbClr val="0070C0"/>
                </a:solidFill>
                <a:latin typeface="Arial Rounded MT Bold" pitchFamily="34" charset="0"/>
              </a:rPr>
              <a:t>is less , mean watt is more , mean lumen is more and mean hour is more : That is the preferred Country to choose</a:t>
            </a:r>
            <a:r>
              <a:rPr lang="en-US" sz="2800" b="1" dirty="0">
                <a:solidFill>
                  <a:srgbClr val="7030A0"/>
                </a:solidFill>
                <a:latin typeface="Arial Rounded MT Bold" pitchFamily="34" charset="0"/>
              </a:rPr>
              <a:t> </a:t>
            </a:r>
          </a:p>
          <a:p>
            <a:endParaRPr lang="en-US" dirty="0">
              <a:solidFill>
                <a:srgbClr val="7030A0"/>
              </a:solidFill>
              <a:latin typeface="Arial Rounded MT Bol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t>
            </a:r>
            <a:r>
              <a:rPr lang="en-IN" dirty="0" err="1" smtClean="0"/>
              <a:t>Groupby</a:t>
            </a:r>
            <a:r>
              <a:rPr lang="en-IN" dirty="0" smtClean="0"/>
              <a:t> Table</a:t>
            </a:r>
            <a:endParaRPr lang="en-US" dirty="0"/>
          </a:p>
        </p:txBody>
      </p:sp>
      <p:pic>
        <p:nvPicPr>
          <p:cNvPr id="4" name="Content Placeholder 3" descr="7.png"/>
          <p:cNvPicPr>
            <a:picLocks noGrp="1" noChangeAspect="1"/>
          </p:cNvPicPr>
          <p:nvPr>
            <p:ph idx="1"/>
          </p:nvPr>
        </p:nvPicPr>
        <p:blipFill>
          <a:blip r:embed="rId2" cstate="print"/>
          <a:stretch>
            <a:fillRect/>
          </a:stretch>
        </p:blipFill>
        <p:spPr>
          <a:xfrm>
            <a:off x="467544" y="1578145"/>
            <a:ext cx="8316416" cy="527985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The Pair Plot</a:t>
            </a:r>
            <a:endParaRPr lang="en-US" dirty="0">
              <a:solidFill>
                <a:srgbClr val="00B050"/>
              </a:solidFill>
            </a:endParaRPr>
          </a:p>
        </p:txBody>
      </p:sp>
      <p:pic>
        <p:nvPicPr>
          <p:cNvPr id="4" name="Content Placeholder 3" descr="8.png"/>
          <p:cNvPicPr>
            <a:picLocks noGrp="1" noChangeAspect="1"/>
          </p:cNvPicPr>
          <p:nvPr>
            <p:ph idx="1"/>
          </p:nvPr>
        </p:nvPicPr>
        <p:blipFill>
          <a:blip r:embed="rId2" cstate="print"/>
          <a:stretch>
            <a:fillRect/>
          </a:stretch>
        </p:blipFill>
        <p:spPr>
          <a:xfrm>
            <a:off x="1403648" y="1268760"/>
            <a:ext cx="6192687" cy="5415359"/>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latin typeface="Comic Sans MS" pitchFamily="66" charset="0"/>
              </a:rPr>
              <a:t>The Final Reveal</a:t>
            </a:r>
            <a:endParaRPr lang="en-US" sz="4800" b="1" u="sng" dirty="0">
              <a:latin typeface="Comic Sans MS" pitchFamily="66" charset="0"/>
            </a:endParaRPr>
          </a:p>
        </p:txBody>
      </p:sp>
      <p:sp>
        <p:nvSpPr>
          <p:cNvPr id="5" name="Content Placeholder 4"/>
          <p:cNvSpPr>
            <a:spLocks noGrp="1"/>
          </p:cNvSpPr>
          <p:nvPr>
            <p:ph idx="1"/>
          </p:nvPr>
        </p:nvSpPr>
        <p:spPr/>
        <p:txBody>
          <a:bodyPr>
            <a:noAutofit/>
          </a:bodyPr>
          <a:lstStyle/>
          <a:p>
            <a:r>
              <a:rPr lang="en-US" sz="1600" b="1" u="sng" dirty="0" smtClean="0">
                <a:solidFill>
                  <a:srgbClr val="FF0000"/>
                </a:solidFill>
              </a:rPr>
              <a:t>Values </a:t>
            </a:r>
            <a:r>
              <a:rPr lang="en-US" sz="1600" b="1" u="sng" dirty="0">
                <a:solidFill>
                  <a:srgbClr val="FF0000"/>
                </a:solidFill>
              </a:rPr>
              <a:t>for INDIA </a:t>
            </a:r>
            <a:r>
              <a:rPr lang="en-US" sz="1600" dirty="0" smtClean="0"/>
              <a:t>			</a:t>
            </a:r>
            <a:r>
              <a:rPr lang="en-US" sz="1600" dirty="0"/>
              <a:t>	</a:t>
            </a:r>
            <a:r>
              <a:rPr lang="en-US" sz="1600" b="1" u="sng" dirty="0" smtClean="0">
                <a:solidFill>
                  <a:srgbClr val="FF0000"/>
                </a:solidFill>
              </a:rPr>
              <a:t>Values for SOUTH KOREA </a:t>
            </a:r>
            <a:endParaRPr lang="en-US" sz="1600" b="1" u="sng" dirty="0" smtClean="0">
              <a:solidFill>
                <a:srgbClr val="FF0000"/>
              </a:solidFill>
            </a:endParaRPr>
          </a:p>
          <a:p>
            <a:r>
              <a:rPr lang="en-US" sz="1600" dirty="0" smtClean="0"/>
              <a:t>Mean </a:t>
            </a:r>
            <a:r>
              <a:rPr lang="en-US" sz="1600" dirty="0"/>
              <a:t>Watt : 120.0 </a:t>
            </a:r>
            <a:r>
              <a:rPr lang="en-US" sz="1600" dirty="0" smtClean="0"/>
              <a:t>			</a:t>
            </a:r>
            <a:r>
              <a:rPr lang="en-US" sz="1600" dirty="0" smtClean="0"/>
              <a:t>Mean Watt : 120.0 </a:t>
            </a:r>
            <a:endParaRPr lang="en-US" sz="1600" dirty="0" smtClean="0"/>
          </a:p>
          <a:p>
            <a:r>
              <a:rPr lang="en-US" sz="1600" dirty="0" smtClean="0"/>
              <a:t>Mean </a:t>
            </a:r>
            <a:r>
              <a:rPr lang="en-US" sz="1600" dirty="0"/>
              <a:t>Lumen : 1800.0 </a:t>
            </a:r>
            <a:r>
              <a:rPr lang="en-US" sz="1600" dirty="0" smtClean="0"/>
              <a:t>			</a:t>
            </a:r>
            <a:r>
              <a:rPr lang="en-US" sz="1600" dirty="0" smtClean="0"/>
              <a:t>Mean Lumen : 1800.0 </a:t>
            </a:r>
            <a:endParaRPr lang="en-US" sz="1600" dirty="0" smtClean="0"/>
          </a:p>
          <a:p>
            <a:r>
              <a:rPr lang="en-US" sz="1600" dirty="0" smtClean="0"/>
              <a:t>Mean </a:t>
            </a:r>
            <a:r>
              <a:rPr lang="en-US" sz="1600" dirty="0"/>
              <a:t>hour : 1287.6 </a:t>
            </a:r>
            <a:r>
              <a:rPr lang="en-US" sz="1600" dirty="0" smtClean="0"/>
              <a:t>			</a:t>
            </a:r>
            <a:r>
              <a:rPr lang="en-US" sz="1600" dirty="0" smtClean="0"/>
              <a:t>Mean hour : 1243.6 </a:t>
            </a:r>
            <a:endParaRPr lang="en-US" sz="1600" dirty="0" smtClean="0"/>
          </a:p>
          <a:p>
            <a:r>
              <a:rPr lang="en-US" sz="1600" dirty="0" smtClean="0"/>
              <a:t>Mean </a:t>
            </a:r>
            <a:r>
              <a:rPr lang="en-US" sz="1600" dirty="0"/>
              <a:t>price : 129.0 </a:t>
            </a:r>
            <a:r>
              <a:rPr lang="en-US" sz="1600" dirty="0" smtClean="0"/>
              <a:t>			</a:t>
            </a:r>
            <a:r>
              <a:rPr lang="en-US" sz="1600" dirty="0" smtClean="0"/>
              <a:t>Mean price : 129.0 </a:t>
            </a:r>
            <a:endParaRPr lang="en-US" sz="1600" dirty="0" smtClean="0"/>
          </a:p>
          <a:p>
            <a:r>
              <a:rPr lang="en-US" sz="1600" dirty="0" smtClean="0"/>
              <a:t>Efficiency </a:t>
            </a:r>
            <a:r>
              <a:rPr lang="en-US" sz="1600" dirty="0"/>
              <a:t>in % is : </a:t>
            </a:r>
            <a:r>
              <a:rPr lang="en-US" sz="1600" dirty="0" smtClean="0"/>
              <a:t>10.73			</a:t>
            </a:r>
            <a:r>
              <a:rPr lang="en-US" sz="1600" dirty="0" smtClean="0"/>
              <a:t>Efficiency in % is : 10.36</a:t>
            </a:r>
            <a:endParaRPr lang="en-US" sz="1600" dirty="0" smtClean="0"/>
          </a:p>
          <a:p>
            <a:r>
              <a:rPr lang="en-US" sz="1600" dirty="0" err="1" smtClean="0"/>
              <a:t>Lumency</a:t>
            </a:r>
            <a:r>
              <a:rPr lang="en-US" sz="1600" dirty="0" smtClean="0"/>
              <a:t> </a:t>
            </a:r>
            <a:r>
              <a:rPr lang="en-US" sz="1600" dirty="0"/>
              <a:t>is 15.0 </a:t>
            </a:r>
            <a:r>
              <a:rPr lang="en-US" sz="1600" dirty="0" smtClean="0"/>
              <a:t>		</a:t>
            </a:r>
            <a:r>
              <a:rPr lang="en-US" sz="1600" dirty="0" smtClean="0"/>
              <a:t> 		</a:t>
            </a:r>
            <a:r>
              <a:rPr lang="en-US" sz="1600" dirty="0" err="1" smtClean="0"/>
              <a:t>Lumency</a:t>
            </a:r>
            <a:r>
              <a:rPr lang="en-US" sz="1600" dirty="0" smtClean="0"/>
              <a:t> is 15.0 </a:t>
            </a:r>
            <a:endParaRPr lang="en-US" sz="1600" dirty="0" smtClean="0"/>
          </a:p>
          <a:p>
            <a:r>
              <a:rPr lang="en-US" sz="1600" dirty="0" smtClean="0"/>
              <a:t>Price </a:t>
            </a:r>
            <a:r>
              <a:rPr lang="en-US" sz="1600" dirty="0"/>
              <a:t>for 1 watt </a:t>
            </a:r>
            <a:r>
              <a:rPr lang="en-US" sz="1600" dirty="0" smtClean="0"/>
              <a:t>1.075			</a:t>
            </a:r>
            <a:r>
              <a:rPr lang="en-US" sz="1600" dirty="0" smtClean="0"/>
              <a:t>Price for 1 watt 1.075</a:t>
            </a:r>
          </a:p>
          <a:p>
            <a:endParaRPr lang="en-US" sz="1800" dirty="0" smtClean="0"/>
          </a:p>
          <a:p>
            <a:r>
              <a:rPr lang="en-US" sz="1600" b="1" u="sng" dirty="0" smtClean="0">
                <a:solidFill>
                  <a:srgbClr val="FF0000"/>
                </a:solidFill>
              </a:rPr>
              <a:t>Values for CHINA 	</a:t>
            </a:r>
            <a:r>
              <a:rPr lang="en-US" sz="1600" dirty="0" smtClean="0"/>
              <a:t>			</a:t>
            </a:r>
            <a:r>
              <a:rPr lang="en-US" sz="1600" b="1" u="sng" dirty="0" smtClean="0">
                <a:solidFill>
                  <a:srgbClr val="FF0000"/>
                </a:solidFill>
              </a:rPr>
              <a:t>Values for JAPAN</a:t>
            </a:r>
            <a:endParaRPr lang="en-US" sz="1600" b="1" u="sng" dirty="0" smtClean="0">
              <a:solidFill>
                <a:srgbClr val="FF0000"/>
              </a:solidFill>
            </a:endParaRPr>
          </a:p>
          <a:p>
            <a:r>
              <a:rPr lang="en-US" sz="1600" dirty="0" smtClean="0"/>
              <a:t>Mean Watt : 100.0			</a:t>
            </a:r>
            <a:r>
              <a:rPr lang="en-US" sz="1600" dirty="0" smtClean="0"/>
              <a:t> Mean Watt : 108.33</a:t>
            </a:r>
            <a:endParaRPr lang="en-US" sz="1600" dirty="0" smtClean="0"/>
          </a:p>
          <a:p>
            <a:r>
              <a:rPr lang="en-US" sz="1600" dirty="0" smtClean="0"/>
              <a:t>Mean Lumen : 1500.0 			</a:t>
            </a:r>
            <a:r>
              <a:rPr lang="en-US" sz="1600" dirty="0" smtClean="0"/>
              <a:t> Mean Lumen : 1625.0 </a:t>
            </a:r>
            <a:endParaRPr lang="en-US" sz="1600" dirty="0" smtClean="0"/>
          </a:p>
          <a:p>
            <a:r>
              <a:rPr lang="en-US" sz="1600" dirty="0" smtClean="0"/>
              <a:t>Mean hour : 1200.5 			</a:t>
            </a:r>
            <a:r>
              <a:rPr lang="en-US" sz="1600" dirty="0" smtClean="0"/>
              <a:t> Mean hour : 1229.0 </a:t>
            </a:r>
            <a:endParaRPr lang="en-US" sz="1600" dirty="0" smtClean="0"/>
          </a:p>
          <a:p>
            <a:r>
              <a:rPr lang="en-US" sz="1600" dirty="0" smtClean="0"/>
              <a:t>Mean price : 121.25 			</a:t>
            </a:r>
            <a:r>
              <a:rPr lang="en-US" sz="1600" dirty="0" smtClean="0"/>
              <a:t> Mean price : 114.17</a:t>
            </a:r>
            <a:endParaRPr lang="en-US" sz="1600" dirty="0" smtClean="0"/>
          </a:p>
          <a:p>
            <a:r>
              <a:rPr lang="en-US" sz="1600" dirty="0" smtClean="0"/>
              <a:t>Efficiency in % is : 12.005 			</a:t>
            </a:r>
            <a:r>
              <a:rPr lang="en-US" sz="1600" dirty="0" smtClean="0"/>
              <a:t> Efficiency in % is : 11.39 </a:t>
            </a:r>
            <a:endParaRPr lang="en-US" sz="1600" dirty="0" smtClean="0"/>
          </a:p>
          <a:p>
            <a:r>
              <a:rPr lang="en-US" sz="1600" dirty="0" err="1" smtClean="0"/>
              <a:t>Lumency</a:t>
            </a:r>
            <a:r>
              <a:rPr lang="en-US" sz="1600" dirty="0" smtClean="0"/>
              <a:t> is 15.0 				</a:t>
            </a:r>
            <a:r>
              <a:rPr lang="en-US" sz="1600" dirty="0" smtClean="0"/>
              <a:t> </a:t>
            </a:r>
            <a:r>
              <a:rPr lang="en-US" sz="1600" dirty="0" err="1" smtClean="0"/>
              <a:t>Lumency</a:t>
            </a:r>
            <a:r>
              <a:rPr lang="en-US" sz="1600" dirty="0" smtClean="0"/>
              <a:t> is 15.0 </a:t>
            </a:r>
            <a:endParaRPr lang="en-US" sz="1600" dirty="0" smtClean="0"/>
          </a:p>
          <a:p>
            <a:r>
              <a:rPr lang="en-US" sz="1600" dirty="0" smtClean="0"/>
              <a:t>Price for 1 watt 1.21			</a:t>
            </a:r>
            <a:r>
              <a:rPr lang="en-US" sz="1600" dirty="0" smtClean="0"/>
              <a:t> Price for 1 watt 1.05</a:t>
            </a:r>
            <a:endParaRPr lang="en-US" sz="1600" dirty="0" smtClean="0"/>
          </a:p>
          <a:p>
            <a:pPr>
              <a:buNone/>
            </a:pPr>
            <a:endParaRPr lang="en-IN"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32656"/>
            <a:ext cx="8229600" cy="6336704"/>
          </a:xfrm>
        </p:spPr>
        <p:txBody>
          <a:bodyPr>
            <a:noAutofit/>
          </a:bodyPr>
          <a:lstStyle/>
          <a:p>
            <a:r>
              <a:rPr lang="en-US" sz="1600" b="1" dirty="0"/>
              <a:t>There is actually many thing to look now , before actually coming to a conclusion !</a:t>
            </a:r>
          </a:p>
          <a:p>
            <a:r>
              <a:rPr lang="en-US" sz="1600" b="1" dirty="0"/>
              <a:t>Since Efficiency of INDIA and SOUTH KOREA is less , we can rule them out !</a:t>
            </a:r>
          </a:p>
          <a:p>
            <a:r>
              <a:rPr lang="en-US" sz="1600" b="1" dirty="0"/>
              <a:t>Now the left ones are JAPAN and CHINA</a:t>
            </a:r>
          </a:p>
          <a:p>
            <a:r>
              <a:rPr lang="en-US" sz="1600" b="1" dirty="0"/>
              <a:t>Since , the Efficiency of Japan is 11.34 % and China is 12.005 % , China wins here !</a:t>
            </a:r>
          </a:p>
          <a:p>
            <a:r>
              <a:rPr lang="en-US" sz="1600" b="1" dirty="0"/>
              <a:t>but when having a look at</a:t>
            </a:r>
          </a:p>
          <a:p>
            <a:r>
              <a:rPr lang="en-US" sz="1600" b="1" dirty="0"/>
              <a:t>1 : Mean Price : Japan mean price for the bulb is less than china</a:t>
            </a:r>
          </a:p>
          <a:p>
            <a:r>
              <a:rPr lang="en-US" sz="1600" b="1" dirty="0"/>
              <a:t>2 : Price for 1 watt is less in </a:t>
            </a:r>
            <a:r>
              <a:rPr lang="en-US" sz="1600" b="1" dirty="0" err="1"/>
              <a:t>japan</a:t>
            </a:r>
            <a:r>
              <a:rPr lang="en-US" sz="1600" b="1" dirty="0"/>
              <a:t> than in China</a:t>
            </a:r>
          </a:p>
          <a:p>
            <a:r>
              <a:rPr lang="en-US" sz="1600" b="1" dirty="0"/>
              <a:t>3 : Mean hour of life span of Japan Bulb is 1229 hr , 29 hr greater than China (1220 hr)</a:t>
            </a:r>
          </a:p>
          <a:p>
            <a:r>
              <a:rPr lang="en-US" sz="1600" b="1" dirty="0"/>
              <a:t>4 : Mean Lumen is also higher in Japan , than in China</a:t>
            </a:r>
          </a:p>
          <a:p>
            <a:r>
              <a:rPr lang="en-US" sz="1600" b="1" dirty="0"/>
              <a:t>So , looking at all these points JAPAN win this case , even though it is just 1 % behind china, Statistical approach and </a:t>
            </a:r>
            <a:r>
              <a:rPr lang="en-US" sz="1600" b="1" dirty="0" err="1"/>
              <a:t>Generalised</a:t>
            </a:r>
            <a:r>
              <a:rPr lang="en-US" sz="1600" b="1" dirty="0"/>
              <a:t> Answer matters more than just jumping to the conclusion from one direction is what is think !</a:t>
            </a:r>
          </a:p>
          <a:p>
            <a:r>
              <a:rPr lang="en-US" sz="1600" b="1" dirty="0"/>
              <a:t>We can also say that mean watt of JAPAN is 108 and China is 100 , this makes all the difference !</a:t>
            </a:r>
          </a:p>
          <a:p>
            <a:r>
              <a:rPr lang="en-US" sz="1600" b="1" dirty="0"/>
              <a:t>But again applying the T-test and p-value , JAPAN wins !</a:t>
            </a:r>
          </a:p>
          <a:p>
            <a:r>
              <a:rPr lang="en-US" sz="2400" b="1" dirty="0" err="1">
                <a:solidFill>
                  <a:srgbClr val="FF0000"/>
                </a:solidFill>
              </a:rPr>
              <a:t>Ans</a:t>
            </a:r>
            <a:r>
              <a:rPr lang="en-US" sz="2400" b="1" dirty="0">
                <a:solidFill>
                  <a:srgbClr val="FF0000"/>
                </a:solidFill>
              </a:rPr>
              <a:t> : Japan</a:t>
            </a:r>
          </a:p>
          <a:p>
            <a:endParaRPr lang="en-IN" sz="1600" dirty="0" smtClean="0"/>
          </a:p>
          <a:p>
            <a:r>
              <a:rPr lang="en-IN" sz="4400" dirty="0" smtClean="0">
                <a:latin typeface="Algerian" pitchFamily="82" charset="0"/>
              </a:rPr>
              <a:t>THANK YOU </a:t>
            </a:r>
            <a:endParaRPr lang="en-US" sz="44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u="sng" dirty="0" smtClean="0">
                <a:solidFill>
                  <a:srgbClr val="FF0000"/>
                </a:solidFill>
                <a:latin typeface="Arial Black" pitchFamily="34" charset="0"/>
              </a:rPr>
              <a:t>Disclaimer</a:t>
            </a:r>
            <a:r>
              <a:rPr lang="en-IN" dirty="0" smtClean="0"/>
              <a:t> : </a:t>
            </a:r>
          </a:p>
          <a:p>
            <a:endParaRPr lang="en-IN" dirty="0"/>
          </a:p>
          <a:p>
            <a:r>
              <a:rPr lang="en-IN" b="1" dirty="0" smtClean="0">
                <a:solidFill>
                  <a:srgbClr val="7030A0"/>
                </a:solidFill>
                <a:latin typeface="MV Boli" pitchFamily="2" charset="0"/>
                <a:cs typeface="MV Boli" pitchFamily="2" charset="0"/>
              </a:rPr>
              <a:t>The Code and </a:t>
            </a:r>
            <a:r>
              <a:rPr lang="en-IN" b="1" dirty="0" err="1" smtClean="0">
                <a:solidFill>
                  <a:srgbClr val="7030A0"/>
                </a:solidFill>
                <a:latin typeface="MV Boli" pitchFamily="2" charset="0"/>
                <a:cs typeface="MV Boli" pitchFamily="2" charset="0"/>
              </a:rPr>
              <a:t>Infographics</a:t>
            </a:r>
            <a:r>
              <a:rPr lang="en-IN" b="1" dirty="0" smtClean="0">
                <a:solidFill>
                  <a:srgbClr val="7030A0"/>
                </a:solidFill>
                <a:latin typeface="MV Boli" pitchFamily="2" charset="0"/>
                <a:cs typeface="MV Boli" pitchFamily="2" charset="0"/>
              </a:rPr>
              <a:t> are present in my </a:t>
            </a:r>
            <a:r>
              <a:rPr lang="en-IN" b="1" dirty="0" err="1" smtClean="0">
                <a:solidFill>
                  <a:srgbClr val="7030A0"/>
                </a:solidFill>
                <a:latin typeface="MV Boli" pitchFamily="2" charset="0"/>
                <a:cs typeface="MV Boli" pitchFamily="2" charset="0"/>
              </a:rPr>
              <a:t>github</a:t>
            </a:r>
            <a:r>
              <a:rPr lang="en-IN" b="1" dirty="0" smtClean="0">
                <a:solidFill>
                  <a:srgbClr val="7030A0"/>
                </a:solidFill>
                <a:latin typeface="MV Boli" pitchFamily="2" charset="0"/>
                <a:cs typeface="MV Boli" pitchFamily="2" charset="0"/>
              </a:rPr>
              <a:t> !</a:t>
            </a:r>
          </a:p>
          <a:p>
            <a:r>
              <a:rPr lang="en-IN" b="1" dirty="0" smtClean="0">
                <a:solidFill>
                  <a:srgbClr val="7030A0"/>
                </a:solidFill>
                <a:latin typeface="MV Boli" pitchFamily="2" charset="0"/>
                <a:cs typeface="MV Boli" pitchFamily="2" charset="0"/>
              </a:rPr>
              <a:t>Please go through for more information </a:t>
            </a:r>
            <a:r>
              <a:rPr lang="en-IN" b="1" dirty="0" smtClean="0">
                <a:solidFill>
                  <a:srgbClr val="7030A0"/>
                </a:solidFill>
                <a:latin typeface="MV Boli" pitchFamily="2" charset="0"/>
                <a:cs typeface="MV Boli" pitchFamily="2" charset="0"/>
                <a:sym typeface="Wingdings" pitchFamily="2" charset="2"/>
              </a:rPr>
              <a:t></a:t>
            </a:r>
          </a:p>
          <a:p>
            <a:pPr>
              <a:buNone/>
            </a:pPr>
            <a:r>
              <a:rPr lang="en-IN" dirty="0">
                <a:sym typeface="Wingdings" pitchFamily="2" charset="2"/>
              </a:rPr>
              <a:t> </a:t>
            </a:r>
            <a:r>
              <a:rPr lang="en-IN" dirty="0" smtClean="0">
                <a:sym typeface="Wingdings" pitchFamily="2" charset="2"/>
              </a:rPr>
              <a:t> </a:t>
            </a:r>
            <a:r>
              <a:rPr lang="en-IN" sz="2800" b="1" u="sng" dirty="0" smtClean="0">
                <a:sym typeface="Wingdings" pitchFamily="2" charset="2"/>
              </a:rPr>
              <a:t>https://github.com/MANISH007700/ENODO---2020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Algerian" pitchFamily="82" charset="0"/>
              </a:rPr>
              <a:t>Task 1 : BULB EDA</a:t>
            </a:r>
            <a:endParaRPr lang="en-US" b="1" u="sng" dirty="0">
              <a:latin typeface="Algerian" pitchFamily="82" charset="0"/>
            </a:endParaRPr>
          </a:p>
        </p:txBody>
      </p:sp>
      <p:sp>
        <p:nvSpPr>
          <p:cNvPr id="3" name="Content Placeholder 2"/>
          <p:cNvSpPr>
            <a:spLocks noGrp="1"/>
          </p:cNvSpPr>
          <p:nvPr>
            <p:ph idx="1"/>
          </p:nvPr>
        </p:nvSpPr>
        <p:spPr/>
        <p:txBody>
          <a:bodyPr/>
          <a:lstStyle/>
          <a:p>
            <a:endParaRPr lang="en-IN" dirty="0" smtClean="0"/>
          </a:p>
          <a:p>
            <a:r>
              <a:rPr lang="en-IN" dirty="0" smtClean="0"/>
              <a:t>Q1 : </a:t>
            </a:r>
            <a:r>
              <a:rPr lang="en-US" b="1" dirty="0"/>
              <a:t>Bulbs are being manufactured in many countries and are being sold. Is there any relation between the number of hours for which the bulb worked and the place where it was manufactured?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96144"/>
          </a:xfrm>
        </p:spPr>
        <p:txBody>
          <a:bodyPr>
            <a:noAutofit/>
          </a:bodyPr>
          <a:lstStyle/>
          <a:p>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To </a:t>
            </a:r>
            <a:r>
              <a:rPr lang="en-US" sz="2800" b="1" dirty="0"/>
              <a:t>answer this question , we can plot the </a:t>
            </a:r>
            <a:r>
              <a:rPr lang="en-US" sz="2800" b="1" dirty="0" err="1"/>
              <a:t>countplot</a:t>
            </a:r>
            <a:r>
              <a:rPr lang="en-US" sz="2800" b="1" dirty="0"/>
              <a:t> with the hour worked and place of manufactured to look for highest co-relation</a:t>
            </a:r>
            <a:br>
              <a:rPr lang="en-US" sz="2800" b="1" dirty="0"/>
            </a:br>
            <a:endParaRPr lang="en-US" sz="2800" dirty="0"/>
          </a:p>
        </p:txBody>
      </p:sp>
      <p:pic>
        <p:nvPicPr>
          <p:cNvPr id="4" name="Content Placeholder 3" descr="1.png"/>
          <p:cNvPicPr>
            <a:picLocks noGrp="1" noChangeAspect="1"/>
          </p:cNvPicPr>
          <p:nvPr>
            <p:ph idx="1"/>
          </p:nvPr>
        </p:nvPicPr>
        <p:blipFill>
          <a:blip r:embed="rId2" cstate="print"/>
          <a:stretch>
            <a:fillRect/>
          </a:stretch>
        </p:blipFill>
        <p:spPr>
          <a:xfrm>
            <a:off x="1259632" y="2420888"/>
            <a:ext cx="6120680" cy="443711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62274"/>
          </a:xfrm>
        </p:spPr>
        <p:txBody>
          <a:bodyPr>
            <a:noAutofit/>
          </a:bodyPr>
          <a:lstStyle/>
          <a:p>
            <a:pPr algn="r"/>
            <a:r>
              <a:rPr lang="en-IN" sz="2800" dirty="0" smtClean="0">
                <a:latin typeface="Arial Rounded MT Bold" pitchFamily="34" charset="0"/>
              </a:rPr>
              <a:t/>
            </a:r>
            <a:br>
              <a:rPr lang="en-IN" sz="2800" dirty="0" smtClean="0">
                <a:latin typeface="Arial Rounded MT Bold" pitchFamily="34" charset="0"/>
              </a:rPr>
            </a:br>
            <a:r>
              <a:rPr lang="en-IN" sz="2800" dirty="0">
                <a:latin typeface="Arial Rounded MT Bold" pitchFamily="34" charset="0"/>
              </a:rPr>
              <a:t/>
            </a:r>
            <a:br>
              <a:rPr lang="en-IN" sz="2800" dirty="0">
                <a:latin typeface="Arial Rounded MT Bold" pitchFamily="34" charset="0"/>
              </a:rPr>
            </a:br>
            <a:r>
              <a:rPr lang="en-IN" sz="2800" dirty="0" smtClean="0">
                <a:latin typeface="Arial Rounded MT Bold" pitchFamily="34" charset="0"/>
              </a:rPr>
              <a:t/>
            </a:r>
            <a:br>
              <a:rPr lang="en-IN" sz="2800" dirty="0" smtClean="0">
                <a:latin typeface="Arial Rounded MT Bold" pitchFamily="34" charset="0"/>
              </a:rPr>
            </a:br>
            <a:r>
              <a:rPr lang="en-IN" sz="2800" dirty="0" smtClean="0">
                <a:latin typeface="Arial Rounded MT Bold" pitchFamily="34" charset="0"/>
              </a:rPr>
              <a:t>Checking the co-relation of all the columns , just to be sure for the outliers !</a:t>
            </a:r>
            <a:br>
              <a:rPr lang="en-IN" sz="2800" dirty="0" smtClean="0">
                <a:latin typeface="Arial Rounded MT Bold" pitchFamily="34" charset="0"/>
              </a:rPr>
            </a:br>
            <a:r>
              <a:rPr lang="en-IN" sz="2800" dirty="0" smtClean="0">
                <a:latin typeface="Arial Rounded MT Bold" pitchFamily="34" charset="0"/>
              </a:rPr>
              <a:t>All the columns are highly co-related </a:t>
            </a:r>
            <a:r>
              <a:rPr lang="en-IN" sz="3600" dirty="0">
                <a:latin typeface="Arial Rounded MT Bold" pitchFamily="34" charset="0"/>
              </a:rPr>
              <a:t/>
            </a:r>
            <a:br>
              <a:rPr lang="en-IN" sz="3600" dirty="0">
                <a:latin typeface="Arial Rounded MT Bold" pitchFamily="34" charset="0"/>
              </a:rPr>
            </a:br>
            <a:r>
              <a:rPr lang="en-IN" sz="3600" dirty="0" smtClean="0">
                <a:latin typeface="Arial Rounded MT Bold" pitchFamily="34" charset="0"/>
              </a:rPr>
              <a:t/>
            </a:r>
            <a:br>
              <a:rPr lang="en-IN" sz="3600" dirty="0" smtClean="0">
                <a:latin typeface="Arial Rounded MT Bold" pitchFamily="34" charset="0"/>
              </a:rPr>
            </a:br>
            <a:endParaRPr lang="en-US" sz="3600" dirty="0">
              <a:latin typeface="Arial Rounded MT Bold" pitchFamily="34" charset="0"/>
            </a:endParaRPr>
          </a:p>
        </p:txBody>
      </p:sp>
      <p:pic>
        <p:nvPicPr>
          <p:cNvPr id="4" name="Content Placeholder 3" descr="3.png"/>
          <p:cNvPicPr>
            <a:picLocks noGrp="1" noChangeAspect="1"/>
          </p:cNvPicPr>
          <p:nvPr>
            <p:ph idx="1"/>
          </p:nvPr>
        </p:nvPicPr>
        <p:blipFill>
          <a:blip r:embed="rId2" cstate="print"/>
          <a:stretch>
            <a:fillRect/>
          </a:stretch>
        </p:blipFill>
        <p:spPr>
          <a:xfrm>
            <a:off x="395536" y="2420888"/>
            <a:ext cx="4592468" cy="425998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Grp="1" noChangeAspect="1"/>
          </p:cNvPicPr>
          <p:nvPr>
            <p:ph idx="1"/>
          </p:nvPr>
        </p:nvPicPr>
        <p:blipFill>
          <a:blip r:embed="rId2" cstate="print"/>
          <a:stretch>
            <a:fillRect/>
          </a:stretch>
        </p:blipFill>
        <p:spPr>
          <a:xfrm>
            <a:off x="2051720" y="2708920"/>
            <a:ext cx="4680520" cy="3969694"/>
          </a:xfrm>
        </p:spPr>
      </p:pic>
      <p:sp>
        <p:nvSpPr>
          <p:cNvPr id="2" name="Title 1"/>
          <p:cNvSpPr>
            <a:spLocks noGrp="1"/>
          </p:cNvSpPr>
          <p:nvPr>
            <p:ph type="title"/>
          </p:nvPr>
        </p:nvSpPr>
        <p:spPr/>
        <p:txBody>
          <a:bodyPr>
            <a:noAutofit/>
          </a:bodyPr>
          <a:lstStyle/>
          <a:p>
            <a:r>
              <a:rPr lang="en-IN" sz="3200" dirty="0" smtClean="0">
                <a:latin typeface="Berlin Sans FB" pitchFamily="34" charset="0"/>
              </a:rPr>
              <a:t/>
            </a:r>
            <a:br>
              <a:rPr lang="en-IN" sz="3200" dirty="0" smtClean="0">
                <a:latin typeface="Berlin Sans FB" pitchFamily="34" charset="0"/>
              </a:rPr>
            </a:br>
            <a:r>
              <a:rPr lang="en-IN" sz="3200" dirty="0">
                <a:latin typeface="Berlin Sans FB" pitchFamily="34" charset="0"/>
              </a:rPr>
              <a:t/>
            </a:r>
            <a:br>
              <a:rPr lang="en-IN" sz="3200" dirty="0">
                <a:latin typeface="Berlin Sans FB" pitchFamily="34" charset="0"/>
              </a:rPr>
            </a:br>
            <a:r>
              <a:rPr lang="en-IN" sz="3200" dirty="0" smtClean="0">
                <a:latin typeface="Berlin Sans FB" pitchFamily="34" charset="0"/>
              </a:rPr>
              <a:t/>
            </a:r>
            <a:br>
              <a:rPr lang="en-IN" sz="3200" dirty="0" smtClean="0">
                <a:latin typeface="Berlin Sans FB" pitchFamily="34" charset="0"/>
              </a:rPr>
            </a:br>
            <a:r>
              <a:rPr lang="en-IN" sz="3200" dirty="0" smtClean="0">
                <a:latin typeface="Berlin Sans FB" pitchFamily="34" charset="0"/>
              </a:rPr>
              <a:t>Lets Check the Distribution of hours worked , just in case !</a:t>
            </a:r>
            <a:br>
              <a:rPr lang="en-IN" sz="3200" dirty="0" smtClean="0">
                <a:latin typeface="Berlin Sans FB" pitchFamily="34" charset="0"/>
              </a:rPr>
            </a:br>
            <a:r>
              <a:rPr lang="en-IN" sz="3200" dirty="0" smtClean="0">
                <a:latin typeface="Berlin Sans FB" pitchFamily="34" charset="0"/>
              </a:rPr>
              <a:t>Majority of values lie between 750 – 1200 hr</a:t>
            </a:r>
            <a:endParaRPr lang="en-US" sz="3200" dirty="0">
              <a:latin typeface="Berlin Sans FB"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Arial Rounded MT Bold" pitchFamily="34" charset="0"/>
              </a:rPr>
              <a:t/>
            </a:r>
            <a:br>
              <a:rPr lang="en-US" sz="3600" b="1" dirty="0" smtClean="0">
                <a:latin typeface="Arial Rounded MT Bold" pitchFamily="34" charset="0"/>
              </a:rPr>
            </a:br>
            <a:r>
              <a:rPr lang="en-US" sz="3600" b="1" dirty="0">
                <a:latin typeface="Arial Rounded MT Bold" pitchFamily="34" charset="0"/>
              </a:rPr>
              <a:t/>
            </a:r>
            <a:br>
              <a:rPr lang="en-US" sz="3600" b="1" dirty="0">
                <a:latin typeface="Arial Rounded MT Bold" pitchFamily="34" charset="0"/>
              </a:rPr>
            </a:br>
            <a:r>
              <a:rPr lang="en-US" sz="3600" b="1" dirty="0" smtClean="0">
                <a:latin typeface="Arial Rounded MT Bold" pitchFamily="34" charset="0"/>
              </a:rPr>
              <a:t/>
            </a:r>
            <a:br>
              <a:rPr lang="en-US" sz="3600" b="1" dirty="0" smtClean="0">
                <a:latin typeface="Arial Rounded MT Bold" pitchFamily="34" charset="0"/>
              </a:rPr>
            </a:br>
            <a:r>
              <a:rPr lang="en-US" sz="3600" b="1" dirty="0">
                <a:latin typeface="Arial Rounded MT Bold" pitchFamily="34" charset="0"/>
              </a:rPr>
              <a:t/>
            </a:r>
            <a:br>
              <a:rPr lang="en-US" sz="3600" b="1" dirty="0">
                <a:latin typeface="Arial Rounded MT Bold" pitchFamily="34" charset="0"/>
              </a:rPr>
            </a:br>
            <a:r>
              <a:rPr lang="en-US" sz="3600" b="1" dirty="0" smtClean="0">
                <a:latin typeface="Arial Rounded MT Bold" pitchFamily="34" charset="0"/>
              </a:rPr>
              <a:t/>
            </a:r>
            <a:br>
              <a:rPr lang="en-US" sz="3600" b="1" dirty="0" smtClean="0">
                <a:latin typeface="Arial Rounded MT Bold" pitchFamily="34" charset="0"/>
              </a:rPr>
            </a:br>
            <a:r>
              <a:rPr lang="en-US" sz="3600" b="1" dirty="0">
                <a:latin typeface="Arial Rounded MT Bold" pitchFamily="34" charset="0"/>
              </a:rPr>
              <a:t/>
            </a:r>
            <a:br>
              <a:rPr lang="en-US" sz="3600" b="1" dirty="0">
                <a:latin typeface="Arial Rounded MT Bold" pitchFamily="34" charset="0"/>
              </a:rPr>
            </a:br>
            <a:r>
              <a:rPr lang="en-US" sz="3600" b="1" dirty="0" smtClean="0">
                <a:latin typeface="Arial Rounded MT Bold" pitchFamily="34" charset="0"/>
              </a:rPr>
              <a:t>By </a:t>
            </a:r>
            <a:r>
              <a:rPr lang="en-US" sz="3600" b="1" dirty="0">
                <a:latin typeface="Arial Rounded MT Bold" pitchFamily="34" charset="0"/>
              </a:rPr>
              <a:t>using a </a:t>
            </a:r>
            <a:r>
              <a:rPr lang="en-US" sz="3600" b="1" dirty="0" err="1">
                <a:solidFill>
                  <a:srgbClr val="FF0000"/>
                </a:solidFill>
                <a:latin typeface="Arial Rounded MT Bold" pitchFamily="34" charset="0"/>
              </a:rPr>
              <a:t>groupby</a:t>
            </a:r>
            <a:r>
              <a:rPr lang="en-US" sz="3600" b="1" dirty="0">
                <a:latin typeface="Arial Rounded MT Bold" pitchFamily="34" charset="0"/>
              </a:rPr>
              <a:t> function , we can clearly witness the country having the highest co-relation of hours worked of the bulb by taking the mean </a:t>
            </a:r>
            <a:br>
              <a:rPr lang="en-US" sz="3600" b="1" dirty="0">
                <a:latin typeface="Arial Rounded MT Bold" pitchFamily="34" charset="0"/>
              </a:rPr>
            </a:br>
            <a:r>
              <a:rPr lang="en-US" sz="3600" b="1" dirty="0">
                <a:latin typeface="Arial Rounded MT Bold" pitchFamily="34" charset="0"/>
              </a:rPr>
              <a:t/>
            </a:r>
            <a:br>
              <a:rPr lang="en-US" sz="3600" b="1" dirty="0">
                <a:latin typeface="Arial Rounded MT Bold" pitchFamily="34" charset="0"/>
              </a:rPr>
            </a:br>
            <a:r>
              <a:rPr lang="en-US" sz="3600" b="1" dirty="0" err="1" smtClean="0">
                <a:latin typeface="Arial Rounded MT Bold" pitchFamily="34" charset="0"/>
              </a:rPr>
              <a:t>Ans</a:t>
            </a:r>
            <a:r>
              <a:rPr lang="en-US" sz="3600" b="1" dirty="0" smtClean="0">
                <a:latin typeface="Arial Rounded MT Bold" pitchFamily="34" charset="0"/>
              </a:rPr>
              <a:t> : JAPAN</a:t>
            </a:r>
            <a:r>
              <a:rPr lang="en-US" sz="3600" b="1" dirty="0">
                <a:latin typeface="Arial Rounded MT Bold" pitchFamily="34" charset="0"/>
              </a:rPr>
              <a:t/>
            </a:r>
            <a:br>
              <a:rPr lang="en-US" sz="3600" b="1" dirty="0">
                <a:latin typeface="Arial Rounded MT Bold" pitchFamily="34" charset="0"/>
              </a:rPr>
            </a:br>
            <a:endParaRPr lang="en-US" sz="3600" dirty="0">
              <a:latin typeface="Arial Rounded MT Bold" pitchFamily="34" charset="0"/>
            </a:endParaRPr>
          </a:p>
        </p:txBody>
      </p:sp>
      <p:pic>
        <p:nvPicPr>
          <p:cNvPr id="4" name="Content Placeholder 3" descr="4.png"/>
          <p:cNvPicPr>
            <a:picLocks noGrp="1" noChangeAspect="1"/>
          </p:cNvPicPr>
          <p:nvPr>
            <p:ph idx="1"/>
          </p:nvPr>
        </p:nvPicPr>
        <p:blipFill>
          <a:blip r:embed="rId2" cstate="print"/>
          <a:stretch>
            <a:fillRect/>
          </a:stretch>
        </p:blipFill>
        <p:spPr>
          <a:xfrm>
            <a:off x="467544" y="4437112"/>
            <a:ext cx="8229600" cy="174936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Q2 : </a:t>
            </a:r>
            <a:r>
              <a:rPr lang="en-US" b="1" dirty="0" err="1">
                <a:solidFill>
                  <a:srgbClr val="FF0000"/>
                </a:solidFill>
              </a:rPr>
              <a:t>Prefered</a:t>
            </a:r>
            <a:r>
              <a:rPr lang="en-US" b="1" dirty="0">
                <a:solidFill>
                  <a:srgbClr val="FF0000"/>
                </a:solidFill>
              </a:rPr>
              <a:t> place to manufacture 50 watts </a:t>
            </a:r>
            <a:r>
              <a:rPr lang="en-US" b="1" dirty="0" smtClean="0">
                <a:solidFill>
                  <a:srgbClr val="FF0000"/>
                </a:solidFill>
              </a:rPr>
              <a:t>bulb ?</a:t>
            </a:r>
          </a:p>
          <a:p>
            <a:endParaRPr lang="en-IN" b="1" dirty="0"/>
          </a:p>
          <a:p>
            <a:r>
              <a:rPr lang="en-US" sz="2000" b="1" dirty="0">
                <a:solidFill>
                  <a:srgbClr val="002060"/>
                </a:solidFill>
                <a:latin typeface="Bahnschrift Light" pitchFamily="34" charset="0"/>
              </a:rPr>
              <a:t>Since , we just need to find the best place to look out for 50 watts out of (50,100,200) , we use a </a:t>
            </a:r>
            <a:r>
              <a:rPr lang="en-US" sz="2000" b="1" dirty="0" err="1">
                <a:solidFill>
                  <a:srgbClr val="002060"/>
                </a:solidFill>
                <a:latin typeface="Bahnschrift Light" pitchFamily="34" charset="0"/>
              </a:rPr>
              <a:t>groupby</a:t>
            </a:r>
            <a:r>
              <a:rPr lang="en-US" sz="2000" b="1" dirty="0">
                <a:solidFill>
                  <a:srgbClr val="002060"/>
                </a:solidFill>
                <a:latin typeface="Bahnschrift Light" pitchFamily="34" charset="0"/>
              </a:rPr>
              <a:t> function to look at the watts</a:t>
            </a:r>
          </a:p>
          <a:p>
            <a:r>
              <a:rPr lang="en-US" sz="2000" b="1" dirty="0">
                <a:solidFill>
                  <a:srgbClr val="002060"/>
                </a:solidFill>
                <a:latin typeface="Bahnschrift Light" pitchFamily="34" charset="0"/>
              </a:rPr>
              <a:t>Do not forget , buying a 50 watt is only worth it , when the output is good ! Buying a 100 watt bulb and giving no sufficient </a:t>
            </a:r>
            <a:r>
              <a:rPr lang="en-US" sz="2000" b="1" dirty="0" smtClean="0">
                <a:solidFill>
                  <a:srgbClr val="002060"/>
                </a:solidFill>
                <a:latin typeface="Bahnschrift Light" pitchFamily="34" charset="0"/>
              </a:rPr>
              <a:t>efficiency result </a:t>
            </a:r>
            <a:r>
              <a:rPr lang="en-US" sz="2000" b="1" dirty="0">
                <a:solidFill>
                  <a:srgbClr val="002060"/>
                </a:solidFill>
                <a:latin typeface="Bahnschrift Light" pitchFamily="34" charset="0"/>
              </a:rPr>
              <a:t>is useless !</a:t>
            </a:r>
          </a:p>
          <a:p>
            <a:endParaRPr lang="en-US" sz="2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B050"/>
                </a:solidFill>
                <a:latin typeface="Maiandra GD" pitchFamily="34" charset="0"/>
              </a:rPr>
              <a:t>We first check the mean of watts for different country !</a:t>
            </a:r>
            <a:endParaRPr lang="en-US" b="1" dirty="0">
              <a:solidFill>
                <a:srgbClr val="00B050"/>
              </a:solidFill>
              <a:latin typeface="Maiandra GD" pitchFamily="34" charset="0"/>
            </a:endParaRPr>
          </a:p>
        </p:txBody>
      </p:sp>
      <p:pic>
        <p:nvPicPr>
          <p:cNvPr id="4" name="Content Placeholder 3" descr="5.png"/>
          <p:cNvPicPr>
            <a:picLocks noGrp="1" noChangeAspect="1"/>
          </p:cNvPicPr>
          <p:nvPr>
            <p:ph idx="1"/>
          </p:nvPr>
        </p:nvPicPr>
        <p:blipFill>
          <a:blip r:embed="rId2" cstate="print"/>
          <a:stretch>
            <a:fillRect/>
          </a:stretch>
        </p:blipFill>
        <p:spPr>
          <a:xfrm>
            <a:off x="491136" y="1772816"/>
            <a:ext cx="8161728" cy="417646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666</Words>
  <Application>Microsoft Office PowerPoint</Application>
  <PresentationFormat>On-screen Show (4:3)</PresentationFormat>
  <Paragraphs>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~ENODO~</vt:lpstr>
      <vt:lpstr>Slide 2</vt:lpstr>
      <vt:lpstr>Task 1 : BULB EDA</vt:lpstr>
      <vt:lpstr>    To answer this question , we can plot the countplot with the hour worked and place of manufactured to look for highest co-relation </vt:lpstr>
      <vt:lpstr>   Checking the co-relation of all the columns , just to be sure for the outliers ! All the columns are highly co-related   </vt:lpstr>
      <vt:lpstr>   Lets Check the Distribution of hours worked , just in case ! Majority of values lie between 750 – 1200 hr</vt:lpstr>
      <vt:lpstr>      By using a groupby function , we can clearly witness the country having the highest co-relation of hours worked of the bulb by taking the mean   Ans : JAPAN </vt:lpstr>
      <vt:lpstr>Slide 8</vt:lpstr>
      <vt:lpstr>We first check the mean of watts for different country !</vt:lpstr>
      <vt:lpstr>And there you go , by looking at this image, we shall get our answer</vt:lpstr>
      <vt:lpstr>Slide 11</vt:lpstr>
      <vt:lpstr>Slide 12</vt:lpstr>
      <vt:lpstr>Slide 13</vt:lpstr>
      <vt:lpstr>Slide 14</vt:lpstr>
      <vt:lpstr>Slide 15</vt:lpstr>
      <vt:lpstr>The Groupby Table</vt:lpstr>
      <vt:lpstr>The Pair Plot</vt:lpstr>
      <vt:lpstr>The Final Reveal</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~ENODO~</dc:title>
  <dc:creator>MANISH SHARMA</dc:creator>
  <cp:lastModifiedBy>MANISH SHARMA</cp:lastModifiedBy>
  <cp:revision>30</cp:revision>
  <dcterms:created xsi:type="dcterms:W3CDTF">2020-09-26T17:32:52Z</dcterms:created>
  <dcterms:modified xsi:type="dcterms:W3CDTF">2020-09-26T22:11:49Z</dcterms:modified>
</cp:coreProperties>
</file>