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F57A234-DD4A-4647-BC7C-E5CDBF5D47FE}"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29152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57A234-DD4A-4647-BC7C-E5CDBF5D47FE}"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213168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57A234-DD4A-4647-BC7C-E5CDBF5D47FE}"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332802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57A234-DD4A-4647-BC7C-E5CDBF5D47FE}"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463476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7A234-DD4A-4647-BC7C-E5CDBF5D47FE}" type="datetimeFigureOut">
              <a:rPr lang="en-IN" smtClean="0"/>
              <a:t>03-05-2025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327828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F57A234-DD4A-4647-BC7C-E5CDBF5D47FE}"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2246151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F57A234-DD4A-4647-BC7C-E5CDBF5D47FE}" type="datetimeFigureOut">
              <a:rPr lang="en-IN" smtClean="0"/>
              <a:t>03-05-2025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114566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F57A234-DD4A-4647-BC7C-E5CDBF5D47FE}" type="datetimeFigureOut">
              <a:rPr lang="en-IN" smtClean="0"/>
              <a:t>03-05-2025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387102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7A234-DD4A-4647-BC7C-E5CDBF5D47FE}" type="datetimeFigureOut">
              <a:rPr lang="en-IN" smtClean="0"/>
              <a:t>03-05-2025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1371052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7A234-DD4A-4647-BC7C-E5CDBF5D47FE}"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17443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7A234-DD4A-4647-BC7C-E5CDBF5D47FE}" type="datetimeFigureOut">
              <a:rPr lang="en-IN" smtClean="0"/>
              <a:t>03-05-2025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2B581-25B2-40BC-898A-46FA1B1A793F}" type="slidenum">
              <a:rPr lang="en-IN" smtClean="0"/>
              <a:t>‹#›</a:t>
            </a:fld>
            <a:endParaRPr lang="en-IN"/>
          </a:p>
        </p:txBody>
      </p:sp>
    </p:spTree>
    <p:extLst>
      <p:ext uri="{BB962C8B-B14F-4D97-AF65-F5344CB8AC3E}">
        <p14:creationId xmlns:p14="http://schemas.microsoft.com/office/powerpoint/2010/main" val="1485616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7A234-DD4A-4647-BC7C-E5CDBF5D47FE}" type="datetimeFigureOut">
              <a:rPr lang="en-IN" smtClean="0"/>
              <a:t>03-05-2025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2B581-25B2-40BC-898A-46FA1B1A793F}" type="slidenum">
              <a:rPr lang="en-IN" smtClean="0"/>
              <a:t>‹#›</a:t>
            </a:fld>
            <a:endParaRPr lang="en-IN"/>
          </a:p>
        </p:txBody>
      </p:sp>
    </p:spTree>
    <p:extLst>
      <p:ext uri="{BB962C8B-B14F-4D97-AF65-F5344CB8AC3E}">
        <p14:creationId xmlns:p14="http://schemas.microsoft.com/office/powerpoint/2010/main" val="32332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77036"/>
            <a:ext cx="9144000" cy="2387600"/>
          </a:xfrm>
        </p:spPr>
        <p:txBody>
          <a:bodyPr>
            <a:normAutofit/>
          </a:bodyPr>
          <a:lstStyle/>
          <a:p>
            <a:r>
              <a:rPr lang="en-US" sz="4400" u="sng" dirty="0">
                <a:latin typeface="Cooper Black" panose="0208090404030B020404" pitchFamily="18" charset="0"/>
              </a:rPr>
              <a:t>PREDICTING AIR QUALITY USING ADVANCED MACHINE LEARNING ALGORITHM</a:t>
            </a:r>
            <a:endParaRPr lang="en-IN" sz="4400" u="sng" dirty="0">
              <a:latin typeface="Cooper Black" panose="0208090404030B020404" pitchFamily="18" charset="0"/>
            </a:endParaRPr>
          </a:p>
        </p:txBody>
      </p:sp>
      <p:sp>
        <p:nvSpPr>
          <p:cNvPr id="3" name="Subtitle 2"/>
          <p:cNvSpPr>
            <a:spLocks noGrp="1"/>
          </p:cNvSpPr>
          <p:nvPr>
            <p:ph type="subTitle" idx="1"/>
          </p:nvPr>
        </p:nvSpPr>
        <p:spPr>
          <a:xfrm>
            <a:off x="1524000" y="3429000"/>
            <a:ext cx="9144000" cy="2631337"/>
          </a:xfrm>
        </p:spPr>
        <p:txBody>
          <a:bodyPr>
            <a:normAutofit/>
          </a:bodyPr>
          <a:lstStyle/>
          <a:p>
            <a:pPr marL="342900" indent="-342900" algn="l">
              <a:buFont typeface="Arial" panose="020B0604020202020204" pitchFamily="34" charset="0"/>
              <a:buChar char="•"/>
            </a:pPr>
            <a:r>
              <a:rPr lang="en-US" b="1" i="1" dirty="0">
                <a:solidFill>
                  <a:srgbClr val="C00000"/>
                </a:solidFill>
              </a:rPr>
              <a:t>STUDENT NAME: </a:t>
            </a:r>
            <a:r>
              <a:rPr lang="en-US" b="1" i="1" dirty="0" err="1">
                <a:solidFill>
                  <a:srgbClr val="0070C0"/>
                </a:solidFill>
              </a:rPr>
              <a:t>Manisha</a:t>
            </a:r>
            <a:r>
              <a:rPr lang="en-US" b="1" i="1" dirty="0">
                <a:solidFill>
                  <a:srgbClr val="0070C0"/>
                </a:solidFill>
              </a:rPr>
              <a:t>. A</a:t>
            </a:r>
          </a:p>
          <a:p>
            <a:pPr marL="342900" indent="-342900" algn="l">
              <a:buFont typeface="Arial" panose="020B0604020202020204" pitchFamily="34" charset="0"/>
              <a:buChar char="•"/>
            </a:pPr>
            <a:r>
              <a:rPr lang="en-US" b="1" i="1" dirty="0">
                <a:solidFill>
                  <a:srgbClr val="C00000"/>
                </a:solidFill>
              </a:rPr>
              <a:t>REGISTER NUMBER: </a:t>
            </a:r>
            <a:r>
              <a:rPr lang="en-US" b="1" i="1" dirty="0">
                <a:solidFill>
                  <a:srgbClr val="0070C0"/>
                </a:solidFill>
              </a:rPr>
              <a:t>422223106022</a:t>
            </a:r>
          </a:p>
          <a:p>
            <a:pPr marL="342900" indent="-342900" algn="l">
              <a:buFont typeface="Arial" panose="020B0604020202020204" pitchFamily="34" charset="0"/>
              <a:buChar char="•"/>
            </a:pPr>
            <a:r>
              <a:rPr lang="en-US" b="1" i="1" dirty="0">
                <a:solidFill>
                  <a:srgbClr val="C00000"/>
                </a:solidFill>
              </a:rPr>
              <a:t>COLLEGE NAME: </a:t>
            </a:r>
            <a:r>
              <a:rPr lang="en-US" b="1" i="1" dirty="0">
                <a:solidFill>
                  <a:srgbClr val="0070C0"/>
                </a:solidFill>
              </a:rPr>
              <a:t>Surya Group of Institutions</a:t>
            </a:r>
          </a:p>
          <a:p>
            <a:pPr marL="342900" indent="-342900" algn="l">
              <a:buFont typeface="Arial" panose="020B0604020202020204" pitchFamily="34" charset="0"/>
              <a:buChar char="•"/>
            </a:pPr>
            <a:r>
              <a:rPr lang="en-US" b="1" i="1" dirty="0">
                <a:solidFill>
                  <a:srgbClr val="C00000"/>
                </a:solidFill>
              </a:rPr>
              <a:t>DATE OF SUBMISSION: </a:t>
            </a:r>
            <a:r>
              <a:rPr lang="en-US" b="1" i="1" dirty="0">
                <a:solidFill>
                  <a:srgbClr val="0070C0"/>
                </a:solidFill>
              </a:rPr>
              <a:t>05/05/2025</a:t>
            </a:r>
          </a:p>
          <a:p>
            <a:pPr marL="342900" indent="-342900" algn="l">
              <a:buFont typeface="Arial" panose="020B0604020202020204" pitchFamily="34" charset="0"/>
              <a:buChar char="•"/>
            </a:pPr>
            <a:r>
              <a:rPr lang="en-US" b="1" i="1" dirty="0" err="1">
                <a:solidFill>
                  <a:srgbClr val="0070C0"/>
                </a:solidFill>
              </a:rPr>
              <a:t>GitHub</a:t>
            </a:r>
            <a:r>
              <a:rPr lang="en-US" b="1" i="1" dirty="0">
                <a:solidFill>
                  <a:srgbClr val="0070C0"/>
                </a:solidFill>
              </a:rPr>
              <a:t> Link: </a:t>
            </a:r>
            <a:r>
              <a:rPr lang="en-GB" b="1" i="1" u="sng" dirty="0">
                <a:solidFill>
                  <a:srgbClr val="0070C0"/>
                </a:solidFill>
              </a:rPr>
              <a:t>https://GitHub</a:t>
            </a:r>
            <a:r>
              <a:rPr lang="en-GB" b="1" i="1" dirty="0">
                <a:solidFill>
                  <a:srgbClr val="0070C0"/>
                </a:solidFill>
              </a:rPr>
              <a:t>.</a:t>
            </a:r>
            <a:r>
              <a:rPr lang="en-GB" b="1" i="1" u="sng" dirty="0">
                <a:solidFill>
                  <a:srgbClr val="0070C0"/>
                </a:solidFill>
              </a:rPr>
              <a:t>com</a:t>
            </a:r>
            <a:r>
              <a:rPr lang="en-GB" b="1" i="1" dirty="0">
                <a:solidFill>
                  <a:srgbClr val="0070C0"/>
                </a:solidFill>
              </a:rPr>
              <a:t>/</a:t>
            </a:r>
            <a:r>
              <a:rPr lang="en-GB" b="1" i="1" u="sng" dirty="0">
                <a:solidFill>
                  <a:srgbClr val="0070C0"/>
                </a:solidFill>
              </a:rPr>
              <a:t>MANISHA2906-GM</a:t>
            </a:r>
            <a:r>
              <a:rPr lang="en-GB" b="1" i="1" dirty="0">
                <a:solidFill>
                  <a:srgbClr val="0070C0"/>
                </a:solidFill>
              </a:rPr>
              <a:t>/</a:t>
            </a:r>
            <a:r>
              <a:rPr lang="en-GB" b="1" i="1" u="sng" dirty="0">
                <a:solidFill>
                  <a:srgbClr val="0070C0"/>
                </a:solidFill>
              </a:rPr>
              <a:t>manisha</a:t>
            </a:r>
            <a:endParaRPr lang="en-US" b="1" i="1" u="sng" dirty="0">
              <a:solidFill>
                <a:srgbClr val="0070C0"/>
              </a:solidFill>
            </a:endParaRPr>
          </a:p>
          <a:p>
            <a:pPr marL="342900" indent="-342900" algn="l">
              <a:buFont typeface="Arial" panose="020B0604020202020204" pitchFamily="34" charset="0"/>
              <a:buChar char="•"/>
            </a:pPr>
            <a:endParaRPr lang="en-IN" b="1" i="1" dirty="0">
              <a:solidFill>
                <a:srgbClr val="0070C0"/>
              </a:solidFill>
            </a:endParaRPr>
          </a:p>
        </p:txBody>
      </p:sp>
    </p:spTree>
    <p:extLst>
      <p:ext uri="{BB962C8B-B14F-4D97-AF65-F5344CB8AC3E}">
        <p14:creationId xmlns:p14="http://schemas.microsoft.com/office/powerpoint/2010/main" val="2741369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VISUALIZATION OF RESULTS AND MODEL</a:t>
            </a:r>
            <a:endParaRPr lang="en-IN" u="sng" dirty="0">
              <a:latin typeface="Cooper Black" panose="0208090404030B020404" pitchFamily="18" charset="0"/>
            </a:endParaRPr>
          </a:p>
        </p:txBody>
      </p:sp>
      <p:sp>
        <p:nvSpPr>
          <p:cNvPr id="3" name="Content Placeholder 2"/>
          <p:cNvSpPr>
            <a:spLocks noGrp="1"/>
          </p:cNvSpPr>
          <p:nvPr>
            <p:ph idx="1"/>
          </p:nvPr>
        </p:nvSpPr>
        <p:spPr/>
        <p:txBody>
          <a:bodyPr>
            <a:normAutofit lnSpcReduction="10000"/>
          </a:bodyPr>
          <a:lstStyle/>
          <a:p>
            <a:r>
              <a:rPr lang="en-US" i="1" dirty="0">
                <a:latin typeface="Bahnschrift Light" panose="020B0502040204020203" pitchFamily="34" charset="0"/>
              </a:rPr>
              <a:t>Predicted vs. Actual AQI:  Line or scatter plots to compare model predictions</a:t>
            </a:r>
          </a:p>
          <a:p>
            <a:endParaRPr lang="en-US" i="1" dirty="0">
              <a:latin typeface="Bahnschrift Light" panose="020B0502040204020203" pitchFamily="34" charset="0"/>
            </a:endParaRPr>
          </a:p>
          <a:p>
            <a:r>
              <a:rPr lang="en-US" i="1" dirty="0">
                <a:latin typeface="Bahnschrift Light" panose="020B0502040204020203" pitchFamily="34" charset="0"/>
              </a:rPr>
              <a:t>Features Importance:  Bar chart from Random Forest or </a:t>
            </a:r>
            <a:r>
              <a:rPr lang="en-US" i="1" dirty="0" err="1">
                <a:latin typeface="Bahnschrift Light" panose="020B0502040204020203" pitchFamily="34" charset="0"/>
              </a:rPr>
              <a:t>XGBoost</a:t>
            </a:r>
            <a:endParaRPr lang="en-US" i="1" dirty="0">
              <a:latin typeface="Bahnschrift Light" panose="020B0502040204020203" pitchFamily="34" charset="0"/>
            </a:endParaRPr>
          </a:p>
          <a:p>
            <a:endParaRPr lang="en-US" i="1" dirty="0">
              <a:latin typeface="Bahnschrift Light" panose="020B0502040204020203" pitchFamily="34" charset="0"/>
            </a:endParaRPr>
          </a:p>
          <a:p>
            <a:r>
              <a:rPr lang="en-US" i="1" dirty="0">
                <a:latin typeface="Bahnschrift Light" panose="020B0502040204020203" pitchFamily="34" charset="0"/>
              </a:rPr>
              <a:t>Error Distribution:  Histogram of residuals (errors)</a:t>
            </a:r>
          </a:p>
          <a:p>
            <a:endParaRPr lang="en-US" i="1" dirty="0">
              <a:latin typeface="Bahnschrift Light" panose="020B0502040204020203" pitchFamily="34" charset="0"/>
            </a:endParaRPr>
          </a:p>
          <a:p>
            <a:r>
              <a:rPr lang="en-US" i="1" dirty="0">
                <a:latin typeface="Bahnschrift Light" panose="020B0502040204020203" pitchFamily="34" charset="0"/>
              </a:rPr>
              <a:t>Model Comparison:  Graphical comparison of performance metrics across models </a:t>
            </a:r>
            <a:endParaRPr lang="en-IN" i="1" dirty="0">
              <a:latin typeface="Bahnschrift Light" panose="020B0502040204020203" pitchFamily="34" charset="0"/>
            </a:endParaRPr>
          </a:p>
        </p:txBody>
      </p:sp>
    </p:spTree>
    <p:extLst>
      <p:ext uri="{BB962C8B-B14F-4D97-AF65-F5344CB8AC3E}">
        <p14:creationId xmlns:p14="http://schemas.microsoft.com/office/powerpoint/2010/main" val="165339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TOOLS AND TECHNOLOGIES USED</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Programming Language:  Python</a:t>
            </a:r>
          </a:p>
          <a:p>
            <a:r>
              <a:rPr lang="en-US" i="1" dirty="0">
                <a:latin typeface="Bahnschrift Light" panose="020B0502040204020203" pitchFamily="34" charset="0"/>
              </a:rPr>
              <a:t>Libraries and Frameworks:  Pandas, </a:t>
            </a:r>
            <a:r>
              <a:rPr lang="en-US" i="1" dirty="0" err="1">
                <a:latin typeface="Bahnschrift Light" panose="020B0502040204020203" pitchFamily="34" charset="0"/>
              </a:rPr>
              <a:t>Numpy</a:t>
            </a:r>
            <a:r>
              <a:rPr lang="en-US" i="1" dirty="0">
                <a:latin typeface="Bahnschrift Light" panose="020B0502040204020203" pitchFamily="34" charset="0"/>
              </a:rPr>
              <a:t> for data handling</a:t>
            </a:r>
          </a:p>
          <a:p>
            <a:r>
              <a:rPr lang="en-US" i="1" dirty="0" err="1">
                <a:latin typeface="Bahnschrift Light" panose="020B0502040204020203" pitchFamily="34" charset="0"/>
              </a:rPr>
              <a:t>Matplotlib</a:t>
            </a:r>
            <a:r>
              <a:rPr lang="en-US" i="1" dirty="0">
                <a:latin typeface="Bahnschrift Light" panose="020B0502040204020203" pitchFamily="34" charset="0"/>
              </a:rPr>
              <a:t>, </a:t>
            </a:r>
            <a:r>
              <a:rPr lang="en-US" i="1" dirty="0" err="1">
                <a:latin typeface="Bahnschrift Light" panose="020B0502040204020203" pitchFamily="34" charset="0"/>
              </a:rPr>
              <a:t>Seaborn</a:t>
            </a:r>
            <a:r>
              <a:rPr lang="en-US" i="1" dirty="0">
                <a:latin typeface="Bahnschrift Light" panose="020B0502040204020203" pitchFamily="34" charset="0"/>
              </a:rPr>
              <a:t> for visualization</a:t>
            </a:r>
          </a:p>
          <a:p>
            <a:r>
              <a:rPr lang="en-US" i="1" dirty="0" err="1">
                <a:latin typeface="Bahnschrift Light" panose="020B0502040204020203" pitchFamily="34" charset="0"/>
              </a:rPr>
              <a:t>Scikit</a:t>
            </a:r>
            <a:r>
              <a:rPr lang="en-US" i="1" dirty="0">
                <a:latin typeface="Bahnschrift Light" panose="020B0502040204020203" pitchFamily="34" charset="0"/>
              </a:rPr>
              <a:t>-learn for machine learning</a:t>
            </a:r>
          </a:p>
          <a:p>
            <a:r>
              <a:rPr lang="en-US" i="1" dirty="0" err="1">
                <a:latin typeface="Bahnschrift Light" panose="020B0502040204020203" pitchFamily="34" charset="0"/>
              </a:rPr>
              <a:t>XGBoost</a:t>
            </a:r>
            <a:r>
              <a:rPr lang="en-US" i="1" dirty="0">
                <a:latin typeface="Bahnschrift Light" panose="020B0502040204020203" pitchFamily="34" charset="0"/>
              </a:rPr>
              <a:t> and </a:t>
            </a:r>
            <a:r>
              <a:rPr lang="en-US" i="1" dirty="0" err="1">
                <a:latin typeface="Bahnschrift Light" panose="020B0502040204020203" pitchFamily="34" charset="0"/>
              </a:rPr>
              <a:t>TensorFlow</a:t>
            </a:r>
            <a:r>
              <a:rPr lang="en-US" i="1" dirty="0">
                <a:latin typeface="Bahnschrift Light" panose="020B0502040204020203" pitchFamily="34" charset="0"/>
              </a:rPr>
              <a:t>/</a:t>
            </a:r>
            <a:r>
              <a:rPr lang="en-US" i="1" dirty="0" err="1">
                <a:latin typeface="Bahnschrift Light" panose="020B0502040204020203" pitchFamily="34" charset="0"/>
              </a:rPr>
              <a:t>Keras</a:t>
            </a:r>
            <a:r>
              <a:rPr lang="en-US" i="1" dirty="0">
                <a:latin typeface="Bahnschrift Light" panose="020B0502040204020203" pitchFamily="34" charset="0"/>
              </a:rPr>
              <a:t> for advanced modeling</a:t>
            </a:r>
          </a:p>
          <a:p>
            <a:r>
              <a:rPr lang="en-US" i="1" dirty="0">
                <a:latin typeface="Bahnschrift Light" panose="020B0502040204020203" pitchFamily="34" charset="0"/>
              </a:rPr>
              <a:t>Development Environment:  </a:t>
            </a:r>
            <a:r>
              <a:rPr lang="en-US" i="1" dirty="0" err="1">
                <a:latin typeface="Bahnschrift Light" panose="020B0502040204020203" pitchFamily="34" charset="0"/>
              </a:rPr>
              <a:t>Jupyter</a:t>
            </a:r>
            <a:r>
              <a:rPr lang="en-US" i="1" dirty="0">
                <a:latin typeface="Bahnschrift Light" panose="020B0502040204020203" pitchFamily="34" charset="0"/>
              </a:rPr>
              <a:t> Notebook, Google </a:t>
            </a:r>
            <a:r>
              <a:rPr lang="en-US" i="1" dirty="0" err="1">
                <a:latin typeface="Bahnschrift Light" panose="020B0502040204020203" pitchFamily="34" charset="0"/>
              </a:rPr>
              <a:t>Colab</a:t>
            </a:r>
            <a:endParaRPr lang="en-US" i="1" dirty="0">
              <a:latin typeface="Bahnschrift Light" panose="020B0502040204020203" pitchFamily="34" charset="0"/>
            </a:endParaRPr>
          </a:p>
          <a:p>
            <a:r>
              <a:rPr lang="en-US" i="1" dirty="0">
                <a:latin typeface="Bahnschrift Light" panose="020B0502040204020203" pitchFamily="34" charset="0"/>
              </a:rPr>
              <a:t>Version Control:  </a:t>
            </a:r>
            <a:r>
              <a:rPr lang="en-US" i="1" dirty="0" err="1">
                <a:latin typeface="Bahnschrift Light" panose="020B0502040204020203" pitchFamily="34" charset="0"/>
              </a:rPr>
              <a:t>Git</a:t>
            </a:r>
            <a:r>
              <a:rPr lang="en-US" i="1" dirty="0">
                <a:latin typeface="Bahnschrift Light" panose="020B0502040204020203" pitchFamily="34" charset="0"/>
              </a:rPr>
              <a:t>/</a:t>
            </a:r>
            <a:r>
              <a:rPr lang="en-US" i="1" dirty="0" err="1">
                <a:latin typeface="Bahnschrift Light" panose="020B0502040204020203" pitchFamily="34" charset="0"/>
              </a:rPr>
              <a:t>GitHub</a:t>
            </a:r>
            <a:endParaRPr lang="en-US" i="1" dirty="0">
              <a:latin typeface="Bahnschrift Light" panose="020B0502040204020203" pitchFamily="34" charset="0"/>
            </a:endParaRPr>
          </a:p>
          <a:p>
            <a:r>
              <a:rPr lang="en-US" i="1" dirty="0">
                <a:latin typeface="Bahnschrift Light" panose="020B0502040204020203" pitchFamily="34" charset="0"/>
              </a:rPr>
              <a:t>Data sources:  CPCB API, </a:t>
            </a:r>
            <a:r>
              <a:rPr lang="en-US" i="1" dirty="0" err="1">
                <a:latin typeface="Bahnschrift Light" panose="020B0502040204020203" pitchFamily="34" charset="0"/>
              </a:rPr>
              <a:t>OpenAQ</a:t>
            </a:r>
            <a:r>
              <a:rPr lang="en-US" i="1" dirty="0">
                <a:latin typeface="Bahnschrift Light" panose="020B0502040204020203" pitchFamily="34" charset="0"/>
              </a:rPr>
              <a:t> API, </a:t>
            </a:r>
            <a:r>
              <a:rPr lang="en-US" i="1" dirty="0" err="1">
                <a:latin typeface="Bahnschrift Light" panose="020B0502040204020203" pitchFamily="34" charset="0"/>
              </a:rPr>
              <a:t>Kaggle</a:t>
            </a:r>
            <a:r>
              <a:rPr lang="en-US" i="1" dirty="0">
                <a:latin typeface="Bahnschrift Light" panose="020B0502040204020203" pitchFamily="34" charset="0"/>
              </a:rPr>
              <a:t> datasets</a:t>
            </a:r>
            <a:endParaRPr lang="en-IN" i="1" dirty="0">
              <a:latin typeface="Bahnschrift Light" panose="020B0502040204020203" pitchFamily="34" charset="0"/>
            </a:endParaRPr>
          </a:p>
        </p:txBody>
      </p:sp>
    </p:spTree>
    <p:extLst>
      <p:ext uri="{BB962C8B-B14F-4D97-AF65-F5344CB8AC3E}">
        <p14:creationId xmlns:p14="http://schemas.microsoft.com/office/powerpoint/2010/main" val="304475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latin typeface="Cooper Black" panose="0208090404030B020404" pitchFamily="18" charset="0"/>
              </a:rPr>
              <a:t>TEAM MEMBERS AND CONTRIBUTIONS</a:t>
            </a:r>
            <a:endParaRPr lang="en-IN" i="1"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dirty="0">
                <a:latin typeface="Bahnschrift Light" panose="020B0502040204020203" pitchFamily="34" charset="0"/>
              </a:rPr>
              <a:t>Data analyst:  Collected datasets, performed data cleaning, and conducted EDA – KAVITHA. S</a:t>
            </a:r>
          </a:p>
          <a:p>
            <a:r>
              <a:rPr lang="en-US" dirty="0">
                <a:latin typeface="Bahnschrift Light" panose="020B0502040204020203" pitchFamily="34" charset="0"/>
              </a:rPr>
              <a:t>ML Engineer:  Designed and trained machine learning models, features engineering – ROOBINI. S</a:t>
            </a:r>
          </a:p>
          <a:p>
            <a:r>
              <a:rPr lang="en-US" dirty="0">
                <a:latin typeface="Bahnschrift Light" panose="020B0502040204020203" pitchFamily="34" charset="0"/>
              </a:rPr>
              <a:t>Project Manager:  Coordinated tasks, documented the project, and conducted stakeholder review – MANISHA. A</a:t>
            </a:r>
          </a:p>
          <a:p>
            <a:r>
              <a:rPr lang="en-US" dirty="0">
                <a:latin typeface="Bahnschrift Light" panose="020B0502040204020203" pitchFamily="34" charset="0"/>
              </a:rPr>
              <a:t>Visualization Lead:  Created plots, dashboards, and presented results visually – TAMIZHVANI. R</a:t>
            </a:r>
            <a:endParaRPr lang="en-IN" dirty="0">
              <a:latin typeface="Bahnschrift Light" panose="020B0502040204020203" pitchFamily="34" charset="0"/>
            </a:endParaRPr>
          </a:p>
        </p:txBody>
      </p:sp>
    </p:spTree>
    <p:extLst>
      <p:ext uri="{BB962C8B-B14F-4D97-AF65-F5344CB8AC3E}">
        <p14:creationId xmlns:p14="http://schemas.microsoft.com/office/powerpoint/2010/main" val="2186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PROBLEM STATEMENT</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     Air pollution is a growing concern globally, affecting human health, ecosystem, and climate.  The need for real-time and accurate prediction of air quality has become crucial.  The challenge lies in processing complex environmental data to forecast the Air Quality Index (AQI).  This project aims to address this issue by applying machine learning algorithms to predict AQI levels based on environmental and meteorological parameters.</a:t>
            </a:r>
            <a:endParaRPr lang="en-IN" i="1" dirty="0">
              <a:latin typeface="Bahnschrift Light" panose="020B0502040204020203" pitchFamily="34" charset="0"/>
            </a:endParaRPr>
          </a:p>
        </p:txBody>
      </p:sp>
    </p:spTree>
    <p:extLst>
      <p:ext uri="{BB962C8B-B14F-4D97-AF65-F5344CB8AC3E}">
        <p14:creationId xmlns:p14="http://schemas.microsoft.com/office/powerpoint/2010/main" val="342440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PROJECT OBJECTIVE</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To develop a predictive model:  Create a machine learning-based model that accurately forecast AQI using environmental datasets.</a:t>
            </a:r>
          </a:p>
          <a:p>
            <a:r>
              <a:rPr lang="en-US" i="1" dirty="0">
                <a:latin typeface="Bahnschrift Light" panose="020B0502040204020203" pitchFamily="34" charset="0"/>
              </a:rPr>
              <a:t>To support decision making:  Provide actionable insights for government agencies and citizens to take preventive measure.</a:t>
            </a:r>
          </a:p>
          <a:p>
            <a:r>
              <a:rPr lang="en-US" i="1" dirty="0">
                <a:latin typeface="Bahnschrift Light" panose="020B0502040204020203" pitchFamily="34" charset="0"/>
              </a:rPr>
              <a:t>To analyze pollutant impact:  Identify key pollutants and meteorological features that significance influence air quality.</a:t>
            </a:r>
          </a:p>
          <a:p>
            <a:r>
              <a:rPr lang="en-US" i="1" dirty="0">
                <a:latin typeface="Bahnschrift Light" panose="020B0502040204020203" pitchFamily="34" charset="0"/>
              </a:rPr>
              <a:t>To compare algorithm:  Evaluate different machine learning models and identify the most effective one for AQI prediction.</a:t>
            </a:r>
          </a:p>
        </p:txBody>
      </p:sp>
    </p:spTree>
    <p:extLst>
      <p:ext uri="{BB962C8B-B14F-4D97-AF65-F5344CB8AC3E}">
        <p14:creationId xmlns:p14="http://schemas.microsoft.com/office/powerpoint/2010/main" val="161641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FLOWCHART OF THE PROJECT WORKFLOW</a:t>
            </a:r>
            <a:endParaRPr lang="en-IN" u="sng" dirty="0">
              <a:latin typeface="Cooper Black" panose="0208090404030B0204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3965" y="1825625"/>
            <a:ext cx="5664069" cy="4351338"/>
          </a:xfrm>
        </p:spPr>
      </p:pic>
    </p:spTree>
    <p:extLst>
      <p:ext uri="{BB962C8B-B14F-4D97-AF65-F5344CB8AC3E}">
        <p14:creationId xmlns:p14="http://schemas.microsoft.com/office/powerpoint/2010/main" val="258846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DATA DESCRIPTION</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   To predict air quality using advanced machine learning, data sets typically include historical air quality data from monitoring stations, meteorological conditions, and potentially other relevant factors like traffic data.</a:t>
            </a:r>
          </a:p>
          <a:p>
            <a:r>
              <a:rPr lang="en-US" i="1" dirty="0">
                <a:latin typeface="Bahnschrift Light" panose="020B0502040204020203" pitchFamily="34" charset="0"/>
              </a:rPr>
              <a:t>   This datasets are used to train models that can predict future air quality, often using advanced algorithms like random forests or deep learning.</a:t>
            </a:r>
          </a:p>
          <a:p>
            <a:endParaRPr lang="en-US" i="1" dirty="0">
              <a:latin typeface="Bahnschrift Light" panose="020B0502040204020203" pitchFamily="34" charset="0"/>
            </a:endParaRPr>
          </a:p>
          <a:p>
            <a:r>
              <a:rPr lang="en-US" i="1" dirty="0">
                <a:latin typeface="Bahnschrift Light" panose="020B0502040204020203" pitchFamily="34" charset="0"/>
              </a:rPr>
              <a:t>Date </a:t>
            </a:r>
            <a:r>
              <a:rPr lang="en-US" i="1">
                <a:latin typeface="Bahnschrift Light" panose="020B0502040204020203" pitchFamily="34" charset="0"/>
              </a:rPr>
              <a:t>Description link:</a:t>
            </a:r>
            <a:endParaRPr lang="en-IN" i="1" dirty="0">
              <a:latin typeface="Bahnschrift Light" panose="020B0502040204020203" pitchFamily="34" charset="0"/>
            </a:endParaRPr>
          </a:p>
        </p:txBody>
      </p:sp>
    </p:spTree>
    <p:extLst>
      <p:ext uri="{BB962C8B-B14F-4D97-AF65-F5344CB8AC3E}">
        <p14:creationId xmlns:p14="http://schemas.microsoft.com/office/powerpoint/2010/main" val="91275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DATA PREPROCESSING</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Missing value handling:  Imputation using mean, median, or interpolation</a:t>
            </a:r>
          </a:p>
          <a:p>
            <a:r>
              <a:rPr lang="en-US" i="1" dirty="0">
                <a:latin typeface="Bahnschrift Light" panose="020B0502040204020203" pitchFamily="34" charset="0"/>
              </a:rPr>
              <a:t>Data Formatting:  Converting timestamp to </a:t>
            </a:r>
            <a:r>
              <a:rPr lang="en-US" i="1" dirty="0" err="1">
                <a:latin typeface="Bahnschrift Light" panose="020B0502040204020203" pitchFamily="34" charset="0"/>
              </a:rPr>
              <a:t>datetime</a:t>
            </a:r>
            <a:r>
              <a:rPr lang="en-US" i="1" dirty="0">
                <a:latin typeface="Bahnschrift Light" panose="020B0502040204020203" pitchFamily="34" charset="0"/>
              </a:rPr>
              <a:t> objects</a:t>
            </a:r>
          </a:p>
          <a:p>
            <a:r>
              <a:rPr lang="en-US" i="1" dirty="0">
                <a:latin typeface="Bahnschrift Light" panose="020B0502040204020203" pitchFamily="34" charset="0"/>
              </a:rPr>
              <a:t>Outline Detection:  Using IQR method or Z-score to filter extreme values</a:t>
            </a:r>
          </a:p>
          <a:p>
            <a:r>
              <a:rPr lang="en-US" i="1" dirty="0">
                <a:latin typeface="Bahnschrift Light" panose="020B0502040204020203" pitchFamily="34" charset="0"/>
              </a:rPr>
              <a:t>Normalization/Scaling:  </a:t>
            </a:r>
            <a:r>
              <a:rPr lang="en-US" i="1" dirty="0" err="1">
                <a:latin typeface="Bahnschrift Light" panose="020B0502040204020203" pitchFamily="34" charset="0"/>
              </a:rPr>
              <a:t>StandardScaler</a:t>
            </a:r>
            <a:r>
              <a:rPr lang="en-US" i="1" dirty="0">
                <a:latin typeface="Bahnschrift Light" panose="020B0502040204020203" pitchFamily="34" charset="0"/>
              </a:rPr>
              <a:t>  or </a:t>
            </a:r>
            <a:r>
              <a:rPr lang="en-US" i="1" dirty="0" err="1">
                <a:latin typeface="Bahnschrift Light" panose="020B0502040204020203" pitchFamily="34" charset="0"/>
              </a:rPr>
              <a:t>MixMaxScaler</a:t>
            </a:r>
            <a:r>
              <a:rPr lang="en-US" i="1" dirty="0">
                <a:latin typeface="Bahnschrift Light" panose="020B0502040204020203" pitchFamily="34" charset="0"/>
              </a:rPr>
              <a:t> to scale features</a:t>
            </a:r>
          </a:p>
          <a:p>
            <a:r>
              <a:rPr lang="en-US" i="1" dirty="0">
                <a:latin typeface="Bahnschrift Light" panose="020B0502040204020203" pitchFamily="34" charset="0"/>
              </a:rPr>
              <a:t>Encoding Time Features:  Extracting month, day, weekday for seasonal patterns</a:t>
            </a:r>
            <a:endParaRPr lang="en-IN" i="1" dirty="0">
              <a:latin typeface="Bahnschrift Light" panose="020B0502040204020203" pitchFamily="34" charset="0"/>
            </a:endParaRPr>
          </a:p>
        </p:txBody>
      </p:sp>
    </p:spTree>
    <p:extLst>
      <p:ext uri="{BB962C8B-B14F-4D97-AF65-F5344CB8AC3E}">
        <p14:creationId xmlns:p14="http://schemas.microsoft.com/office/powerpoint/2010/main" val="3804551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EXPLORATORY DATA ANALYSIS (EDA)</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Univariate Analysis:  Distribution plots of individual pollutants</a:t>
            </a:r>
          </a:p>
          <a:p>
            <a:r>
              <a:rPr lang="en-US" i="1" dirty="0">
                <a:latin typeface="Bahnschrift Light" panose="020B0502040204020203" pitchFamily="34" charset="0"/>
              </a:rPr>
              <a:t>Bivariate Analysis:  Scatter plots and correlation matrices to study relationship between features and AQI</a:t>
            </a:r>
          </a:p>
          <a:p>
            <a:r>
              <a:rPr lang="en-US" i="1" dirty="0">
                <a:latin typeface="Bahnschrift Light" panose="020B0502040204020203" pitchFamily="34" charset="0"/>
              </a:rPr>
              <a:t>Temporal Trends:  Line plots showing pollutant variation over time</a:t>
            </a:r>
          </a:p>
          <a:p>
            <a:r>
              <a:rPr lang="en-US" i="1" dirty="0" err="1">
                <a:latin typeface="Bahnschrift Light" panose="020B0502040204020203" pitchFamily="34" charset="0"/>
              </a:rPr>
              <a:t>Heatmaps</a:t>
            </a:r>
            <a:r>
              <a:rPr lang="en-US" i="1" dirty="0">
                <a:latin typeface="Bahnschrift Light" panose="020B0502040204020203" pitchFamily="34" charset="0"/>
              </a:rPr>
              <a:t>:  Correlation matrix showing dependencies among variables</a:t>
            </a:r>
          </a:p>
          <a:p>
            <a:r>
              <a:rPr lang="en-US" i="1" dirty="0">
                <a:latin typeface="Bahnschrift Light" panose="020B0502040204020203" pitchFamily="34" charset="0"/>
              </a:rPr>
              <a:t>AQI Distribution:  Histogram and box plots for AQI values</a:t>
            </a:r>
          </a:p>
          <a:p>
            <a:endParaRPr lang="en-US" i="1" dirty="0">
              <a:latin typeface="Bahnschrift Light" panose="020B0502040204020203" pitchFamily="34" charset="0"/>
            </a:endParaRPr>
          </a:p>
          <a:p>
            <a:endParaRPr lang="en-IN" i="1" dirty="0">
              <a:latin typeface="Bahnschrift Light" panose="020B0502040204020203" pitchFamily="34" charset="0"/>
            </a:endParaRPr>
          </a:p>
        </p:txBody>
      </p:sp>
    </p:spTree>
    <p:extLst>
      <p:ext uri="{BB962C8B-B14F-4D97-AF65-F5344CB8AC3E}">
        <p14:creationId xmlns:p14="http://schemas.microsoft.com/office/powerpoint/2010/main" val="2173327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FEATURE ENGINEERING</a:t>
            </a:r>
            <a:endParaRPr lang="en-IN" u="sng" dirty="0">
              <a:latin typeface="Cooper Black" panose="0208090404030B020404" pitchFamily="18" charset="0"/>
            </a:endParaRPr>
          </a:p>
        </p:txBody>
      </p:sp>
      <p:sp>
        <p:nvSpPr>
          <p:cNvPr id="3" name="Content Placeholder 2"/>
          <p:cNvSpPr>
            <a:spLocks noGrp="1"/>
          </p:cNvSpPr>
          <p:nvPr>
            <p:ph idx="1"/>
          </p:nvPr>
        </p:nvSpPr>
        <p:spPr/>
        <p:txBody>
          <a:bodyPr>
            <a:normAutofit lnSpcReduction="10000"/>
          </a:bodyPr>
          <a:lstStyle/>
          <a:p>
            <a:r>
              <a:rPr lang="en-US" i="1" dirty="0">
                <a:latin typeface="Bahnschrift Light" panose="020B0502040204020203" pitchFamily="34" charset="0"/>
              </a:rPr>
              <a:t>Time Features:  Adding features like hour of day, day of week, or season</a:t>
            </a:r>
          </a:p>
          <a:p>
            <a:r>
              <a:rPr lang="en-US" i="1" dirty="0">
                <a:latin typeface="Bahnschrift Light" panose="020B0502040204020203" pitchFamily="34" charset="0"/>
              </a:rPr>
              <a:t>Rolling Average:  Computing moving averages for pollutant levels to capture trends</a:t>
            </a:r>
          </a:p>
          <a:p>
            <a:r>
              <a:rPr lang="en-US" i="1" dirty="0">
                <a:latin typeface="Bahnschrift Light" panose="020B0502040204020203" pitchFamily="34" charset="0"/>
              </a:rPr>
              <a:t>Lag Features:  Including values from previous time steps to capture temporal dependencies</a:t>
            </a:r>
          </a:p>
          <a:p>
            <a:r>
              <a:rPr lang="en-US" i="1" dirty="0">
                <a:latin typeface="Bahnschrift Light" panose="020B0502040204020203" pitchFamily="34" charset="0"/>
              </a:rPr>
              <a:t>Pollutants Ratios:  Creating ratios like PM2.5/PM10 to indicate pollution types</a:t>
            </a:r>
          </a:p>
          <a:p>
            <a:r>
              <a:rPr lang="en-US" i="1" dirty="0">
                <a:latin typeface="Bahnschrift Light" panose="020B0502040204020203" pitchFamily="34" charset="0"/>
              </a:rPr>
              <a:t>Dimensionality Reduction:  Using PCA if required for high-dimensional data  </a:t>
            </a:r>
            <a:endParaRPr lang="en-IN" i="1" dirty="0">
              <a:latin typeface="Bahnschrift Light" panose="020B0502040204020203" pitchFamily="34" charset="0"/>
            </a:endParaRPr>
          </a:p>
        </p:txBody>
      </p:sp>
    </p:spTree>
    <p:extLst>
      <p:ext uri="{BB962C8B-B14F-4D97-AF65-F5344CB8AC3E}">
        <p14:creationId xmlns:p14="http://schemas.microsoft.com/office/powerpoint/2010/main" val="1710381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Cooper Black" panose="0208090404030B020404" pitchFamily="18" charset="0"/>
              </a:rPr>
              <a:t>MODEL BUILDING</a:t>
            </a:r>
            <a:endParaRPr lang="en-IN" u="sng" dirty="0">
              <a:latin typeface="Cooper Black" panose="0208090404030B020404" pitchFamily="18" charset="0"/>
            </a:endParaRPr>
          </a:p>
        </p:txBody>
      </p:sp>
      <p:sp>
        <p:nvSpPr>
          <p:cNvPr id="3" name="Content Placeholder 2"/>
          <p:cNvSpPr>
            <a:spLocks noGrp="1"/>
          </p:cNvSpPr>
          <p:nvPr>
            <p:ph idx="1"/>
          </p:nvPr>
        </p:nvSpPr>
        <p:spPr/>
        <p:txBody>
          <a:bodyPr/>
          <a:lstStyle/>
          <a:p>
            <a:r>
              <a:rPr lang="en-US" i="1" dirty="0">
                <a:latin typeface="Bahnschrift Light" panose="020B0502040204020203" pitchFamily="34" charset="0"/>
              </a:rPr>
              <a:t>Algorithms used:</a:t>
            </a:r>
          </a:p>
          <a:p>
            <a:r>
              <a:rPr lang="en-US" i="1" dirty="0">
                <a:latin typeface="Bahnschrift Light" panose="020B0502040204020203" pitchFamily="34" charset="0"/>
              </a:rPr>
              <a:t>Linear Regression (as a baseline)</a:t>
            </a:r>
          </a:p>
          <a:p>
            <a:r>
              <a:rPr lang="en-US" i="1" dirty="0">
                <a:latin typeface="Bahnschrift Light" panose="020B0502040204020203" pitchFamily="34" charset="0"/>
              </a:rPr>
              <a:t>Random Forest </a:t>
            </a:r>
            <a:r>
              <a:rPr lang="en-US" i="1" dirty="0" err="1">
                <a:latin typeface="Bahnschrift Light" panose="020B0502040204020203" pitchFamily="34" charset="0"/>
              </a:rPr>
              <a:t>Regressor</a:t>
            </a:r>
            <a:endParaRPr lang="en-US" i="1" dirty="0">
              <a:latin typeface="Bahnschrift Light" panose="020B0502040204020203" pitchFamily="34" charset="0"/>
            </a:endParaRPr>
          </a:p>
          <a:p>
            <a:r>
              <a:rPr lang="en-US" i="1" dirty="0" err="1">
                <a:latin typeface="Bahnschrift Light" panose="020B0502040204020203" pitchFamily="34" charset="0"/>
              </a:rPr>
              <a:t>XGBoost</a:t>
            </a:r>
            <a:endParaRPr lang="en-US" i="1" dirty="0">
              <a:latin typeface="Bahnschrift Light" panose="020B0502040204020203" pitchFamily="34" charset="0"/>
            </a:endParaRPr>
          </a:p>
          <a:p>
            <a:r>
              <a:rPr lang="en-US" i="1" dirty="0">
                <a:latin typeface="Bahnschrift Light" panose="020B0502040204020203" pitchFamily="34" charset="0"/>
              </a:rPr>
              <a:t>LSTM (for time-series data)</a:t>
            </a:r>
          </a:p>
          <a:p>
            <a:r>
              <a:rPr lang="en-US" i="1" dirty="0">
                <a:latin typeface="Bahnschrift Light" panose="020B0502040204020203" pitchFamily="34" charset="0"/>
              </a:rPr>
              <a:t>Training Process:  Splitting the data into train/test sets, cross-validation</a:t>
            </a:r>
          </a:p>
          <a:p>
            <a:r>
              <a:rPr lang="en-US" i="1" dirty="0">
                <a:latin typeface="Bahnschrift Light" panose="020B0502040204020203" pitchFamily="34" charset="0"/>
              </a:rPr>
              <a:t>Evaluate Metrics:  RMSE, MAE,R2 score for model performance</a:t>
            </a:r>
            <a:endParaRPr lang="en-IN" i="1" dirty="0">
              <a:latin typeface="Bahnschrift Light" panose="020B0502040204020203" pitchFamily="34" charset="0"/>
            </a:endParaRPr>
          </a:p>
        </p:txBody>
      </p:sp>
    </p:spTree>
    <p:extLst>
      <p:ext uri="{BB962C8B-B14F-4D97-AF65-F5344CB8AC3E}">
        <p14:creationId xmlns:p14="http://schemas.microsoft.com/office/powerpoint/2010/main" val="3198739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650</Words>
  <Application>Microsoft Office PowerPoint</Application>
  <PresentationFormat>Widescreen</PresentationFormat>
  <Paragraphs>67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PREDICTING AIR QUALITY USING ADVANCED MACHINE LEARNING ALGORITHM</vt:lpstr>
      <vt:lpstr>PROBLEM STATEMENT</vt:lpstr>
      <vt:lpstr>PROJECT OBJECTIVE</vt:lpstr>
      <vt:lpstr>FLOWCHART OF THE PROJECT WORKFLOW</vt:lpstr>
      <vt:lpstr>DATA DESCRIPTION</vt:lpstr>
      <vt:lpstr>DATA PREPROCESSING</vt:lpstr>
      <vt:lpstr>EXPLORATORY DATA ANALYSIS (EDA)</vt:lpstr>
      <vt:lpstr>FEATURE ENGINEERING</vt:lpstr>
      <vt:lpstr>MODEL BUILDING</vt:lpstr>
      <vt:lpstr>VISUALIZATION OF RESULTS AND MODEL</vt:lpstr>
      <vt:lpstr>TOOLS AND TECHNOLOGIES USED</vt:lpstr>
      <vt:lpstr>TEAM MEMBERS AND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AIR QUALITY USING ADVANCED MACHINE LEARNING ALGORITHM</dc:title>
  <dc:creator>Hp</dc:creator>
  <cp:lastModifiedBy>manishaananth29@gmail.com</cp:lastModifiedBy>
  <cp:revision>17</cp:revision>
  <dcterms:created xsi:type="dcterms:W3CDTF">2025-05-02T15:10:50Z</dcterms:created>
  <dcterms:modified xsi:type="dcterms:W3CDTF">2025-05-03T06:49:17Z</dcterms:modified>
</cp:coreProperties>
</file>