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56" r:id="rId12"/>
    <p:sldId id="2146847057" r:id="rId13"/>
    <p:sldId id="2146847058" r:id="rId14"/>
    <p:sldId id="2146847060" r:id="rId15"/>
    <p:sldId id="2146847059"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196709"/>
            <a:ext cx="9144000" cy="844824"/>
          </a:xfrm>
        </p:spPr>
        <p:txBody>
          <a:bodyPr/>
          <a:lstStyle/>
          <a:p>
            <a:pPr algn="ctr"/>
            <a:r>
              <a:rPr lang="en-US" b="1" dirty="0">
                <a:solidFill>
                  <a:schemeClr val="accent5">
                    <a:lumMod val="50000"/>
                  </a:schemeClr>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267324" y="71166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3991897"/>
            <a:ext cx="8150239" cy="1569660"/>
          </a:xfrm>
          <a:prstGeom prst="rect">
            <a:avLst/>
          </a:prstGeom>
          <a:noFill/>
        </p:spPr>
        <p:txBody>
          <a:bodyPr wrap="square" lIns="91440" tIns="45720" rIns="91440" bIns="45720" rtlCol="0" anchor="t">
            <a:spAutoFit/>
          </a:bodyPr>
          <a:lstStyle/>
          <a:p>
            <a:r>
              <a:rPr lang="en-US" sz="2400" b="1" dirty="0">
                <a:solidFill>
                  <a:srgbClr val="FFFF00"/>
                </a:solidFill>
                <a:latin typeface="Arial" pitchFamily="34" charset="0"/>
                <a:cs typeface="Arial" pitchFamily="34" charset="0"/>
              </a:rPr>
              <a:t>Presented By:</a:t>
            </a:r>
          </a:p>
          <a:p>
            <a:r>
              <a:rPr lang="en-US" sz="2400" b="1" dirty="0">
                <a:solidFill>
                  <a:srgbClr val="FFFF00"/>
                </a:solidFill>
                <a:latin typeface="Arial"/>
                <a:cs typeface="Arial"/>
              </a:rPr>
              <a:t>	MANIVEL R</a:t>
            </a:r>
          </a:p>
          <a:p>
            <a:r>
              <a:rPr lang="en-US" sz="2400" b="1" dirty="0">
                <a:solidFill>
                  <a:srgbClr val="FFFF00"/>
                </a:solidFill>
                <a:latin typeface="Arial"/>
                <a:cs typeface="Arial"/>
              </a:rPr>
              <a:t>	B.E Computer Science and Engineering</a:t>
            </a:r>
          </a:p>
          <a:p>
            <a:r>
              <a:rPr lang="en-US" sz="2400" b="1" dirty="0">
                <a:solidFill>
                  <a:srgbClr val="FFFF00"/>
                </a:solidFill>
                <a:latin typeface="Arial"/>
                <a:cs typeface="Arial"/>
              </a:rPr>
              <a:t>	PGP College of Engineering and Technology</a:t>
            </a:r>
          </a:p>
        </p:txBody>
      </p:sp>
      <p:pic>
        <p:nvPicPr>
          <p:cNvPr id="10" name="Picture 9">
            <a:extLst>
              <a:ext uri="{FF2B5EF4-FFF2-40B4-BE49-F238E27FC236}">
                <a16:creationId xmlns:a16="http://schemas.microsoft.com/office/drawing/2014/main" id="{D702BD70-121E-F0EA-EA94-10A741617F35}"/>
              </a:ext>
            </a:extLst>
          </p:cNvPr>
          <p:cNvPicPr>
            <a:picLocks noChangeAspect="1"/>
          </p:cNvPicPr>
          <p:nvPr/>
        </p:nvPicPr>
        <p:blipFill>
          <a:blip r:embed="rId2"/>
          <a:stretch>
            <a:fillRect/>
          </a:stretch>
        </p:blipFill>
        <p:spPr>
          <a:xfrm>
            <a:off x="1848658" y="2041533"/>
            <a:ext cx="2929299" cy="1045796"/>
          </a:xfrm>
          <a:prstGeom prst="rect">
            <a:avLst/>
          </a:prstGeom>
        </p:spPr>
      </p:pic>
      <p:pic>
        <p:nvPicPr>
          <p:cNvPr id="12" name="Picture 11">
            <a:extLst>
              <a:ext uri="{FF2B5EF4-FFF2-40B4-BE49-F238E27FC236}">
                <a16:creationId xmlns:a16="http://schemas.microsoft.com/office/drawing/2014/main" id="{F4A741B5-516C-E87D-050E-603E87F2620E}"/>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9596284" y="647565"/>
            <a:ext cx="1843548" cy="549144"/>
          </a:xfrm>
          <a:prstGeom prst="rect">
            <a:avLst/>
          </a:prstGeom>
        </p:spPr>
      </p:pic>
      <p:pic>
        <p:nvPicPr>
          <p:cNvPr id="6" name="Picture 5">
            <a:extLst>
              <a:ext uri="{FF2B5EF4-FFF2-40B4-BE49-F238E27FC236}">
                <a16:creationId xmlns:a16="http://schemas.microsoft.com/office/drawing/2014/main" id="{851D80E5-B485-11E9-E3C0-2108CD8AD8F1}"/>
              </a:ext>
            </a:extLst>
          </p:cNvPr>
          <p:cNvPicPr>
            <a:picLocks noChangeAspect="1"/>
          </p:cNvPicPr>
          <p:nvPr/>
        </p:nvPicPr>
        <p:blipFill>
          <a:blip r:embed="rId5"/>
          <a:stretch>
            <a:fillRect/>
          </a:stretch>
        </p:blipFill>
        <p:spPr>
          <a:xfrm>
            <a:off x="1076825" y="711668"/>
            <a:ext cx="1774529" cy="1329865"/>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E3DA7D-2EC6-46ED-5B64-9619C6B7F00E}"/>
              </a:ext>
            </a:extLst>
          </p:cNvPr>
          <p:cNvPicPr>
            <a:picLocks noChangeAspect="1"/>
          </p:cNvPicPr>
          <p:nvPr/>
        </p:nvPicPr>
        <p:blipFill>
          <a:blip r:embed="rId2"/>
          <a:stretch>
            <a:fillRect/>
          </a:stretch>
        </p:blipFill>
        <p:spPr>
          <a:xfrm>
            <a:off x="1711082" y="645540"/>
            <a:ext cx="8799602" cy="5735595"/>
          </a:xfrm>
          <a:prstGeom prst="rect">
            <a:avLst/>
          </a:prstGeom>
        </p:spPr>
      </p:pic>
    </p:spTree>
    <p:extLst>
      <p:ext uri="{BB962C8B-B14F-4D97-AF65-F5344CB8AC3E}">
        <p14:creationId xmlns:p14="http://schemas.microsoft.com/office/powerpoint/2010/main" val="237035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05AACB-9B7B-E036-83D0-48908AA991C5}"/>
              </a:ext>
            </a:extLst>
          </p:cNvPr>
          <p:cNvPicPr>
            <a:picLocks noChangeAspect="1"/>
          </p:cNvPicPr>
          <p:nvPr/>
        </p:nvPicPr>
        <p:blipFill>
          <a:blip r:embed="rId2"/>
          <a:stretch>
            <a:fillRect/>
          </a:stretch>
        </p:blipFill>
        <p:spPr>
          <a:xfrm>
            <a:off x="1799300" y="668590"/>
            <a:ext cx="8583561" cy="5663381"/>
          </a:xfrm>
          <a:prstGeom prst="rect">
            <a:avLst/>
          </a:prstGeom>
        </p:spPr>
      </p:pic>
    </p:spTree>
    <p:extLst>
      <p:ext uri="{BB962C8B-B14F-4D97-AF65-F5344CB8AC3E}">
        <p14:creationId xmlns:p14="http://schemas.microsoft.com/office/powerpoint/2010/main" val="361338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4D75E4-FF4F-7DF4-C91D-2FC01B168C6B}"/>
              </a:ext>
            </a:extLst>
          </p:cNvPr>
          <p:cNvPicPr>
            <a:picLocks noChangeAspect="1"/>
          </p:cNvPicPr>
          <p:nvPr/>
        </p:nvPicPr>
        <p:blipFill>
          <a:blip r:embed="rId2"/>
          <a:stretch>
            <a:fillRect/>
          </a:stretch>
        </p:blipFill>
        <p:spPr>
          <a:xfrm>
            <a:off x="1661652" y="757084"/>
            <a:ext cx="8871936" cy="5319251"/>
          </a:xfrm>
          <a:prstGeom prst="rect">
            <a:avLst/>
          </a:prstGeom>
        </p:spPr>
      </p:pic>
    </p:spTree>
    <p:extLst>
      <p:ext uri="{BB962C8B-B14F-4D97-AF65-F5344CB8AC3E}">
        <p14:creationId xmlns:p14="http://schemas.microsoft.com/office/powerpoint/2010/main" val="34153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Overall, the sentiment analysis model demonstrates promising performance in classifying restaurant reviews, with a high accuracy rate and a close alignment between predicted and actual sentiments. While the model provides valuable insights into customer feedback, continued refinement and optimization may enhance its performance further, enabling restaurant management to make data-driven decisions to improve service quality and customer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In the realm of restaurant review sentiment analysis, there are numerous avenues for future enhancements. Incorporating additional data sources like social media platforms could provide real-time insights into customer sentiment. Algorithm optimization using advanced NLP techniques could improve classification accuracy. Expanding the system to cover multiple cities or regions would require customized models to accommodate variations in cuisine preferences and cultural nuances. Integration of emerging technologies such as edge computing and AI-driven chatbots could revolutionize real-time feedback analysis and customer engagement. Continuous improvement through feedback mechanisms and iterative development is essential for refining the system based on evolving business needs and technological advancements.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Rectangle 2">
            <a:extLst>
              <a:ext uri="{FF2B5EF4-FFF2-40B4-BE49-F238E27FC236}">
                <a16:creationId xmlns:a16="http://schemas.microsoft.com/office/drawing/2014/main" id="{8A9A8B98-45BE-D376-0F46-447608B87BE4}"/>
              </a:ext>
            </a:extLst>
          </p:cNvPr>
          <p:cNvSpPr>
            <a:spLocks noGrp="1" noChangeArrowheads="1"/>
          </p:cNvSpPr>
          <p:nvPr>
            <p:ph idx="1"/>
          </p:nvPr>
        </p:nvSpPr>
        <p:spPr bwMode="auto">
          <a:xfrm>
            <a:off x="581192" y="1776131"/>
            <a:ext cx="11728039" cy="372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Pang, B., &amp; Lee, L. (2008). Opinion mining and sentiment analysis. </a:t>
            </a:r>
            <a:r>
              <a:rPr kumimoji="0" lang="en-US" altLang="en-US" sz="1800" b="0" i="1" u="none" strike="noStrike" cap="none" normalizeH="0" baseline="0" dirty="0">
                <a:ln>
                  <a:noFill/>
                </a:ln>
                <a:solidFill>
                  <a:schemeClr val="tx1"/>
                </a:solidFill>
                <a:effectLst/>
                <a:latin typeface="Arial" panose="020B0604020202020204" pitchFamily="34" charset="0"/>
              </a:rPr>
              <a:t>Foundations and Trends® in Information Retrieval</a:t>
            </a:r>
            <a:r>
              <a:rPr kumimoji="0" lang="en-US" altLang="en-US" sz="1800" b="0" i="0" u="none" strike="noStrike" cap="none" normalizeH="0" baseline="0" dirty="0">
                <a:ln>
                  <a:noFill/>
                </a:ln>
                <a:solidFill>
                  <a:schemeClr val="tx1"/>
                </a:solidFill>
                <a:effectLst/>
                <a:latin typeface="Arial" panose="020B0604020202020204" pitchFamily="34" charset="0"/>
              </a:rPr>
              <a:t>, 2(1-2), 1-135.</a:t>
            </a:r>
          </a:p>
          <a:p>
            <a:pPr marL="0" indent="0"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Maas, A. L., Daly, R. E., Pham, P. T., Huang, D., Ng, A. Y., &amp; Potts, C. (2011, June). Learning word vectors for sentiment analysis. In </a:t>
            </a:r>
            <a:r>
              <a:rPr kumimoji="0" lang="en-US" altLang="en-US" sz="1800" b="0" i="1" u="none" strike="noStrike" cap="none" normalizeH="0" baseline="0" dirty="0">
                <a:ln>
                  <a:noFill/>
                </a:ln>
                <a:solidFill>
                  <a:schemeClr val="tx1"/>
                </a:solidFill>
                <a:effectLst/>
                <a:latin typeface="Arial" panose="020B0604020202020204" pitchFamily="34" charset="0"/>
              </a:rPr>
              <a:t>Proceedings of the 49th annual meeting of the association for computational linguistics: Human language technologies</a:t>
            </a:r>
            <a:r>
              <a:rPr kumimoji="0" lang="en-US" altLang="en-US" sz="1800" b="0" i="0" u="none" strike="noStrike" cap="none" normalizeH="0" baseline="0" dirty="0">
                <a:ln>
                  <a:noFill/>
                </a:ln>
                <a:solidFill>
                  <a:schemeClr val="tx1"/>
                </a:solidFill>
                <a:effectLst/>
                <a:latin typeface="Arial" panose="020B0604020202020204" pitchFamily="34" charset="0"/>
              </a:rPr>
              <a:t> (pp. 142-150).</a:t>
            </a:r>
          </a:p>
          <a:p>
            <a:pPr marL="0" indent="0"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Manning, C. D., Raghavan, P., &amp; </a:t>
            </a:r>
            <a:r>
              <a:rPr kumimoji="0" lang="en-US" altLang="en-US" sz="1800" b="0" i="0" u="none" strike="noStrike" cap="none" normalizeH="0" baseline="0" dirty="0" err="1">
                <a:ln>
                  <a:noFill/>
                </a:ln>
                <a:solidFill>
                  <a:schemeClr val="tx1"/>
                </a:solidFill>
                <a:effectLst/>
                <a:latin typeface="Arial" panose="020B0604020202020204" pitchFamily="34" charset="0"/>
              </a:rPr>
              <a:t>Schütze</a:t>
            </a:r>
            <a:r>
              <a:rPr kumimoji="0" lang="en-US" altLang="en-US" sz="1800" b="0" i="0" u="none" strike="noStrike" cap="none" normalizeH="0" baseline="0" dirty="0">
                <a:ln>
                  <a:noFill/>
                </a:ln>
                <a:solidFill>
                  <a:schemeClr val="tx1"/>
                </a:solidFill>
                <a:effectLst/>
                <a:latin typeface="Arial" panose="020B0604020202020204" pitchFamily="34" charset="0"/>
              </a:rPr>
              <a:t>, H. (2008). </a:t>
            </a:r>
            <a:r>
              <a:rPr kumimoji="0" lang="en-US" altLang="en-US" sz="1800" b="0" i="1" u="none" strike="noStrike" cap="none" normalizeH="0" baseline="0" dirty="0">
                <a:ln>
                  <a:noFill/>
                </a:ln>
                <a:solidFill>
                  <a:schemeClr val="tx1"/>
                </a:solidFill>
                <a:effectLst/>
                <a:latin typeface="Arial" panose="020B0604020202020204" pitchFamily="34" charset="0"/>
              </a:rPr>
              <a:t>Introduction to Information Retrieval</a:t>
            </a:r>
            <a:r>
              <a:rPr kumimoji="0" lang="en-US" altLang="en-US" sz="1800" b="0" i="0" u="none" strike="noStrike" cap="none" normalizeH="0" baseline="0" dirty="0">
                <a:ln>
                  <a:noFill/>
                </a:ln>
                <a:solidFill>
                  <a:schemeClr val="tx1"/>
                </a:solidFill>
                <a:effectLst/>
                <a:latin typeface="Arial" panose="020B0604020202020204" pitchFamily="34" charset="0"/>
              </a:rPr>
              <a:t>. Cambridge University Press.</a:t>
            </a:r>
          </a:p>
          <a:p>
            <a:pPr marL="0" indent="0"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Bird, S., Klein, E., &amp; </a:t>
            </a:r>
            <a:r>
              <a:rPr kumimoji="0" lang="en-US" altLang="en-US" sz="1800" b="0" i="0" u="none" strike="noStrike" cap="none" normalizeH="0" baseline="0" dirty="0" err="1">
                <a:ln>
                  <a:noFill/>
                </a:ln>
                <a:solidFill>
                  <a:schemeClr val="tx1"/>
                </a:solidFill>
                <a:effectLst/>
                <a:latin typeface="Arial" panose="020B0604020202020204" pitchFamily="34" charset="0"/>
              </a:rPr>
              <a:t>Loper</a:t>
            </a:r>
            <a:r>
              <a:rPr kumimoji="0" lang="en-US" altLang="en-US" sz="1800" b="0" i="0" u="none" strike="noStrike" cap="none" normalizeH="0" baseline="0" dirty="0">
                <a:ln>
                  <a:noFill/>
                </a:ln>
                <a:solidFill>
                  <a:schemeClr val="tx1"/>
                </a:solidFill>
                <a:effectLst/>
                <a:latin typeface="Arial" panose="020B0604020202020204" pitchFamily="34" charset="0"/>
              </a:rPr>
              <a:t>, E. (2009). </a:t>
            </a:r>
            <a:r>
              <a:rPr kumimoji="0" lang="en-US" altLang="en-US" sz="1800" b="0" i="1" u="none" strike="noStrike" cap="none" normalizeH="0" baseline="0" dirty="0">
                <a:ln>
                  <a:noFill/>
                </a:ln>
                <a:solidFill>
                  <a:schemeClr val="tx1"/>
                </a:solidFill>
                <a:effectLst/>
                <a:latin typeface="Arial" panose="020B0604020202020204" pitchFamily="34" charset="0"/>
              </a:rPr>
              <a:t>Natural Language Processing with Python: Analyzing Text with the Natural Language Toolkit</a:t>
            </a:r>
            <a:r>
              <a:rPr kumimoji="0" lang="en-US" altLang="en-US" sz="1800" b="0" i="0" u="none" strike="noStrike" cap="none" normalizeH="0" baseline="0" dirty="0">
                <a:ln>
                  <a:noFill/>
                </a:ln>
                <a:solidFill>
                  <a:schemeClr val="tx1"/>
                </a:solidFill>
                <a:effectLst/>
                <a:latin typeface="Arial" panose="020B0604020202020204" pitchFamily="34" charset="0"/>
              </a:rPr>
              <a:t>. O'Reilly Media, Inc.</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2116"/>
            <a:ext cx="11029616" cy="770335"/>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373626"/>
            <a:ext cx="11029615" cy="6587612"/>
          </a:xfrm>
        </p:spPr>
        <p:txBody>
          <a:bodyPr/>
          <a:lstStyle/>
          <a:p>
            <a:pPr marL="0" indent="0">
              <a:buNone/>
            </a:pPr>
            <a:r>
              <a:rPr lang="en-US" sz="2400" dirty="0"/>
              <a:t>			In the competitive restaurant industry, understanding customer sentiment through reviews is crucial for maintaining high service standards and customer satisfaction. Manually analyzing numerous reviews is both time-consuming and inefficient. Therefore, the objective is to develop a sentiment analysis model that can automatically classify restaurant reviews as either positive or negative. This model will leverage machine learning techniques to preprocess and analyze textual data, transforming raw reviews into actionable insights. The process involves collecting a dataset of restaurant reviews, cleaning and preprocessing the text, and then training a machine learning model. The model's performance will be evaluated using metrics like accuracy, precision, recall, and F1-score. Once validated, this model will be deployed to classify new reviews in real-time, enabling restaurant management to swiftly and accurately gauge customer sentiment and make informed decisions to enhance the dining experience.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3290" y="507275"/>
            <a:ext cx="11029616" cy="599768"/>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47484" y="1012722"/>
            <a:ext cx="12182168" cy="5776451"/>
          </a:xfrm>
        </p:spPr>
        <p:txBody>
          <a:bodyPr vert="horz" lIns="91440" tIns="45720" rIns="91440" bIns="45720" rtlCol="0" anchor="ctr">
            <a:noAutofit/>
          </a:bodyPr>
          <a:lstStyle/>
          <a:p>
            <a:pPr marL="305435" indent="-305435"/>
            <a:endParaRPr lang="en-IN" sz="700" b="1" dirty="0">
              <a:latin typeface="Calibri"/>
              <a:cs typeface="Calibri"/>
            </a:endParaRPr>
          </a:p>
          <a:p>
            <a:r>
              <a:rPr lang="en-US" sz="1400" b="1" dirty="0">
                <a:latin typeface="Calibri" panose="020F0502020204030204" pitchFamily="34" charset="0"/>
                <a:ea typeface="Calibri" panose="020F0502020204030204" pitchFamily="34" charset="0"/>
                <a:cs typeface="Calibri" panose="020F0502020204030204" pitchFamily="34" charset="0"/>
              </a:rPr>
              <a:t>The proposed system aims to develop a sentiment analysis model to classify restaurant reviews as positive or negative. This involves leveraging data analytics and machine learning techniques to accurately gauge customer sentiment. The solution consists of the following components</a:t>
            </a:r>
            <a:r>
              <a:rPr lang="en-US" sz="1400" b="1" dirty="0"/>
              <a:t>:</a:t>
            </a:r>
          </a:p>
          <a:p>
            <a:r>
              <a:rPr lang="en-US" sz="1200" b="1" dirty="0"/>
              <a:t>Data Collection:</a:t>
            </a:r>
          </a:p>
          <a:p>
            <a:pPr lvl="1">
              <a:buFont typeface="Arial" panose="020B0604020202020204" pitchFamily="34" charset="0"/>
              <a:buChar char="•"/>
            </a:pPr>
            <a:r>
              <a:rPr lang="en-US" sz="1100" dirty="0"/>
              <a:t>Gather a dataset of restaurant reviews, including review text and sentiment labels (positive or negative).</a:t>
            </a:r>
          </a:p>
          <a:p>
            <a:pPr lvl="1">
              <a:buFont typeface="Arial" panose="020B0604020202020204" pitchFamily="34" charset="0"/>
              <a:buChar char="•"/>
            </a:pPr>
            <a:r>
              <a:rPr lang="en-US" sz="1100" dirty="0"/>
              <a:t>Collect additional data such as review dates and ratings if available.</a:t>
            </a:r>
          </a:p>
          <a:p>
            <a:r>
              <a:rPr lang="en-US" sz="1200" b="1" dirty="0"/>
              <a:t>Data Preprocessing:</a:t>
            </a:r>
          </a:p>
          <a:p>
            <a:pPr lvl="1">
              <a:buFont typeface="Arial" panose="020B0604020202020204" pitchFamily="34" charset="0"/>
              <a:buChar char="•"/>
            </a:pPr>
            <a:r>
              <a:rPr lang="en-US" sz="1100" dirty="0"/>
              <a:t>Clean the text data to remove missing values, punctuation, numbers, and convert text to lowercase.</a:t>
            </a:r>
          </a:p>
          <a:p>
            <a:pPr lvl="1">
              <a:buFont typeface="Arial" panose="020B0604020202020204" pitchFamily="34" charset="0"/>
              <a:buChar char="•"/>
            </a:pPr>
            <a:r>
              <a:rPr lang="en-US" sz="1100" dirty="0"/>
              <a:t>Tokenize the text and remove </a:t>
            </a:r>
            <a:r>
              <a:rPr lang="en-US" sz="1100" dirty="0" err="1"/>
              <a:t>stopwords</a:t>
            </a:r>
            <a:r>
              <a:rPr lang="en-US" sz="1100" dirty="0"/>
              <a:t>.</a:t>
            </a:r>
          </a:p>
          <a:p>
            <a:pPr lvl="1">
              <a:buFont typeface="Arial" panose="020B0604020202020204" pitchFamily="34" charset="0"/>
              <a:buChar char="•"/>
            </a:pPr>
            <a:r>
              <a:rPr lang="en-US" sz="1100" dirty="0"/>
              <a:t>Apply text vectorization techniques like TF-IDF or word embeddings to convert text into numerical features.</a:t>
            </a:r>
          </a:p>
          <a:p>
            <a:r>
              <a:rPr lang="en-US" sz="1200" b="1" dirty="0"/>
              <a:t>Machine Learning Algorithm:</a:t>
            </a:r>
          </a:p>
          <a:p>
            <a:pPr lvl="1">
              <a:buFont typeface="Arial" panose="020B0604020202020204" pitchFamily="34" charset="0"/>
              <a:buChar char="•"/>
            </a:pPr>
            <a:r>
              <a:rPr lang="en-US" sz="1100" dirty="0"/>
              <a:t>Implement and train machine learning models such as Logistic Regression, Naive Bayes, SVM, or neural networks (LSTM, BERT) on the preprocessed data.</a:t>
            </a:r>
          </a:p>
          <a:p>
            <a:pPr lvl="1">
              <a:buFont typeface="Arial" panose="020B0604020202020204" pitchFamily="34" charset="0"/>
              <a:buChar char="•"/>
            </a:pPr>
            <a:r>
              <a:rPr lang="en-US" sz="1100" dirty="0"/>
              <a:t>Perform hyperparameter tuning to optimize model performance.</a:t>
            </a:r>
          </a:p>
          <a:p>
            <a:r>
              <a:rPr lang="en-US" sz="1200" b="1" dirty="0"/>
              <a:t>Deployment:</a:t>
            </a:r>
          </a:p>
          <a:p>
            <a:pPr lvl="1">
              <a:buFont typeface="Arial" panose="020B0604020202020204" pitchFamily="34" charset="0"/>
              <a:buChar char="•"/>
            </a:pPr>
            <a:r>
              <a:rPr lang="en-US" sz="1100" dirty="0"/>
              <a:t>Develop a user-friendly interface for real-time sentiment classification of new reviews.</a:t>
            </a:r>
          </a:p>
          <a:p>
            <a:pPr lvl="1">
              <a:buFont typeface="Arial" panose="020B0604020202020204" pitchFamily="34" charset="0"/>
              <a:buChar char="•"/>
            </a:pPr>
            <a:r>
              <a:rPr lang="en-US" sz="1100" dirty="0"/>
              <a:t>Deploy the model on a scalable platform to handle user requests efficiently.</a:t>
            </a:r>
          </a:p>
          <a:p>
            <a:r>
              <a:rPr lang="en-US" sz="1200" b="1" dirty="0"/>
              <a:t>Evaluation:</a:t>
            </a:r>
          </a:p>
          <a:p>
            <a:pPr lvl="1">
              <a:buFont typeface="Arial" panose="020B0604020202020204" pitchFamily="34" charset="0"/>
              <a:buChar char="•"/>
            </a:pPr>
            <a:r>
              <a:rPr lang="en-US" sz="1100" dirty="0"/>
              <a:t>Assess the model’s performance using metrics like accuracy, precision, recall, and F1-score.</a:t>
            </a:r>
          </a:p>
          <a:p>
            <a:pPr lvl="1">
              <a:buFont typeface="Arial" panose="020B0604020202020204" pitchFamily="34" charset="0"/>
              <a:buChar char="•"/>
            </a:pPr>
            <a:r>
              <a:rPr lang="en-US" sz="1100" dirty="0"/>
              <a:t>Continuously monitor and fine-tune the model based on feedback and performance metrics.</a:t>
            </a:r>
          </a:p>
          <a:p>
            <a:r>
              <a:rPr lang="en-US" sz="1200" b="1" dirty="0"/>
              <a:t>Result:</a:t>
            </a:r>
          </a:p>
          <a:p>
            <a:pPr lvl="1">
              <a:buFont typeface="Arial" panose="020B0604020202020204" pitchFamily="34" charset="0"/>
              <a:buChar char="•"/>
            </a:pPr>
            <a:r>
              <a:rPr lang="en-US" sz="1100" dirty="0"/>
              <a:t>Provide accurate sentiment classification to help restaurant management understand customer feedback.</a:t>
            </a:r>
          </a:p>
          <a:p>
            <a:pPr lvl="1">
              <a:buFont typeface="Arial" panose="020B0604020202020204" pitchFamily="34" charset="0"/>
              <a:buChar char="•"/>
            </a:pPr>
            <a:r>
              <a:rPr lang="en-US" sz="1100" dirty="0"/>
              <a:t>Enable better decision-making to enhance service quality and customer satisfaction.</a:t>
            </a:r>
          </a:p>
          <a:p>
            <a:pPr marL="0" indent="0">
              <a:buNone/>
            </a:pPr>
            <a:endParaRPr lang="en-IN" sz="1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555974"/>
          </a:xfrm>
        </p:spPr>
        <p:txBody>
          <a:bodyPr/>
          <a:lstStyle/>
          <a:p>
            <a:r>
              <a:rPr lang="en-US" sz="2000" dirty="0"/>
              <a:t>The "System Approach" section outlines the overall strategy and methodology for developing and implementing the sentiment analysis model for restaurant reviews. Here is the structure for this section:</a:t>
            </a:r>
          </a:p>
          <a:p>
            <a:r>
              <a:rPr lang="en-US" sz="2000" b="1" dirty="0"/>
              <a:t>System Requirements:</a:t>
            </a:r>
          </a:p>
          <a:p>
            <a:pPr>
              <a:buFont typeface="Arial" panose="020B0604020202020204" pitchFamily="34" charset="0"/>
              <a:buChar char="•"/>
            </a:pPr>
            <a:r>
              <a:rPr lang="en-US" sz="2000" b="1" dirty="0"/>
              <a:t>Hardware</a:t>
            </a:r>
            <a:r>
              <a:rPr lang="en-US" sz="2000" dirty="0"/>
              <a:t>: A modern computer with at least 8GB RAM and a multi-core processor. Access to a GPU is beneficial for training complex models such as neural networks.</a:t>
            </a:r>
          </a:p>
          <a:p>
            <a:pPr>
              <a:buFont typeface="Arial" panose="020B0604020202020204" pitchFamily="34" charset="0"/>
              <a:buChar char="•"/>
            </a:pPr>
            <a:r>
              <a:rPr lang="en-US" sz="2000" b="1" dirty="0"/>
              <a:t>Software</a:t>
            </a:r>
            <a:r>
              <a:rPr lang="en-US" sz="2000" dirty="0"/>
              <a:t>: Python environment with relevant libraries installed.</a:t>
            </a:r>
          </a:p>
          <a:p>
            <a:pPr>
              <a:buFont typeface="Arial" panose="020B0604020202020204" pitchFamily="34" charset="0"/>
              <a:buChar char="•"/>
            </a:pPr>
            <a:r>
              <a:rPr lang="en-US" sz="2000" b="1" dirty="0"/>
              <a:t>Data</a:t>
            </a:r>
            <a:r>
              <a:rPr lang="en-US" sz="2000" dirty="0"/>
              <a:t>: A labeled dataset of restaurant reviews with sentiment labels (positive or negative).</a:t>
            </a:r>
          </a:p>
          <a:p>
            <a:pPr>
              <a:buFont typeface="Arial" panose="020B0604020202020204" pitchFamily="34" charset="0"/>
              <a:buChar char="•"/>
            </a:pPr>
            <a:r>
              <a:rPr lang="en-US" sz="2000" b="1" dirty="0"/>
              <a:t>Storage</a:t>
            </a:r>
            <a:r>
              <a:rPr lang="en-US" sz="2000" dirty="0"/>
              <a:t>: Adequate storage to handle data and model files.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462568"/>
          </a:xfrm>
        </p:spPr>
        <p:txBody>
          <a:bodyPr>
            <a:normAutofit fontScale="92500" lnSpcReduction="10000"/>
          </a:bodyPr>
          <a:lstStyle/>
          <a:p>
            <a:r>
              <a:rPr lang="en-US" b="1" dirty="0"/>
              <a:t>Algorithm Selection:</a:t>
            </a:r>
          </a:p>
          <a:p>
            <a:pPr lvl="1"/>
            <a:r>
              <a:rPr lang="en-US" sz="1500" dirty="0"/>
              <a:t>For simplicity and efficiency in binary classification tasks like sentiment analysis, NLTK's Naive Bayes classifier is chosen. Naive Bayes classifiers are known for their ease of implementation and computational efficiency.</a:t>
            </a:r>
          </a:p>
          <a:p>
            <a:r>
              <a:rPr lang="en-US" b="1" dirty="0"/>
              <a:t>Data Input:</a:t>
            </a:r>
          </a:p>
          <a:p>
            <a:pPr lvl="1"/>
            <a:r>
              <a:rPr lang="en-US" sz="1500" dirty="0"/>
              <a:t>The algorithm takes preprocessed text data as input, with each review cleaned, tokenized, and converted into a bag-of-words representation using NLTK's tokenization and feature extraction utilities.</a:t>
            </a:r>
          </a:p>
          <a:p>
            <a:r>
              <a:rPr lang="en-US" b="1" dirty="0"/>
              <a:t>Training Process:</a:t>
            </a:r>
          </a:p>
          <a:p>
            <a:pPr lvl="1">
              <a:buFont typeface="Arial" panose="020B0604020202020204" pitchFamily="34" charset="0"/>
              <a:buChar char="•"/>
            </a:pPr>
            <a:r>
              <a:rPr lang="en-US" sz="1500" b="1" dirty="0"/>
              <a:t>Data Splitting</a:t>
            </a:r>
            <a:r>
              <a:rPr lang="en-US" sz="1500" dirty="0"/>
              <a:t>: The dataset is divided into training and testing sets, typically using an 80-20 split.</a:t>
            </a:r>
          </a:p>
          <a:p>
            <a:pPr>
              <a:buFont typeface="Arial" panose="020B0604020202020204" pitchFamily="34" charset="0"/>
              <a:buChar char="•"/>
            </a:pPr>
            <a:r>
              <a:rPr lang="en-US" b="1" dirty="0"/>
              <a:t>Model Training</a:t>
            </a:r>
            <a:r>
              <a:rPr lang="en-US" dirty="0"/>
              <a:t>: The Naive Bayes classifier is trained using the bag-of-words features extracted from the training data.</a:t>
            </a:r>
          </a:p>
          <a:p>
            <a:pPr lvl="1">
              <a:buFont typeface="Arial" panose="020B0604020202020204" pitchFamily="34" charset="0"/>
              <a:buChar char="•"/>
            </a:pPr>
            <a:r>
              <a:rPr lang="en-US" sz="1500" b="1" dirty="0"/>
              <a:t>Cross-Validation</a:t>
            </a:r>
            <a:r>
              <a:rPr lang="en-US" sz="1500" dirty="0"/>
              <a:t>: K-fold cross-validation ensures the model's performance generalizes well to unseen data, with NLTK providing convenient utilities for this purpose.</a:t>
            </a:r>
          </a:p>
          <a:p>
            <a:pPr lvl="1">
              <a:buFont typeface="Arial" panose="020B0604020202020204" pitchFamily="34" charset="0"/>
              <a:buChar char="•"/>
            </a:pPr>
            <a:r>
              <a:rPr lang="en-US" sz="1500" b="1" dirty="0"/>
              <a:t>Hyperparameter Tuning</a:t>
            </a:r>
            <a:r>
              <a:rPr lang="en-US" sz="1500" dirty="0"/>
              <a:t>: While Naive Bayes classifiers have minimal hyperparameters, techniques like Laplace smoothing may be employed to improve performance.</a:t>
            </a:r>
          </a:p>
          <a:p>
            <a:r>
              <a:rPr lang="en-US" b="1" dirty="0"/>
              <a:t>Prediction Process:</a:t>
            </a:r>
          </a:p>
          <a:p>
            <a:pPr lvl="1">
              <a:buFont typeface="Arial" panose="020B0604020202020204" pitchFamily="34" charset="0"/>
              <a:buChar char="•"/>
            </a:pPr>
            <a:r>
              <a:rPr lang="en-US" sz="1500" b="1" dirty="0"/>
              <a:t>Data Preprocessing</a:t>
            </a:r>
            <a:r>
              <a:rPr lang="en-US" sz="1500" dirty="0"/>
              <a:t>: New reviews undergo the same preprocessing steps as the training data, ensuring consistency.</a:t>
            </a:r>
          </a:p>
          <a:p>
            <a:pPr lvl="1">
              <a:buFont typeface="Arial" panose="020B0604020202020204" pitchFamily="34" charset="0"/>
              <a:buChar char="•"/>
            </a:pPr>
            <a:r>
              <a:rPr lang="en-US" sz="1500" b="1" dirty="0"/>
              <a:t>Making Predictions</a:t>
            </a:r>
            <a:r>
              <a:rPr lang="en-US" sz="1500" dirty="0"/>
              <a:t>: The trained Naive Bayes classifier predicts the sentiment of new reviews based on the learned probabilities from the training data.</a:t>
            </a:r>
          </a:p>
          <a:p>
            <a:pPr lvl="1">
              <a:buFont typeface="Arial" panose="020B0604020202020204" pitchFamily="34" charset="0"/>
              <a:buChar char="•"/>
            </a:pPr>
            <a:r>
              <a:rPr lang="en-US" sz="1500" b="1" dirty="0"/>
              <a:t>Real-Time Inputs</a:t>
            </a:r>
            <a:r>
              <a:rPr lang="en-US" sz="1500" dirty="0"/>
              <a:t>: In real-time scenarios, the model can continuously process and analyze new reviews using NLTK's efficient text processing capabilities, enabling timely sentiment analysis for restaurant management.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sentiment analysis model for restaurant reviews was evaluated using a test dataset, and its performance was assessed in terms of accuracy and effectiveness. Here are the results along with visualizations and comparisons between predicted and actual sentiments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BD9EB-45C9-B732-3ECD-A8930453FC50}"/>
              </a:ext>
            </a:extLst>
          </p:cNvPr>
          <p:cNvPicPr>
            <a:picLocks noChangeAspect="1"/>
          </p:cNvPicPr>
          <p:nvPr/>
        </p:nvPicPr>
        <p:blipFill>
          <a:blip r:embed="rId2"/>
          <a:stretch>
            <a:fillRect/>
          </a:stretch>
        </p:blipFill>
        <p:spPr>
          <a:xfrm>
            <a:off x="1022555" y="744449"/>
            <a:ext cx="9202993" cy="5985732"/>
          </a:xfrm>
          <a:prstGeom prst="rect">
            <a:avLst/>
          </a:prstGeom>
        </p:spPr>
      </p:pic>
    </p:spTree>
    <p:extLst>
      <p:ext uri="{BB962C8B-B14F-4D97-AF65-F5344CB8AC3E}">
        <p14:creationId xmlns:p14="http://schemas.microsoft.com/office/powerpoint/2010/main" val="181925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A660B6-FCE3-BCB9-D63F-9344492D7923}"/>
              </a:ext>
            </a:extLst>
          </p:cNvPr>
          <p:cNvPicPr>
            <a:picLocks noChangeAspect="1"/>
          </p:cNvPicPr>
          <p:nvPr/>
        </p:nvPicPr>
        <p:blipFill>
          <a:blip r:embed="rId2"/>
          <a:stretch>
            <a:fillRect/>
          </a:stretch>
        </p:blipFill>
        <p:spPr>
          <a:xfrm>
            <a:off x="1582994" y="959905"/>
            <a:ext cx="9058730" cy="5480223"/>
          </a:xfrm>
          <a:prstGeom prst="rect">
            <a:avLst/>
          </a:prstGeom>
        </p:spPr>
      </p:pic>
    </p:spTree>
    <p:extLst>
      <p:ext uri="{BB962C8B-B14F-4D97-AF65-F5344CB8AC3E}">
        <p14:creationId xmlns:p14="http://schemas.microsoft.com/office/powerpoint/2010/main" val="42716527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842</TotalTime>
  <Words>1171</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SENTIMENT ANALYSIS</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Manivel Manivel</cp:lastModifiedBy>
  <cp:revision>29</cp:revision>
  <dcterms:created xsi:type="dcterms:W3CDTF">2021-05-26T16:50:10Z</dcterms:created>
  <dcterms:modified xsi:type="dcterms:W3CDTF">2024-07-30T16:13:02Z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