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60" r:id="rId5"/>
    <p:sldId id="257" r:id="rId6"/>
    <p:sldId id="258" r:id="rId7"/>
    <p:sldId id="295" r:id="rId8"/>
    <p:sldId id="296" r:id="rId9"/>
    <p:sldId id="297" r:id="rId10"/>
    <p:sldId id="298" r:id="rId11"/>
    <p:sldId id="299" r:id="rId12"/>
    <p:sldId id="288" r:id="rId13"/>
    <p:sldId id="289" r:id="rId14"/>
    <p:sldId id="290" r:id="rId15"/>
    <p:sldId id="291" r:id="rId16"/>
    <p:sldId id="301" r:id="rId17"/>
    <p:sldId id="302" r:id="rId18"/>
    <p:sldId id="303" r:id="rId19"/>
    <p:sldId id="304" r:id="rId20"/>
    <p:sldId id="306" r:id="rId21"/>
    <p:sldId id="294" r:id="rId22"/>
    <p:sldId id="292" r:id="rId23"/>
    <p:sldId id="293" r:id="rId24"/>
    <p:sldId id="300" r:id="rId25"/>
    <p:sldId id="25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0" y="7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7/27/2022</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7/27/2022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1042674" y="-132073"/>
            <a:ext cx="9998703" cy="1525309"/>
          </a:xfrm>
        </p:spPr>
        <p:txBody>
          <a:bodyPr>
            <a:normAutofit fontScale="90000"/>
          </a:bodyPr>
          <a:lstStyle/>
          <a:p>
            <a:pPr algn="ctr"/>
            <a:r>
              <a:rPr lang="en-IN" sz="4000" strike="noStrike" spc="-1" dirty="0">
                <a:latin typeface="Times New Roman"/>
              </a:rPr>
              <a:t>DON BOSCO INSTITUTE OF TECHNOLOGY</a:t>
            </a:r>
            <a:r>
              <a:rPr lang="en-IN" sz="6600" b="0" strike="noStrike" spc="-1" dirty="0">
                <a:latin typeface="Arial"/>
              </a:rPr>
              <a:t/>
            </a:r>
            <a:br>
              <a:rPr lang="en-IN" sz="6600" b="0" strike="noStrike" spc="-1" dirty="0">
                <a:latin typeface="Arial"/>
              </a:rPr>
            </a:br>
            <a:r>
              <a:rPr lang="en-IN" sz="2800" b="0" strike="noStrike" spc="-1" dirty="0">
                <a:latin typeface="Times New Roman"/>
              </a:rPr>
              <a:t>Department of Electronics and Communication Engineering</a:t>
            </a:r>
            <a:endParaRPr lang="en-US" sz="2800" dirty="0"/>
          </a:p>
        </p:txBody>
      </p:sp>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a:xfrm>
            <a:off x="1592827" y="1575602"/>
            <a:ext cx="9556499" cy="2251298"/>
          </a:xfrm>
        </p:spPr>
        <p:txBody>
          <a:bodyPr>
            <a:normAutofit/>
          </a:bodyPr>
          <a:lstStyle/>
          <a:p>
            <a:r>
              <a:rPr lang="en-US" sz="3200" b="1" dirty="0">
                <a:solidFill>
                  <a:schemeClr val="bg1"/>
                </a:solidFill>
                <a:latin typeface="Times New Roman" panose="02020603050405020304" pitchFamily="18" charset="0"/>
                <a:cs typeface="Times New Roman" panose="02020603050405020304" pitchFamily="18" charset="0"/>
              </a:rPr>
              <a:t>             Smart Security Box </a:t>
            </a:r>
          </a:p>
          <a:p>
            <a:r>
              <a:rPr lang="en-US" sz="3200" b="1" dirty="0">
                <a:solidFill>
                  <a:schemeClr val="bg1"/>
                </a:solidFill>
                <a:latin typeface="Times New Roman" panose="02020603050405020304" pitchFamily="18" charset="0"/>
                <a:cs typeface="Times New Roman" panose="02020603050405020304" pitchFamily="18" charset="0"/>
              </a:rPr>
              <a:t>                        For </a:t>
            </a:r>
          </a:p>
          <a:p>
            <a:r>
              <a:rPr lang="en-US" sz="3200" b="1" dirty="0">
                <a:solidFill>
                  <a:schemeClr val="bg1"/>
                </a:solidFill>
                <a:latin typeface="Times New Roman" panose="02020603050405020304" pitchFamily="18" charset="0"/>
                <a:cs typeface="Times New Roman" panose="02020603050405020304" pitchFamily="18" charset="0"/>
              </a:rPr>
              <a:t>        Intelligent Packing System </a:t>
            </a:r>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1</a:t>
            </a:fld>
            <a:endParaRPr lang="en-US" dirty="0"/>
          </a:p>
        </p:txBody>
      </p:sp>
      <p:pic>
        <p:nvPicPr>
          <p:cNvPr id="6" name="Picture 5">
            <a:extLst>
              <a:ext uri="{FF2B5EF4-FFF2-40B4-BE49-F238E27FC236}">
                <a16:creationId xmlns:a16="http://schemas.microsoft.com/office/drawing/2014/main" xmlns="" id="{8771DCA5-6AEA-4D8A-BF52-73F10A707D5D}"/>
              </a:ext>
            </a:extLst>
          </p:cNvPr>
          <p:cNvPicPr/>
          <p:nvPr/>
        </p:nvPicPr>
        <p:blipFill>
          <a:blip r:embed="rId2" cstate="print">
            <a:extLst>
              <a:ext uri="{28A0092B-C50C-407E-A947-70E740481C1C}">
                <a14:useLocalDpi xmlns:a14="http://schemas.microsoft.com/office/drawing/2010/main" val="0"/>
              </a:ext>
            </a:extLst>
          </a:blip>
          <a:srcRect/>
          <a:stretch/>
        </p:blipFill>
        <p:spPr>
          <a:xfrm>
            <a:off x="278394" y="513041"/>
            <a:ext cx="764280" cy="880195"/>
          </a:xfrm>
          <a:prstGeom prst="rect">
            <a:avLst/>
          </a:prstGeom>
          <a:ln>
            <a:noFill/>
          </a:ln>
        </p:spPr>
      </p:pic>
      <p:pic>
        <p:nvPicPr>
          <p:cNvPr id="7" name="Picture 6" descr="VTU LOGO">
            <a:extLst>
              <a:ext uri="{FF2B5EF4-FFF2-40B4-BE49-F238E27FC236}">
                <a16:creationId xmlns:a16="http://schemas.microsoft.com/office/drawing/2014/main" xmlns="" id="{7AF7CEBE-EE65-4804-928D-E227B1931231}"/>
              </a:ext>
            </a:extLst>
          </p:cNvPr>
          <p:cNvPicPr/>
          <p:nvPr/>
        </p:nvPicPr>
        <p:blipFill>
          <a:blip r:embed="rId3" cstate="print"/>
          <a:srcRect/>
          <a:stretch>
            <a:fillRect/>
          </a:stretch>
        </p:blipFill>
        <p:spPr bwMode="auto">
          <a:xfrm>
            <a:off x="11149326" y="567549"/>
            <a:ext cx="764279" cy="771177"/>
          </a:xfrm>
          <a:prstGeom prst="rect">
            <a:avLst/>
          </a:prstGeom>
          <a:noFill/>
          <a:ln w="9525">
            <a:noFill/>
            <a:miter lim="800000"/>
            <a:headEnd/>
            <a:tailEnd/>
          </a:ln>
        </p:spPr>
      </p:pic>
      <p:sp>
        <p:nvSpPr>
          <p:cNvPr id="3" name="TextBox 2">
            <a:extLst>
              <a:ext uri="{FF2B5EF4-FFF2-40B4-BE49-F238E27FC236}">
                <a16:creationId xmlns:a16="http://schemas.microsoft.com/office/drawing/2014/main" xmlns="" id="{CE4755C6-5C82-4DAC-A2A0-321EE897036E}"/>
              </a:ext>
            </a:extLst>
          </p:cNvPr>
          <p:cNvSpPr txBox="1"/>
          <p:nvPr/>
        </p:nvSpPr>
        <p:spPr>
          <a:xfrm>
            <a:off x="4247535" y="3365235"/>
            <a:ext cx="7944465"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Project Associates</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EFC01FAB-B913-4B31-B173-A2BFF3FB04CE}"/>
              </a:ext>
            </a:extLst>
          </p:cNvPr>
          <p:cNvSpPr txBox="1"/>
          <p:nvPr/>
        </p:nvSpPr>
        <p:spPr>
          <a:xfrm flipH="1">
            <a:off x="3018359" y="3881411"/>
            <a:ext cx="8895246" cy="132343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Karthik A                                          1DB18EC051</a:t>
            </a:r>
          </a:p>
          <a:p>
            <a:r>
              <a:rPr lang="en-US" sz="2000" dirty="0">
                <a:solidFill>
                  <a:schemeClr val="bg1"/>
                </a:solidFill>
                <a:latin typeface="Times New Roman" panose="02020603050405020304" pitchFamily="18" charset="0"/>
                <a:cs typeface="Times New Roman" panose="02020603050405020304" pitchFamily="18" charset="0"/>
              </a:rPr>
              <a:t>Kiran B M                                        1DB18EC057</a:t>
            </a:r>
          </a:p>
          <a:p>
            <a:r>
              <a:rPr lang="en-US" sz="2000" dirty="0" err="1">
                <a:solidFill>
                  <a:schemeClr val="bg1"/>
                </a:solidFill>
                <a:latin typeface="Times New Roman" panose="02020603050405020304" pitchFamily="18" charset="0"/>
                <a:cs typeface="Times New Roman" panose="02020603050405020304" pitchFamily="18" charset="0"/>
              </a:rPr>
              <a:t>Manjunatha</a:t>
            </a:r>
            <a:r>
              <a:rPr lang="en-US" sz="2000" dirty="0">
                <a:solidFill>
                  <a:schemeClr val="bg1"/>
                </a:solidFill>
                <a:latin typeface="Times New Roman" panose="02020603050405020304" pitchFamily="18" charset="0"/>
                <a:cs typeface="Times New Roman" panose="02020603050405020304" pitchFamily="18" charset="0"/>
              </a:rPr>
              <a:t> M                                  1DB18EC067</a:t>
            </a:r>
          </a:p>
          <a:p>
            <a:r>
              <a:rPr lang="en-US" sz="2000" dirty="0">
                <a:solidFill>
                  <a:schemeClr val="bg1"/>
                </a:solidFill>
                <a:latin typeface="Times New Roman" panose="02020603050405020304" pitchFamily="18" charset="0"/>
                <a:cs typeface="Times New Roman" panose="02020603050405020304" pitchFamily="18" charset="0"/>
              </a:rPr>
              <a:t>Manoj B R                                        1DB18EC068</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5D733F52-104E-4CC6-9FC4-E84FA17B8E9A}"/>
              </a:ext>
            </a:extLst>
          </p:cNvPr>
          <p:cNvSpPr txBox="1"/>
          <p:nvPr/>
        </p:nvSpPr>
        <p:spPr>
          <a:xfrm>
            <a:off x="5027582" y="5204850"/>
            <a:ext cx="2438400"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Guided By</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F1B94BC4-7670-49E7-919C-438AFD48872C}"/>
              </a:ext>
            </a:extLst>
          </p:cNvPr>
          <p:cNvSpPr txBox="1"/>
          <p:nvPr/>
        </p:nvSpPr>
        <p:spPr>
          <a:xfrm>
            <a:off x="4578935" y="5569527"/>
            <a:ext cx="4159045" cy="1015663"/>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Prof. </a:t>
            </a:r>
            <a:r>
              <a:rPr lang="en-US" sz="2000" b="1" dirty="0" err="1">
                <a:solidFill>
                  <a:schemeClr val="bg1"/>
                </a:solidFill>
                <a:latin typeface="Times New Roman" panose="02020603050405020304" pitchFamily="18" charset="0"/>
                <a:cs typeface="Times New Roman" panose="02020603050405020304" pitchFamily="18" charset="0"/>
              </a:rPr>
              <a:t>Sharanabasappa</a:t>
            </a:r>
            <a:endParaRPr lang="en-US" sz="2000" b="1"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Asst.Prof</a:t>
            </a:r>
            <a:r>
              <a:rPr lang="en-US" sz="2000" dirty="0" smtClean="0">
                <a:solidFill>
                  <a:schemeClr val="bg1"/>
                </a:solidFill>
                <a:latin typeface="Times New Roman" panose="02020603050405020304" pitchFamily="18" charset="0"/>
                <a:cs typeface="Times New Roman" panose="02020603050405020304" pitchFamily="18" charset="0"/>
              </a:rPr>
              <a:t> </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Dept of ECE, DBIT</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5E43FB-D7C2-42A9-8306-E0C89A234CA5}"/>
              </a:ext>
            </a:extLst>
          </p:cNvPr>
          <p:cNvSpPr>
            <a:spLocks noGrp="1"/>
          </p:cNvSpPr>
          <p:nvPr>
            <p:ph type="title"/>
          </p:nvPr>
        </p:nvSpPr>
        <p:spPr>
          <a:xfrm>
            <a:off x="444500" y="542925"/>
            <a:ext cx="11214100" cy="646331"/>
          </a:xfrm>
        </p:spPr>
        <p:txBody>
          <a:bodyPr/>
          <a:lstStyle/>
          <a:p>
            <a:pPr algn="just"/>
            <a:r>
              <a:rPr lang="en-US" sz="4000" dirty="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8AC9AB5A-90E0-4285-906E-F8C917D04C7E}"/>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Box 3">
            <a:extLst>
              <a:ext uri="{FF2B5EF4-FFF2-40B4-BE49-F238E27FC236}">
                <a16:creationId xmlns:a16="http://schemas.microsoft.com/office/drawing/2014/main" xmlns="" id="{0B8CA52F-59E7-49CF-8B88-4F6E860643D1}"/>
              </a:ext>
            </a:extLst>
          </p:cNvPr>
          <p:cNvSpPr txBox="1"/>
          <p:nvPr/>
        </p:nvSpPr>
        <p:spPr>
          <a:xfrm>
            <a:off x="444500" y="1866900"/>
            <a:ext cx="8937625" cy="2523768"/>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Increased customer's experience, expectations and product complexity are driving traditional packaging techniques obsolete. In addition to this, traditional packaging methods do not provide the customer as well as the manufacturer with important information about the product during shipping.</a:t>
            </a:r>
          </a:p>
          <a:p>
            <a:pPr algn="just"/>
            <a:endParaRPr lang="en-US" sz="2000" dirty="0">
              <a:solidFill>
                <a:schemeClr val="bg1"/>
              </a:solidFill>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solidFill>
                  <a:schemeClr val="bg1"/>
                </a:solidFill>
                <a:latin typeface="Times New Roman" pitchFamily="18" charset="0"/>
                <a:cs typeface="Times New Roman" pitchFamily="18" charset="0"/>
              </a:rPr>
              <a:t>To develop an intelligent packaging system that uses the Internet of Things and Embedded system to securing, and tracking high-value packages. </a:t>
            </a:r>
            <a:endParaRPr lang="en-IN" sz="2000" dirty="0">
              <a:solidFill>
                <a:schemeClr val="bg1"/>
              </a:solidFill>
              <a:latin typeface="Times New Roman" panose="02020603050405020304" pitchFamily="18" charset="0"/>
              <a:cs typeface="Times New Roman" pitchFamily="18" charset="0"/>
            </a:endParaRP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2675149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C3DFA-A470-42C2-A135-B8B3595E7316}"/>
              </a:ext>
            </a:extLst>
          </p:cNvPr>
          <p:cNvSpPr>
            <a:spLocks noGrp="1"/>
          </p:cNvSpPr>
          <p:nvPr>
            <p:ph type="title"/>
          </p:nvPr>
        </p:nvSpPr>
        <p:spPr>
          <a:xfrm>
            <a:off x="444500" y="542925"/>
            <a:ext cx="11214100" cy="646331"/>
          </a:xfrm>
        </p:spPr>
        <p:txBody>
          <a:bodyPr/>
          <a:lstStyle/>
          <a:p>
            <a:pPr algn="just"/>
            <a:r>
              <a:rPr lang="en-US" sz="4000" dirty="0">
                <a:latin typeface="Times New Roman" panose="02020603050405020304" pitchFamily="18" charset="0"/>
                <a:cs typeface="Times New Roman" panose="02020603050405020304" pitchFamily="18" charset="0"/>
              </a:rPr>
              <a:t>Proposed Methodology</a:t>
            </a:r>
            <a:endParaRPr lang="en-IN"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D09A85B6-3B13-4699-B4B7-F817BE36D2BC}"/>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Box 3">
            <a:extLst>
              <a:ext uri="{FF2B5EF4-FFF2-40B4-BE49-F238E27FC236}">
                <a16:creationId xmlns:a16="http://schemas.microsoft.com/office/drawing/2014/main" xmlns="" id="{092210FD-ED6D-4DBA-AAAE-CF90A129F5DD}"/>
              </a:ext>
            </a:extLst>
          </p:cNvPr>
          <p:cNvSpPr txBox="1"/>
          <p:nvPr/>
        </p:nvSpPr>
        <p:spPr>
          <a:xfrm>
            <a:off x="444500" y="1189256"/>
            <a:ext cx="11214100" cy="594008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defRPr/>
            </a:pPr>
            <a:r>
              <a:rPr lang="en-US" sz="2000" dirty="0">
                <a:solidFill>
                  <a:schemeClr val="bg1"/>
                </a:solidFill>
                <a:latin typeface="Times New Roman" pitchFamily="18" charset="0"/>
                <a:cs typeface="Times New Roman" pitchFamily="18" charset="0"/>
              </a:rPr>
              <a:t>The Intelligent Packaging solution aims to use an electronic packaging solution to combat the problem of opening packages during transportation and as well as to measure the characteristics of the product, the inner and outer atmosphere of the package. </a:t>
            </a:r>
          </a:p>
          <a:p>
            <a:pPr marL="342900" indent="-342900" algn="just">
              <a:lnSpc>
                <a:spcPct val="150000"/>
              </a:lnSpc>
              <a:buFont typeface="Arial" panose="020B0604020202020204" pitchFamily="34" charset="0"/>
              <a:buChar char="•"/>
              <a:defRPr/>
            </a:pPr>
            <a:r>
              <a:rPr lang="en-US" sz="2000" dirty="0">
                <a:solidFill>
                  <a:schemeClr val="bg1"/>
                </a:solidFill>
                <a:latin typeface="Times New Roman" pitchFamily="18" charset="0"/>
                <a:cs typeface="Times New Roman" pitchFamily="18" charset="0"/>
              </a:rPr>
              <a:t>This is done by using several sensors in a fail-safe system. IPS uses many sensors that continuously track the physical parameters inside the package to ascertain if the package has been opened or there has been some rise in temperature. </a:t>
            </a:r>
          </a:p>
          <a:p>
            <a:pPr marL="342900" indent="-342900" algn="just">
              <a:lnSpc>
                <a:spcPct val="150000"/>
              </a:lnSpc>
              <a:buFont typeface="Arial" panose="020B0604020202020204" pitchFamily="34" charset="0"/>
              <a:buChar char="•"/>
              <a:defRPr/>
            </a:pPr>
            <a:r>
              <a:rPr lang="en-US" sz="2000" dirty="0">
                <a:solidFill>
                  <a:schemeClr val="bg1"/>
                </a:solidFill>
                <a:latin typeface="Times New Roman" pitchFamily="18" charset="0"/>
                <a:cs typeface="Times New Roman" pitchFamily="18" charset="0"/>
              </a:rPr>
              <a:t>Once this alert has been sent to those concerned, they can take necessary action. If there is no alert and a normal delivery takes place, the customer uses his/her mobile phone to scan a QR code displayed on the IPS kit.</a:t>
            </a:r>
          </a:p>
          <a:p>
            <a:pPr marL="342900" indent="-342900" algn="just">
              <a:lnSpc>
                <a:spcPct val="150000"/>
              </a:lnSpc>
              <a:buFont typeface="Arial" panose="020B0604020202020204" pitchFamily="34" charset="0"/>
              <a:buChar char="•"/>
              <a:defRPr/>
            </a:pPr>
            <a:r>
              <a:rPr lang="en-US" sz="2000" dirty="0">
                <a:solidFill>
                  <a:schemeClr val="bg1"/>
                </a:solidFill>
                <a:latin typeface="Times New Roman" pitchFamily="18" charset="0"/>
                <a:cs typeface="Times New Roman" pitchFamily="18" charset="0"/>
              </a:rPr>
              <a:t>This will result in an </a:t>
            </a:r>
            <a:r>
              <a:rPr lang="en-US" sz="2000" b="1" dirty="0">
                <a:solidFill>
                  <a:schemeClr val="bg1"/>
                </a:solidFill>
                <a:latin typeface="Times New Roman" pitchFamily="18" charset="0"/>
                <a:cs typeface="Times New Roman" pitchFamily="18" charset="0"/>
              </a:rPr>
              <a:t>OTP</a:t>
            </a:r>
            <a:r>
              <a:rPr lang="en-US" sz="2000" dirty="0">
                <a:solidFill>
                  <a:schemeClr val="bg1"/>
                </a:solidFill>
                <a:latin typeface="Times New Roman" pitchFamily="18" charset="0"/>
                <a:cs typeface="Times New Roman" pitchFamily="18" charset="0"/>
              </a:rPr>
              <a:t> that is received at the customer’s mobile number. Entering the OTP will reset the device.</a:t>
            </a:r>
            <a:endParaRPr lang="en-IN" sz="2000" dirty="0">
              <a:solidFill>
                <a:schemeClr val="bg1"/>
              </a:solidFill>
              <a:latin typeface="Times New Roman" pitchFamily="18" charset="0"/>
              <a:cs typeface="Times New Roman" pitchFamily="18" charset="0"/>
            </a:endParaRPr>
          </a:p>
          <a:p>
            <a:pPr algn="just" eaLnBrk="1" fontAlgn="auto" hangingPunct="1">
              <a:lnSpc>
                <a:spcPct val="150000"/>
              </a:lnSpc>
              <a:spcAft>
                <a:spcPts val="0"/>
              </a:spcAft>
              <a:defRPr/>
            </a:pPr>
            <a:endParaRPr lang="en-US" sz="2000" dirty="0">
              <a:solidFill>
                <a:schemeClr val="bg1"/>
              </a:solidFill>
              <a:latin typeface="Times New Roman" pitchFamily="18" charset="0"/>
              <a:cs typeface="Times New Roman" pitchFamily="18" charset="0"/>
            </a:endParaRPr>
          </a:p>
          <a:p>
            <a:endParaRPr lang="en-IN" sz="2000" dirty="0">
              <a:solidFill>
                <a:schemeClr val="bg1"/>
              </a:solidFill>
            </a:endParaRPr>
          </a:p>
        </p:txBody>
      </p:sp>
    </p:spTree>
    <p:extLst>
      <p:ext uri="{BB962C8B-B14F-4D97-AF65-F5344CB8AC3E}">
        <p14:creationId xmlns:p14="http://schemas.microsoft.com/office/powerpoint/2010/main" val="2976754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xmlns="" id="{9B9D2E00-0457-4A88-8926-05BAAEC15AD2}"/>
              </a:ext>
            </a:extLst>
          </p:cNvPr>
          <p:cNvSpPr/>
          <p:nvPr/>
        </p:nvSpPr>
        <p:spPr>
          <a:xfrm>
            <a:off x="1247775" y="1771649"/>
            <a:ext cx="8694737" cy="47244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Right 34">
            <a:extLst>
              <a:ext uri="{FF2B5EF4-FFF2-40B4-BE49-F238E27FC236}">
                <a16:creationId xmlns:a16="http://schemas.microsoft.com/office/drawing/2014/main" xmlns="" id="{A05F26C1-799E-466E-A886-30D2AC3A6017}"/>
              </a:ext>
            </a:extLst>
          </p:cNvPr>
          <p:cNvSpPr/>
          <p:nvPr/>
        </p:nvSpPr>
        <p:spPr>
          <a:xfrm>
            <a:off x="3137183" y="4675163"/>
            <a:ext cx="913606" cy="386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xmlns="" id="{934D46C8-43F5-4EC8-882A-C2D73D3275F5}"/>
              </a:ext>
            </a:extLst>
          </p:cNvPr>
          <p:cNvSpPr/>
          <p:nvPr/>
        </p:nvSpPr>
        <p:spPr>
          <a:xfrm>
            <a:off x="2984015" y="3790654"/>
            <a:ext cx="1047750" cy="365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xmlns="" id="{5F2ABA75-CAAD-4272-9846-129D347B55F4}"/>
              </a:ext>
            </a:extLst>
          </p:cNvPr>
          <p:cNvSpPr/>
          <p:nvPr/>
        </p:nvSpPr>
        <p:spPr>
          <a:xfrm>
            <a:off x="3154671" y="3048535"/>
            <a:ext cx="857250" cy="3349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xmlns="" id="{B2383608-2CBB-481F-8F79-957DD43583E4}"/>
              </a:ext>
            </a:extLst>
          </p:cNvPr>
          <p:cNvSpPr/>
          <p:nvPr/>
        </p:nvSpPr>
        <p:spPr>
          <a:xfrm>
            <a:off x="6400579" y="1919749"/>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xmlns="" id="{EE53FEBE-196E-4BBB-A367-C1AFC67A4B54}"/>
              </a:ext>
            </a:extLst>
          </p:cNvPr>
          <p:cNvSpPr/>
          <p:nvPr/>
        </p:nvSpPr>
        <p:spPr>
          <a:xfrm>
            <a:off x="4401340" y="1945547"/>
            <a:ext cx="429421" cy="91195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xmlns="" id="{79CC0FBB-6F22-46D2-8D44-EFC135370584}"/>
              </a:ext>
            </a:extLst>
          </p:cNvPr>
          <p:cNvSpPr/>
          <p:nvPr/>
        </p:nvSpPr>
        <p:spPr>
          <a:xfrm rot="10800000">
            <a:off x="5504259" y="5204363"/>
            <a:ext cx="403225" cy="6879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xmlns="" id="{3C2F699D-1DAF-408A-8431-323AA732140B}"/>
              </a:ext>
            </a:extLst>
          </p:cNvPr>
          <p:cNvSpPr/>
          <p:nvPr/>
        </p:nvSpPr>
        <p:spPr>
          <a:xfrm flipH="1" flipV="1">
            <a:off x="7486652" y="4504885"/>
            <a:ext cx="1100137" cy="416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0B672019-F4B3-4667-BCE1-8E811657A8A3}"/>
              </a:ext>
            </a:extLst>
          </p:cNvPr>
          <p:cNvSpPr>
            <a:spLocks noGrp="1"/>
          </p:cNvSpPr>
          <p:nvPr>
            <p:ph type="title"/>
          </p:nvPr>
        </p:nvSpPr>
        <p:spPr>
          <a:xfrm>
            <a:off x="444500" y="542925"/>
            <a:ext cx="11214100" cy="646331"/>
          </a:xfrm>
        </p:spPr>
        <p:txBody>
          <a:bodyPr/>
          <a:lstStyle/>
          <a:p>
            <a:pPr algn="just"/>
            <a:r>
              <a:rPr lang="en-US" sz="4000" dirty="0">
                <a:latin typeface="Times New Roman" panose="02020603050405020304" pitchFamily="18" charset="0"/>
                <a:cs typeface="Times New Roman" panose="02020603050405020304" pitchFamily="18" charset="0"/>
              </a:rPr>
              <a:t>Block Diagram</a:t>
            </a:r>
            <a:endParaRPr lang="en-IN"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FFC48936-02BF-4FAB-ACC8-1CA127B6369B}"/>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5" name="Rectangle 4">
            <a:extLst>
              <a:ext uri="{FF2B5EF4-FFF2-40B4-BE49-F238E27FC236}">
                <a16:creationId xmlns:a16="http://schemas.microsoft.com/office/drawing/2014/main" xmlns="" id="{12CD4166-AB29-4EE0-81DE-CCC9A6286F6A}"/>
              </a:ext>
            </a:extLst>
          </p:cNvPr>
          <p:cNvSpPr/>
          <p:nvPr/>
        </p:nvSpPr>
        <p:spPr>
          <a:xfrm>
            <a:off x="4031765" y="2857500"/>
            <a:ext cx="3486153" cy="2381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xmlns="" id="{ED25BAE0-3820-43A0-8A34-4EEFFB5DE5D0}"/>
              </a:ext>
            </a:extLst>
          </p:cNvPr>
          <p:cNvSpPr txBox="1"/>
          <p:nvPr/>
        </p:nvSpPr>
        <p:spPr>
          <a:xfrm>
            <a:off x="4542512" y="3771215"/>
            <a:ext cx="2538772" cy="738664"/>
          </a:xfrm>
          <a:prstGeom prst="rect">
            <a:avLst/>
          </a:prstGeom>
          <a:noFill/>
        </p:spPr>
        <p:txBody>
          <a:bodyPr wrap="square" rtlCol="0">
            <a:spAutoFit/>
          </a:bodyPr>
          <a:lstStyle/>
          <a:p>
            <a:pPr algn="ctr"/>
            <a:r>
              <a:rPr lang="en-US" sz="2400" dirty="0">
                <a:solidFill>
                  <a:schemeClr val="bg1"/>
                </a:solidFill>
              </a:rPr>
              <a:t>Micro</a:t>
            </a:r>
            <a:r>
              <a:rPr lang="en-US" sz="2400" dirty="0"/>
              <a:t> </a:t>
            </a:r>
            <a:r>
              <a:rPr lang="en-US" sz="2400" dirty="0" smtClean="0">
                <a:solidFill>
                  <a:schemeClr val="bg1"/>
                </a:solidFill>
              </a:rPr>
              <a:t>Controller</a:t>
            </a:r>
          </a:p>
          <a:p>
            <a:pPr algn="ctr"/>
            <a:r>
              <a:rPr lang="en-US" dirty="0" smtClean="0">
                <a:solidFill>
                  <a:schemeClr val="bg1"/>
                </a:solidFill>
              </a:rPr>
              <a:t>( ATmega2560 )</a:t>
            </a:r>
            <a:endParaRPr lang="en-IN" dirty="0">
              <a:solidFill>
                <a:schemeClr val="bg1"/>
              </a:solidFill>
            </a:endParaRPr>
          </a:p>
        </p:txBody>
      </p:sp>
      <p:sp>
        <p:nvSpPr>
          <p:cNvPr id="7" name="Rectangle 6">
            <a:extLst>
              <a:ext uri="{FF2B5EF4-FFF2-40B4-BE49-F238E27FC236}">
                <a16:creationId xmlns:a16="http://schemas.microsoft.com/office/drawing/2014/main" xmlns="" id="{FEECC05E-1901-4552-956E-B634F971F1AE}"/>
              </a:ext>
            </a:extLst>
          </p:cNvPr>
          <p:cNvSpPr/>
          <p:nvPr/>
        </p:nvSpPr>
        <p:spPr>
          <a:xfrm>
            <a:off x="4000500" y="1895475"/>
            <a:ext cx="1314450"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xmlns="" id="{A379E203-94BD-4131-B0E3-4B0EC112E080}"/>
              </a:ext>
            </a:extLst>
          </p:cNvPr>
          <p:cNvSpPr txBox="1"/>
          <p:nvPr/>
        </p:nvSpPr>
        <p:spPr>
          <a:xfrm>
            <a:off x="4294187" y="1962924"/>
            <a:ext cx="1952625" cy="369332"/>
          </a:xfrm>
          <a:prstGeom prst="rect">
            <a:avLst/>
          </a:prstGeom>
          <a:noFill/>
        </p:spPr>
        <p:txBody>
          <a:bodyPr wrap="square" rtlCol="0">
            <a:spAutoFit/>
          </a:bodyPr>
          <a:lstStyle/>
          <a:p>
            <a:r>
              <a:rPr lang="en-US" dirty="0">
                <a:solidFill>
                  <a:schemeClr val="bg1"/>
                </a:solidFill>
              </a:rPr>
              <a:t>GPS</a:t>
            </a:r>
            <a:endParaRPr lang="en-IN" dirty="0">
              <a:solidFill>
                <a:schemeClr val="bg1"/>
              </a:solidFill>
            </a:endParaRPr>
          </a:p>
        </p:txBody>
      </p:sp>
      <p:sp>
        <p:nvSpPr>
          <p:cNvPr id="9" name="Rectangle 8">
            <a:extLst>
              <a:ext uri="{FF2B5EF4-FFF2-40B4-BE49-F238E27FC236}">
                <a16:creationId xmlns:a16="http://schemas.microsoft.com/office/drawing/2014/main" xmlns="" id="{8C2D8F8D-29A2-47EB-B1B5-4E82F0D0423C}"/>
              </a:ext>
            </a:extLst>
          </p:cNvPr>
          <p:cNvSpPr/>
          <p:nvPr/>
        </p:nvSpPr>
        <p:spPr>
          <a:xfrm>
            <a:off x="5873749" y="1910923"/>
            <a:ext cx="1502571"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xmlns="" id="{0F78DB57-535E-4CD7-B725-16FCCA4559B5}"/>
              </a:ext>
            </a:extLst>
          </p:cNvPr>
          <p:cNvSpPr txBox="1"/>
          <p:nvPr/>
        </p:nvSpPr>
        <p:spPr>
          <a:xfrm>
            <a:off x="5880940" y="1926360"/>
            <a:ext cx="1488188" cy="523220"/>
          </a:xfrm>
          <a:prstGeom prst="rect">
            <a:avLst/>
          </a:prstGeom>
          <a:noFill/>
        </p:spPr>
        <p:txBody>
          <a:bodyPr wrap="square" rtlCol="0">
            <a:spAutoFit/>
          </a:bodyPr>
          <a:lstStyle/>
          <a:p>
            <a:pPr algn="ctr"/>
            <a:r>
              <a:rPr lang="en-US" sz="1400" b="1" dirty="0" err="1" smtClean="0">
                <a:solidFill>
                  <a:schemeClr val="bg1"/>
                </a:solidFill>
              </a:rPr>
              <a:t>Accelerometry</a:t>
            </a:r>
            <a:r>
              <a:rPr lang="en-US" sz="1400" b="1" dirty="0" smtClean="0">
                <a:solidFill>
                  <a:schemeClr val="bg1"/>
                </a:solidFill>
              </a:rPr>
              <a:t> sensor</a:t>
            </a:r>
            <a:endParaRPr lang="en-IN" sz="1400" b="1" dirty="0">
              <a:solidFill>
                <a:schemeClr val="bg1"/>
              </a:solidFill>
            </a:endParaRPr>
          </a:p>
        </p:txBody>
      </p:sp>
      <p:sp>
        <p:nvSpPr>
          <p:cNvPr id="15" name="Rectangle 14">
            <a:extLst>
              <a:ext uri="{FF2B5EF4-FFF2-40B4-BE49-F238E27FC236}">
                <a16:creationId xmlns:a16="http://schemas.microsoft.com/office/drawing/2014/main" xmlns="" id="{EE972AF7-1F1E-418E-BA0C-4B9026000A2C}"/>
              </a:ext>
            </a:extLst>
          </p:cNvPr>
          <p:cNvSpPr/>
          <p:nvPr/>
        </p:nvSpPr>
        <p:spPr>
          <a:xfrm>
            <a:off x="8181976" y="4380520"/>
            <a:ext cx="1338260" cy="540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CD2EE6F4-483C-48E5-8E17-2DCE8B588ED7}"/>
              </a:ext>
            </a:extLst>
          </p:cNvPr>
          <p:cNvSpPr/>
          <p:nvPr/>
        </p:nvSpPr>
        <p:spPr>
          <a:xfrm>
            <a:off x="1685926" y="2857500"/>
            <a:ext cx="1549708" cy="639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B46FC5EA-2AB3-4B34-B20C-3AFA252BA246}"/>
              </a:ext>
            </a:extLst>
          </p:cNvPr>
          <p:cNvSpPr/>
          <p:nvPr/>
        </p:nvSpPr>
        <p:spPr>
          <a:xfrm>
            <a:off x="5000625" y="5548332"/>
            <a:ext cx="1485900" cy="815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xmlns="" id="{242B3A72-94DF-4915-84E7-811A5FB38E5A}"/>
              </a:ext>
            </a:extLst>
          </p:cNvPr>
          <p:cNvSpPr txBox="1"/>
          <p:nvPr/>
        </p:nvSpPr>
        <p:spPr>
          <a:xfrm>
            <a:off x="8405811" y="4466252"/>
            <a:ext cx="1057276" cy="369332"/>
          </a:xfrm>
          <a:prstGeom prst="rect">
            <a:avLst/>
          </a:prstGeom>
          <a:noFill/>
        </p:spPr>
        <p:txBody>
          <a:bodyPr wrap="square" rtlCol="0">
            <a:spAutoFit/>
          </a:bodyPr>
          <a:lstStyle/>
          <a:p>
            <a:r>
              <a:rPr lang="en-US" dirty="0" smtClean="0">
                <a:solidFill>
                  <a:schemeClr val="bg1"/>
                </a:solidFill>
              </a:rPr>
              <a:t>Lock</a:t>
            </a:r>
            <a:endParaRPr lang="en-IN" dirty="0">
              <a:solidFill>
                <a:schemeClr val="bg1"/>
              </a:solidFill>
            </a:endParaRPr>
          </a:p>
        </p:txBody>
      </p:sp>
      <p:sp>
        <p:nvSpPr>
          <p:cNvPr id="20" name="TextBox 19">
            <a:extLst>
              <a:ext uri="{FF2B5EF4-FFF2-40B4-BE49-F238E27FC236}">
                <a16:creationId xmlns:a16="http://schemas.microsoft.com/office/drawing/2014/main" xmlns="" id="{3779C727-531E-4F5E-AF0B-6A72E5AE2238}"/>
              </a:ext>
            </a:extLst>
          </p:cNvPr>
          <p:cNvSpPr txBox="1"/>
          <p:nvPr/>
        </p:nvSpPr>
        <p:spPr>
          <a:xfrm>
            <a:off x="5260974" y="5610730"/>
            <a:ext cx="1064894" cy="646331"/>
          </a:xfrm>
          <a:prstGeom prst="rect">
            <a:avLst/>
          </a:prstGeom>
          <a:noFill/>
        </p:spPr>
        <p:txBody>
          <a:bodyPr wrap="square" rtlCol="0">
            <a:spAutoFit/>
          </a:bodyPr>
          <a:lstStyle/>
          <a:p>
            <a:r>
              <a:rPr lang="en-US" dirty="0">
                <a:solidFill>
                  <a:schemeClr val="bg1"/>
                </a:solidFill>
              </a:rPr>
              <a:t>Power Supply</a:t>
            </a:r>
            <a:endParaRPr lang="en-IN" dirty="0">
              <a:solidFill>
                <a:schemeClr val="bg1"/>
              </a:solidFill>
            </a:endParaRPr>
          </a:p>
        </p:txBody>
      </p:sp>
      <p:sp>
        <p:nvSpPr>
          <p:cNvPr id="21" name="Arrow: Right 20">
            <a:extLst>
              <a:ext uri="{FF2B5EF4-FFF2-40B4-BE49-F238E27FC236}">
                <a16:creationId xmlns:a16="http://schemas.microsoft.com/office/drawing/2014/main" xmlns="" id="{21FCF90E-2B26-4D30-8FD6-7285781A1E66}"/>
              </a:ext>
            </a:extLst>
          </p:cNvPr>
          <p:cNvSpPr/>
          <p:nvPr/>
        </p:nvSpPr>
        <p:spPr>
          <a:xfrm rot="10800000" flipV="1">
            <a:off x="7462042" y="2889200"/>
            <a:ext cx="719933" cy="390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xmlns="" id="{07820D99-A8FA-4D98-B28E-16948F3BC737}"/>
              </a:ext>
            </a:extLst>
          </p:cNvPr>
          <p:cNvSpPr/>
          <p:nvPr/>
        </p:nvSpPr>
        <p:spPr>
          <a:xfrm rot="10800000">
            <a:off x="7462042" y="3603159"/>
            <a:ext cx="785020" cy="390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xmlns="" id="{30863159-7F88-4B1A-9A9A-67F0B4CD3C9A}"/>
              </a:ext>
            </a:extLst>
          </p:cNvPr>
          <p:cNvSpPr/>
          <p:nvPr/>
        </p:nvSpPr>
        <p:spPr>
          <a:xfrm>
            <a:off x="8110536" y="3586549"/>
            <a:ext cx="14097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xmlns="" id="{082DCA8C-BDB4-40B1-A099-AFDB70E541E1}"/>
              </a:ext>
            </a:extLst>
          </p:cNvPr>
          <p:cNvSpPr txBox="1"/>
          <p:nvPr/>
        </p:nvSpPr>
        <p:spPr>
          <a:xfrm>
            <a:off x="8291512" y="3572824"/>
            <a:ext cx="1285875" cy="369332"/>
          </a:xfrm>
          <a:prstGeom prst="rect">
            <a:avLst/>
          </a:prstGeom>
          <a:noFill/>
        </p:spPr>
        <p:txBody>
          <a:bodyPr wrap="square" rtlCol="0">
            <a:spAutoFit/>
          </a:bodyPr>
          <a:lstStyle/>
          <a:p>
            <a:r>
              <a:rPr lang="en-US" dirty="0">
                <a:solidFill>
                  <a:schemeClr val="bg1"/>
                </a:solidFill>
              </a:rPr>
              <a:t>keypad</a:t>
            </a:r>
            <a:endParaRPr lang="en-IN" dirty="0">
              <a:solidFill>
                <a:schemeClr val="bg1"/>
              </a:solidFill>
            </a:endParaRPr>
          </a:p>
        </p:txBody>
      </p:sp>
      <p:sp>
        <p:nvSpPr>
          <p:cNvPr id="12" name="Rectangle 11">
            <a:extLst>
              <a:ext uri="{FF2B5EF4-FFF2-40B4-BE49-F238E27FC236}">
                <a16:creationId xmlns:a16="http://schemas.microsoft.com/office/drawing/2014/main" xmlns="" id="{52F5C280-3C80-496B-B292-C2D29BCEC9D1}"/>
              </a:ext>
            </a:extLst>
          </p:cNvPr>
          <p:cNvSpPr/>
          <p:nvPr/>
        </p:nvSpPr>
        <p:spPr>
          <a:xfrm>
            <a:off x="8110536" y="2876963"/>
            <a:ext cx="1409700" cy="390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xmlns="" id="{2123118E-EC92-4FDA-BD50-A15CD8CF9C3A}"/>
              </a:ext>
            </a:extLst>
          </p:cNvPr>
          <p:cNvSpPr txBox="1"/>
          <p:nvPr/>
        </p:nvSpPr>
        <p:spPr>
          <a:xfrm>
            <a:off x="8199438" y="2898157"/>
            <a:ext cx="1743074" cy="369332"/>
          </a:xfrm>
          <a:prstGeom prst="rect">
            <a:avLst/>
          </a:prstGeom>
          <a:noFill/>
        </p:spPr>
        <p:txBody>
          <a:bodyPr wrap="square" rtlCol="0">
            <a:spAutoFit/>
          </a:bodyPr>
          <a:lstStyle/>
          <a:p>
            <a:r>
              <a:rPr lang="en-US" dirty="0">
                <a:solidFill>
                  <a:schemeClr val="bg1"/>
                </a:solidFill>
              </a:rPr>
              <a:t>IR sensor</a:t>
            </a:r>
            <a:endParaRPr lang="en-IN" dirty="0">
              <a:solidFill>
                <a:schemeClr val="bg1"/>
              </a:solidFill>
            </a:endParaRPr>
          </a:p>
        </p:txBody>
      </p:sp>
      <p:sp>
        <p:nvSpPr>
          <p:cNvPr id="27" name="TextBox 26">
            <a:extLst>
              <a:ext uri="{FF2B5EF4-FFF2-40B4-BE49-F238E27FC236}">
                <a16:creationId xmlns:a16="http://schemas.microsoft.com/office/drawing/2014/main" xmlns="" id="{720AD2A7-580E-4CFC-B800-3ACC99A5B349}"/>
              </a:ext>
            </a:extLst>
          </p:cNvPr>
          <p:cNvSpPr txBox="1"/>
          <p:nvPr/>
        </p:nvSpPr>
        <p:spPr>
          <a:xfrm>
            <a:off x="1879280" y="2995999"/>
            <a:ext cx="1406643" cy="369332"/>
          </a:xfrm>
          <a:prstGeom prst="rect">
            <a:avLst/>
          </a:prstGeom>
          <a:noFill/>
        </p:spPr>
        <p:txBody>
          <a:bodyPr wrap="square" rtlCol="0">
            <a:spAutoFit/>
          </a:bodyPr>
          <a:lstStyle/>
          <a:p>
            <a:r>
              <a:rPr lang="en-US" dirty="0" err="1" smtClean="0">
                <a:solidFill>
                  <a:schemeClr val="bg1"/>
                </a:solidFill>
              </a:rPr>
              <a:t>NodeMCU</a:t>
            </a:r>
            <a:endParaRPr lang="en-IN" dirty="0">
              <a:solidFill>
                <a:schemeClr val="bg1"/>
              </a:solidFill>
            </a:endParaRPr>
          </a:p>
        </p:txBody>
      </p:sp>
      <p:sp>
        <p:nvSpPr>
          <p:cNvPr id="28" name="Rectangle 27">
            <a:extLst>
              <a:ext uri="{FF2B5EF4-FFF2-40B4-BE49-F238E27FC236}">
                <a16:creationId xmlns:a16="http://schemas.microsoft.com/office/drawing/2014/main" xmlns="" id="{F71C6F5B-11E1-4C1C-85F0-62A52C16B3B6}"/>
              </a:ext>
            </a:extLst>
          </p:cNvPr>
          <p:cNvSpPr/>
          <p:nvPr/>
        </p:nvSpPr>
        <p:spPr>
          <a:xfrm>
            <a:off x="1685926" y="3674121"/>
            <a:ext cx="1549708" cy="639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xmlns="" id="{5D885CEC-9B00-4883-8679-CFDE3175B3F3}"/>
              </a:ext>
            </a:extLst>
          </p:cNvPr>
          <p:cNvSpPr/>
          <p:nvPr/>
        </p:nvSpPr>
        <p:spPr>
          <a:xfrm>
            <a:off x="1685925" y="4565235"/>
            <a:ext cx="1599999" cy="639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LDR</a:t>
            </a:r>
            <a:endParaRPr lang="en-IN" dirty="0"/>
          </a:p>
        </p:txBody>
      </p:sp>
      <p:sp>
        <p:nvSpPr>
          <p:cNvPr id="30" name="TextBox 29">
            <a:extLst>
              <a:ext uri="{FF2B5EF4-FFF2-40B4-BE49-F238E27FC236}">
                <a16:creationId xmlns:a16="http://schemas.microsoft.com/office/drawing/2014/main" xmlns="" id="{6D0D72F4-E4B8-456B-8D0A-EC329E5B50F8}"/>
              </a:ext>
            </a:extLst>
          </p:cNvPr>
          <p:cNvSpPr txBox="1"/>
          <p:nvPr/>
        </p:nvSpPr>
        <p:spPr>
          <a:xfrm>
            <a:off x="1887847" y="3655933"/>
            <a:ext cx="1109664" cy="646331"/>
          </a:xfrm>
          <a:prstGeom prst="rect">
            <a:avLst/>
          </a:prstGeom>
          <a:noFill/>
        </p:spPr>
        <p:txBody>
          <a:bodyPr wrap="square" rtlCol="0">
            <a:spAutoFit/>
          </a:bodyPr>
          <a:lstStyle/>
          <a:p>
            <a:r>
              <a:rPr lang="en-US" dirty="0" smtClean="0">
                <a:solidFill>
                  <a:schemeClr val="bg1"/>
                </a:solidFill>
              </a:rPr>
              <a:t>  LCD</a:t>
            </a:r>
            <a:endParaRPr lang="en-US" dirty="0">
              <a:solidFill>
                <a:schemeClr val="bg1"/>
              </a:solidFill>
            </a:endParaRPr>
          </a:p>
          <a:p>
            <a:r>
              <a:rPr lang="en-US" dirty="0">
                <a:solidFill>
                  <a:schemeClr val="bg1"/>
                </a:solidFill>
              </a:rPr>
              <a:t>Display</a:t>
            </a:r>
            <a:endParaRPr lang="en-IN" dirty="0">
              <a:solidFill>
                <a:schemeClr val="bg1"/>
              </a:solidFill>
            </a:endParaRPr>
          </a:p>
        </p:txBody>
      </p:sp>
    </p:spTree>
    <p:extLst>
      <p:ext uri="{BB962C8B-B14F-4D97-AF65-F5344CB8AC3E}">
        <p14:creationId xmlns:p14="http://schemas.microsoft.com/office/powerpoint/2010/main" val="13842085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597" y="535958"/>
            <a:ext cx="11214100" cy="535531"/>
          </a:xfrm>
        </p:spPr>
        <p:txBody>
          <a:bodyPr/>
          <a:lstStyle/>
          <a:p>
            <a:r>
              <a:rPr lang="en-IN" dirty="0" smtClean="0"/>
              <a:t>Components Of The Project :</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055" y="2165048"/>
            <a:ext cx="7369222" cy="4506354"/>
          </a:xfrm>
          <a:prstGeom prst="rect">
            <a:avLst/>
          </a:prstGeom>
        </p:spPr>
      </p:pic>
      <p:sp>
        <p:nvSpPr>
          <p:cNvPr id="6" name="Rectangle 5"/>
          <p:cNvSpPr/>
          <p:nvPr/>
        </p:nvSpPr>
        <p:spPr>
          <a:xfrm>
            <a:off x="-365760" y="1444639"/>
            <a:ext cx="5980666" cy="523220"/>
          </a:xfrm>
          <a:prstGeom prst="rect">
            <a:avLst/>
          </a:prstGeom>
          <a:noFill/>
        </p:spPr>
        <p:txBody>
          <a:bodyPr wrap="square" lIns="91440" tIns="45720" rIns="91440" bIns="45720">
            <a:spAutoFit/>
          </a:bodyPr>
          <a:lstStyle/>
          <a:p>
            <a:pPr marL="457200" indent="-457200" algn="ctr">
              <a:buFont typeface="Wingdings" pitchFamily="2" charset="2"/>
              <a:buChar char="Ø"/>
            </a:pPr>
            <a:r>
              <a:rPr lang="en-US" sz="28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ARDUINO MEGA 2560:</a:t>
            </a:r>
            <a:endParaRPr lang="en-US" sz="28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2528338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644" y="438422"/>
            <a:ext cx="11214100" cy="535531"/>
          </a:xfrm>
        </p:spPr>
        <p:txBody>
          <a:bodyPr/>
          <a:lstStyle/>
          <a:p>
            <a:r>
              <a:rPr lang="en-IN" dirty="0" smtClean="0"/>
              <a:t>Sensors</a:t>
            </a:r>
            <a:endParaRPr lang="en-IN"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637" y="1828257"/>
            <a:ext cx="3184088" cy="155339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834" y="2976699"/>
            <a:ext cx="2636519" cy="263651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9067" y="4447194"/>
            <a:ext cx="3108235" cy="1833318"/>
          </a:xfrm>
          <a:prstGeom prst="rect">
            <a:avLst/>
          </a:prstGeom>
        </p:spPr>
      </p:pic>
      <p:sp>
        <p:nvSpPr>
          <p:cNvPr id="8" name="TextBox 7"/>
          <p:cNvSpPr txBox="1"/>
          <p:nvPr/>
        </p:nvSpPr>
        <p:spPr>
          <a:xfrm>
            <a:off x="2921872" y="1330626"/>
            <a:ext cx="1742785" cy="369332"/>
          </a:xfrm>
          <a:prstGeom prst="rect">
            <a:avLst/>
          </a:prstGeom>
          <a:noFill/>
        </p:spPr>
        <p:txBody>
          <a:bodyPr wrap="none" rtlCol="0">
            <a:spAutoFit/>
          </a:bodyPr>
          <a:lstStyle/>
          <a:p>
            <a:pPr marL="285750" indent="-285750">
              <a:buFont typeface="Wingdings" pitchFamily="2" charset="2"/>
              <a:buChar char="Ø"/>
            </a:pPr>
            <a:r>
              <a:rPr lang="en-IN" dirty="0" smtClean="0">
                <a:solidFill>
                  <a:schemeClr val="bg1"/>
                </a:solidFill>
              </a:rPr>
              <a:t>IR SENSOR</a:t>
            </a:r>
            <a:endParaRPr lang="en-IN" dirty="0">
              <a:solidFill>
                <a:schemeClr val="bg1"/>
              </a:solidFill>
            </a:endParaRPr>
          </a:p>
        </p:txBody>
      </p:sp>
      <p:sp>
        <p:nvSpPr>
          <p:cNvPr id="9" name="TextBox 8"/>
          <p:cNvSpPr txBox="1"/>
          <p:nvPr/>
        </p:nvSpPr>
        <p:spPr>
          <a:xfrm>
            <a:off x="7892142" y="2550275"/>
            <a:ext cx="2453641" cy="369332"/>
          </a:xfrm>
          <a:prstGeom prst="rect">
            <a:avLst/>
          </a:prstGeom>
          <a:noFill/>
        </p:spPr>
        <p:txBody>
          <a:bodyPr wrap="square" rtlCol="0">
            <a:spAutoFit/>
          </a:bodyPr>
          <a:lstStyle/>
          <a:p>
            <a:pPr marL="285750" indent="-285750">
              <a:buFont typeface="Wingdings" pitchFamily="2" charset="2"/>
              <a:buChar char="Ø"/>
            </a:pPr>
            <a:r>
              <a:rPr lang="en-IN" dirty="0" smtClean="0">
                <a:solidFill>
                  <a:schemeClr val="bg1"/>
                </a:solidFill>
              </a:rPr>
              <a:t>DHT-11 SENSOR</a:t>
            </a:r>
            <a:endParaRPr lang="en-IN" dirty="0">
              <a:solidFill>
                <a:schemeClr val="bg1"/>
              </a:solidFill>
            </a:endParaRPr>
          </a:p>
        </p:txBody>
      </p:sp>
      <p:sp>
        <p:nvSpPr>
          <p:cNvPr id="11" name="TextBox 10"/>
          <p:cNvSpPr txBox="1"/>
          <p:nvPr/>
        </p:nvSpPr>
        <p:spPr>
          <a:xfrm>
            <a:off x="2921872" y="3963881"/>
            <a:ext cx="1973617" cy="369332"/>
          </a:xfrm>
          <a:prstGeom prst="rect">
            <a:avLst/>
          </a:prstGeom>
          <a:noFill/>
        </p:spPr>
        <p:txBody>
          <a:bodyPr wrap="none" rtlCol="0">
            <a:spAutoFit/>
          </a:bodyPr>
          <a:lstStyle/>
          <a:p>
            <a:pPr marL="285750" indent="-285750">
              <a:buFont typeface="Wingdings" pitchFamily="2" charset="2"/>
              <a:buChar char="Ø"/>
            </a:pPr>
            <a:r>
              <a:rPr lang="en-IN" dirty="0" smtClean="0">
                <a:solidFill>
                  <a:schemeClr val="bg1"/>
                </a:solidFill>
              </a:rPr>
              <a:t>LDR SENSOR</a:t>
            </a:r>
            <a:endParaRPr lang="en-IN" dirty="0">
              <a:solidFill>
                <a:schemeClr val="bg1"/>
              </a:solidFill>
            </a:endParaRPr>
          </a:p>
        </p:txBody>
      </p:sp>
    </p:spTree>
    <p:extLst>
      <p:ext uri="{BB962C8B-B14F-4D97-AF65-F5344CB8AC3E}">
        <p14:creationId xmlns:p14="http://schemas.microsoft.com/office/powerpoint/2010/main" val="36661934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15</a:t>
            </a:fld>
            <a:endParaRPr lang="en-US" noProof="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744" y="692214"/>
            <a:ext cx="3498529" cy="247588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954" y="3028677"/>
            <a:ext cx="2956140" cy="2274842"/>
          </a:xfrm>
          <a:prstGeom prst="rect">
            <a:avLst/>
          </a:prstGeom>
        </p:spPr>
      </p:pic>
      <p:sp>
        <p:nvSpPr>
          <p:cNvPr id="8" name="TextBox 7"/>
          <p:cNvSpPr txBox="1"/>
          <p:nvPr/>
        </p:nvSpPr>
        <p:spPr>
          <a:xfrm>
            <a:off x="2616983" y="285599"/>
            <a:ext cx="1665841" cy="369332"/>
          </a:xfrm>
          <a:prstGeom prst="rect">
            <a:avLst/>
          </a:prstGeom>
          <a:noFill/>
        </p:spPr>
        <p:txBody>
          <a:bodyPr wrap="none" rtlCol="0">
            <a:spAutoFit/>
          </a:bodyPr>
          <a:lstStyle/>
          <a:p>
            <a:pPr marL="285750" indent="-285750">
              <a:buFont typeface="Wingdings" pitchFamily="2" charset="2"/>
              <a:buChar char="Ø"/>
            </a:pPr>
            <a:r>
              <a:rPr lang="en-IN" dirty="0" smtClean="0">
                <a:solidFill>
                  <a:schemeClr val="bg1"/>
                </a:solidFill>
              </a:rPr>
              <a:t>NODEMCU</a:t>
            </a:r>
            <a:endParaRPr lang="en-IN" dirty="0">
              <a:solidFill>
                <a:schemeClr val="bg1"/>
              </a:solidFill>
            </a:endParaRPr>
          </a:p>
        </p:txBody>
      </p:sp>
      <p:sp>
        <p:nvSpPr>
          <p:cNvPr id="9" name="TextBox 8"/>
          <p:cNvSpPr txBox="1"/>
          <p:nvPr/>
        </p:nvSpPr>
        <p:spPr>
          <a:xfrm>
            <a:off x="7315360" y="2506164"/>
            <a:ext cx="2751587" cy="369332"/>
          </a:xfrm>
          <a:prstGeom prst="rect">
            <a:avLst/>
          </a:prstGeom>
          <a:noFill/>
        </p:spPr>
        <p:txBody>
          <a:bodyPr wrap="none" rtlCol="0">
            <a:spAutoFit/>
          </a:bodyPr>
          <a:lstStyle/>
          <a:p>
            <a:pPr marL="285750" indent="-285750">
              <a:buFont typeface="Wingdings" pitchFamily="2" charset="2"/>
              <a:buChar char="Ø"/>
            </a:pPr>
            <a:r>
              <a:rPr lang="en-IN" dirty="0" smtClean="0">
                <a:solidFill>
                  <a:schemeClr val="bg1"/>
                </a:solidFill>
              </a:rPr>
              <a:t>4X4 KEYPAD BOARD</a:t>
            </a:r>
            <a:endParaRPr lang="en-IN" dirty="0">
              <a:solidFill>
                <a:schemeClr val="bg1"/>
              </a:solidFill>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9412" y="4101957"/>
            <a:ext cx="3270862" cy="2403123"/>
          </a:xfrm>
          <a:prstGeom prst="rect">
            <a:avLst/>
          </a:prstGeom>
        </p:spPr>
      </p:pic>
      <p:sp>
        <p:nvSpPr>
          <p:cNvPr id="11" name="TextBox 10"/>
          <p:cNvSpPr txBox="1"/>
          <p:nvPr/>
        </p:nvSpPr>
        <p:spPr>
          <a:xfrm>
            <a:off x="2687812" y="3569475"/>
            <a:ext cx="2046394" cy="369332"/>
          </a:xfrm>
          <a:prstGeom prst="rect">
            <a:avLst/>
          </a:prstGeom>
          <a:noFill/>
        </p:spPr>
        <p:txBody>
          <a:bodyPr wrap="none" rtlCol="0">
            <a:spAutoFit/>
          </a:bodyPr>
          <a:lstStyle/>
          <a:p>
            <a:pPr marL="285750" indent="-285750">
              <a:buFont typeface="Wingdings" pitchFamily="2" charset="2"/>
              <a:buChar char="Ø"/>
            </a:pPr>
            <a:r>
              <a:rPr lang="en-IN" dirty="0" smtClean="0">
                <a:solidFill>
                  <a:schemeClr val="bg1"/>
                </a:solidFill>
              </a:rPr>
              <a:t>GEAR MOTOR</a:t>
            </a:r>
            <a:endParaRPr lang="en-IN" dirty="0">
              <a:solidFill>
                <a:schemeClr val="bg1"/>
              </a:solidFill>
            </a:endParaRPr>
          </a:p>
        </p:txBody>
      </p:sp>
    </p:spTree>
    <p:extLst>
      <p:ext uri="{BB962C8B-B14F-4D97-AF65-F5344CB8AC3E}">
        <p14:creationId xmlns:p14="http://schemas.microsoft.com/office/powerpoint/2010/main" val="308389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Box 3"/>
          <p:cNvSpPr txBox="1"/>
          <p:nvPr/>
        </p:nvSpPr>
        <p:spPr>
          <a:xfrm>
            <a:off x="613954" y="413899"/>
            <a:ext cx="2534668" cy="400110"/>
          </a:xfrm>
          <a:prstGeom prst="rect">
            <a:avLst/>
          </a:prstGeom>
          <a:noFill/>
        </p:spPr>
        <p:txBody>
          <a:bodyPr wrap="none" rtlCol="0">
            <a:spAutoFit/>
          </a:bodyPr>
          <a:lstStyle/>
          <a:p>
            <a:r>
              <a:rPr lang="en-IN" sz="2000" b="1" dirty="0" smtClean="0">
                <a:solidFill>
                  <a:schemeClr val="bg1"/>
                </a:solidFill>
              </a:rPr>
              <a:t>WORKING MODEL:</a:t>
            </a:r>
            <a:endParaRPr lang="en-IN" sz="2000" b="1"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691" y="1058091"/>
            <a:ext cx="4368521" cy="241662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690" y="3814354"/>
            <a:ext cx="4368522" cy="253927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9225" y="2534193"/>
            <a:ext cx="4610775" cy="3206651"/>
          </a:xfrm>
          <a:prstGeom prst="rect">
            <a:avLst/>
          </a:prstGeom>
        </p:spPr>
      </p:pic>
      <p:sp>
        <p:nvSpPr>
          <p:cNvPr id="10" name="TextBox 9"/>
          <p:cNvSpPr txBox="1"/>
          <p:nvPr/>
        </p:nvSpPr>
        <p:spPr>
          <a:xfrm>
            <a:off x="1293697" y="2825712"/>
            <a:ext cx="2181497" cy="369332"/>
          </a:xfrm>
          <a:prstGeom prst="rect">
            <a:avLst/>
          </a:prstGeom>
          <a:noFill/>
        </p:spPr>
        <p:txBody>
          <a:bodyPr wrap="square" rtlCol="0">
            <a:spAutoFit/>
          </a:bodyPr>
          <a:lstStyle/>
          <a:p>
            <a:r>
              <a:rPr lang="en-IN" dirty="0" smtClean="0">
                <a:latin typeface="Times New Roman" pitchFamily="18" charset="0"/>
                <a:cs typeface="Times New Roman" pitchFamily="18" charset="0"/>
              </a:rPr>
              <a:t>FRONT</a:t>
            </a:r>
            <a:r>
              <a:rPr lang="en-IN" dirty="0" smtClean="0">
                <a:solidFill>
                  <a:schemeClr val="bg1"/>
                </a:solidFill>
                <a:latin typeface="Times New Roman" pitchFamily="18" charset="0"/>
                <a:cs typeface="Times New Roman" pitchFamily="18" charset="0"/>
              </a:rPr>
              <a:t> </a:t>
            </a:r>
            <a:r>
              <a:rPr lang="en-IN" dirty="0" smtClean="0">
                <a:latin typeface="Times New Roman" pitchFamily="18" charset="0"/>
                <a:cs typeface="Times New Roman" pitchFamily="18" charset="0"/>
              </a:rPr>
              <a:t>VIEW</a:t>
            </a:r>
            <a:endParaRPr lang="en-IN" dirty="0">
              <a:latin typeface="Times New Roman" pitchFamily="18" charset="0"/>
              <a:cs typeface="Times New Roman" pitchFamily="18" charset="0"/>
            </a:endParaRPr>
          </a:p>
        </p:txBody>
      </p:sp>
      <p:sp>
        <p:nvSpPr>
          <p:cNvPr id="11" name="TextBox 10"/>
          <p:cNvSpPr txBox="1"/>
          <p:nvPr/>
        </p:nvSpPr>
        <p:spPr>
          <a:xfrm>
            <a:off x="1124116" y="5094514"/>
            <a:ext cx="966236" cy="646331"/>
          </a:xfrm>
          <a:prstGeom prst="rect">
            <a:avLst/>
          </a:prstGeom>
          <a:noFill/>
        </p:spPr>
        <p:txBody>
          <a:bodyPr wrap="square" rtlCol="0">
            <a:spAutoFit/>
          </a:bodyPr>
          <a:lstStyle/>
          <a:p>
            <a:r>
              <a:rPr lang="en-IN" dirty="0" smtClean="0">
                <a:latin typeface="Times New Roman" pitchFamily="18" charset="0"/>
                <a:cs typeface="Times New Roman" pitchFamily="18" charset="0"/>
              </a:rPr>
              <a:t>TOP</a:t>
            </a:r>
            <a:r>
              <a:rPr lang="en-IN" dirty="0" smtClean="0">
                <a:solidFill>
                  <a:schemeClr val="bg1"/>
                </a:solidFill>
                <a:latin typeface="Times New Roman" pitchFamily="18" charset="0"/>
                <a:cs typeface="Times New Roman" pitchFamily="18" charset="0"/>
              </a:rPr>
              <a:t> </a:t>
            </a:r>
          </a:p>
          <a:p>
            <a:r>
              <a:rPr lang="en-IN" dirty="0" smtClean="0">
                <a:latin typeface="Times New Roman" pitchFamily="18" charset="0"/>
                <a:cs typeface="Times New Roman" pitchFamily="18" charset="0"/>
              </a:rPr>
              <a:t>VIEW</a:t>
            </a:r>
            <a:endParaRPr lang="en-IN" dirty="0">
              <a:latin typeface="Times New Roman" pitchFamily="18" charset="0"/>
              <a:cs typeface="Times New Roman" pitchFamily="18" charset="0"/>
            </a:endParaRPr>
          </a:p>
        </p:txBody>
      </p:sp>
      <p:sp>
        <p:nvSpPr>
          <p:cNvPr id="12" name="TextBox 11"/>
          <p:cNvSpPr txBox="1"/>
          <p:nvPr/>
        </p:nvSpPr>
        <p:spPr>
          <a:xfrm>
            <a:off x="8138159" y="2641046"/>
            <a:ext cx="2181497" cy="369332"/>
          </a:xfrm>
          <a:prstGeom prst="rect">
            <a:avLst/>
          </a:prstGeom>
          <a:noFill/>
        </p:spPr>
        <p:txBody>
          <a:bodyPr wrap="square" rtlCol="0">
            <a:spAutoFit/>
          </a:bodyPr>
          <a:lstStyle/>
          <a:p>
            <a:r>
              <a:rPr lang="en-IN" dirty="0" smtClean="0">
                <a:latin typeface="Times New Roman" pitchFamily="18" charset="0"/>
                <a:cs typeface="Times New Roman" pitchFamily="18" charset="0"/>
              </a:rPr>
              <a:t>INTERNAL  VIEW</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047499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5" name="Slide Number Placeholder 1"/>
          <p:cNvSpPr txBox="1">
            <a:spLocks/>
          </p:cNvSpPr>
          <p:nvPr/>
        </p:nvSpPr>
        <p:spPr>
          <a:xfrm>
            <a:off x="11252200" y="6315075"/>
            <a:ext cx="406400"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mtClean="0"/>
              <a:pPr/>
              <a:t>17</a:t>
            </a:fld>
            <a:endParaRPr lang="en-US" dirty="0"/>
          </a:p>
        </p:txBody>
      </p:sp>
      <p:sp>
        <p:nvSpPr>
          <p:cNvPr id="6" name="Rectangle 5"/>
          <p:cNvSpPr/>
          <p:nvPr/>
        </p:nvSpPr>
        <p:spPr>
          <a:xfrm>
            <a:off x="510485" y="535578"/>
            <a:ext cx="5668245" cy="461665"/>
          </a:xfrm>
          <a:prstGeom prst="rect">
            <a:avLst/>
          </a:prstGeom>
        </p:spPr>
        <p:txBody>
          <a:bodyPr wrap="square">
            <a:spAutoFit/>
          </a:bodyPr>
          <a:lstStyle/>
          <a:p>
            <a:r>
              <a:rPr lang="en-IN" sz="2400" dirty="0">
                <a:solidFill>
                  <a:schemeClr val="bg1"/>
                </a:solidFill>
                <a:latin typeface="Algerian" pitchFamily="82" charset="0"/>
              </a:rPr>
              <a:t>WORKING </a:t>
            </a:r>
            <a:r>
              <a:rPr lang="en-IN" sz="2400" dirty="0" smtClean="0">
                <a:solidFill>
                  <a:schemeClr val="bg1"/>
                </a:solidFill>
                <a:latin typeface="Algerian" pitchFamily="82" charset="0"/>
              </a:rPr>
              <a:t> MODEL ( customer  side):</a:t>
            </a:r>
            <a:endParaRPr lang="en-IN" sz="2400" dirty="0">
              <a:solidFill>
                <a:schemeClr val="bg1"/>
              </a:solidFill>
              <a:latin typeface="Algerian" pitchFamily="82"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51" y="1894115"/>
            <a:ext cx="4733058" cy="471569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730" y="2065862"/>
            <a:ext cx="5073471" cy="4777144"/>
          </a:xfrm>
          <a:prstGeom prst="rect">
            <a:avLst/>
          </a:prstGeom>
        </p:spPr>
      </p:pic>
      <p:sp>
        <p:nvSpPr>
          <p:cNvPr id="9" name="TextBox 8"/>
          <p:cNvSpPr txBox="1"/>
          <p:nvPr/>
        </p:nvSpPr>
        <p:spPr>
          <a:xfrm>
            <a:off x="1110495" y="1178893"/>
            <a:ext cx="3339995" cy="646331"/>
          </a:xfrm>
          <a:prstGeom prst="rect">
            <a:avLst/>
          </a:prstGeom>
          <a:noFill/>
        </p:spPr>
        <p:txBody>
          <a:bodyPr wrap="square" rtlCol="0">
            <a:spAutoFit/>
          </a:bodyPr>
          <a:lstStyle/>
          <a:p>
            <a:pPr algn="ctr"/>
            <a:r>
              <a:rPr lang="en-IN" dirty="0" smtClean="0">
                <a:solidFill>
                  <a:schemeClr val="bg1"/>
                </a:solidFill>
                <a:latin typeface="Algerian" pitchFamily="82" charset="0"/>
              </a:rPr>
              <a:t>CASE 1</a:t>
            </a:r>
          </a:p>
          <a:p>
            <a:pPr algn="ctr"/>
            <a:r>
              <a:rPr lang="en-IN" dirty="0" smtClean="0">
                <a:solidFill>
                  <a:schemeClr val="bg1"/>
                </a:solidFill>
                <a:latin typeface="Algerian" pitchFamily="82" charset="0"/>
              </a:rPr>
              <a:t>SUCCESSFUL  DELIVERY</a:t>
            </a:r>
            <a:endParaRPr lang="en-IN" dirty="0">
              <a:solidFill>
                <a:schemeClr val="bg1"/>
              </a:solidFill>
              <a:latin typeface="Algerian" pitchFamily="82" charset="0"/>
            </a:endParaRPr>
          </a:p>
        </p:txBody>
      </p:sp>
      <p:sp>
        <p:nvSpPr>
          <p:cNvPr id="10" name="TextBox 9"/>
          <p:cNvSpPr txBox="1"/>
          <p:nvPr/>
        </p:nvSpPr>
        <p:spPr>
          <a:xfrm>
            <a:off x="6361612" y="1432450"/>
            <a:ext cx="4029817" cy="923330"/>
          </a:xfrm>
          <a:prstGeom prst="rect">
            <a:avLst/>
          </a:prstGeom>
          <a:noFill/>
        </p:spPr>
        <p:txBody>
          <a:bodyPr wrap="square" rtlCol="0">
            <a:spAutoFit/>
          </a:bodyPr>
          <a:lstStyle/>
          <a:p>
            <a:pPr algn="ctr"/>
            <a:r>
              <a:rPr lang="en-IN" dirty="0">
                <a:solidFill>
                  <a:schemeClr val="bg1"/>
                </a:solidFill>
                <a:latin typeface="Algerian" pitchFamily="82" charset="0"/>
              </a:rPr>
              <a:t>CASE </a:t>
            </a:r>
            <a:r>
              <a:rPr lang="en-IN" dirty="0" smtClean="0">
                <a:solidFill>
                  <a:schemeClr val="bg1"/>
                </a:solidFill>
                <a:latin typeface="Algerian" pitchFamily="82" charset="0"/>
              </a:rPr>
              <a:t>2</a:t>
            </a:r>
            <a:endParaRPr lang="en-IN" dirty="0">
              <a:solidFill>
                <a:schemeClr val="bg1"/>
              </a:solidFill>
              <a:latin typeface="Algerian" pitchFamily="82" charset="0"/>
            </a:endParaRPr>
          </a:p>
          <a:p>
            <a:pPr algn="ctr"/>
            <a:r>
              <a:rPr lang="en-IN" dirty="0" smtClean="0">
                <a:solidFill>
                  <a:schemeClr val="bg1"/>
                </a:solidFill>
                <a:latin typeface="Algerian" pitchFamily="82" charset="0"/>
              </a:rPr>
              <a:t>UNSUCCESSFUL  </a:t>
            </a:r>
            <a:r>
              <a:rPr lang="en-IN" dirty="0">
                <a:solidFill>
                  <a:schemeClr val="bg1"/>
                </a:solidFill>
                <a:latin typeface="Algerian" pitchFamily="82" charset="0"/>
              </a:rPr>
              <a:t>DELIVERY</a:t>
            </a:r>
          </a:p>
          <a:p>
            <a:endParaRPr lang="en-IN" dirty="0"/>
          </a:p>
        </p:txBody>
      </p:sp>
      <p:sp>
        <p:nvSpPr>
          <p:cNvPr id="11" name="Rectangle 10"/>
          <p:cNvSpPr/>
          <p:nvPr/>
        </p:nvSpPr>
        <p:spPr>
          <a:xfrm>
            <a:off x="653295" y="5290457"/>
            <a:ext cx="3788076"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348549" y="4545875"/>
            <a:ext cx="3827418" cy="5225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3679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26E59-CB2B-44E4-A30B-CA90992DF8A0}"/>
              </a:ext>
            </a:extLst>
          </p:cNvPr>
          <p:cNvSpPr>
            <a:spLocks noGrp="1"/>
          </p:cNvSpPr>
          <p:nvPr>
            <p:ph type="title"/>
          </p:nvPr>
        </p:nvSpPr>
        <p:spPr>
          <a:xfrm>
            <a:off x="368300" y="619125"/>
            <a:ext cx="11214100" cy="646331"/>
          </a:xfrm>
        </p:spPr>
        <p:txBody>
          <a:bodyPr/>
          <a:lstStyle/>
          <a:p>
            <a:pPr algn="just"/>
            <a:r>
              <a:rPr lang="en-US" sz="4000" dirty="0">
                <a:latin typeface="Times New Roman" panose="02020603050405020304" pitchFamily="18" charset="0"/>
                <a:cs typeface="Times New Roman" panose="02020603050405020304" pitchFamily="18" charset="0"/>
              </a:rPr>
              <a:t>Timeline</a:t>
            </a:r>
            <a:endParaRPr lang="en-IN" sz="4000" dirty="0">
              <a:latin typeface="Times New Roman" panose="02020603050405020304" pitchFamily="18" charset="0"/>
              <a:cs typeface="Times New Roman" panose="02020603050405020304" pitchFamily="18" charset="0"/>
            </a:endParaRPr>
          </a:p>
        </p:txBody>
      </p:sp>
      <p:sp>
        <p:nvSpPr>
          <p:cNvPr id="3" name="Picture Placeholder 2">
            <a:extLst>
              <a:ext uri="{FF2B5EF4-FFF2-40B4-BE49-F238E27FC236}">
                <a16:creationId xmlns:a16="http://schemas.microsoft.com/office/drawing/2014/main" xmlns="" id="{1CC229A0-7F9B-407C-867A-BE004A2CE647}"/>
              </a:ext>
            </a:extLst>
          </p:cNvPr>
          <p:cNvSpPr>
            <a:spLocks noGrp="1"/>
          </p:cNvSpPr>
          <p:nvPr>
            <p:ph type="pic" sz="quarter" idx="13"/>
          </p:nvPr>
        </p:nvSpPr>
        <p:spPr>
          <a:xfrm>
            <a:off x="2208697" y="2124010"/>
            <a:ext cx="1259505" cy="1259505"/>
          </a:xfrm>
        </p:spPr>
      </p:sp>
      <p:sp>
        <p:nvSpPr>
          <p:cNvPr id="4" name="Picture Placeholder 3">
            <a:extLst>
              <a:ext uri="{FF2B5EF4-FFF2-40B4-BE49-F238E27FC236}">
                <a16:creationId xmlns:a16="http://schemas.microsoft.com/office/drawing/2014/main" xmlns="" id="{C6FF556C-0699-4605-BDF1-320659DC8D52}"/>
              </a:ext>
            </a:extLst>
          </p:cNvPr>
          <p:cNvSpPr>
            <a:spLocks noGrp="1"/>
          </p:cNvSpPr>
          <p:nvPr>
            <p:ph type="pic" sz="quarter" idx="14"/>
          </p:nvPr>
        </p:nvSpPr>
        <p:spPr>
          <a:xfrm>
            <a:off x="5421797" y="2140554"/>
            <a:ext cx="1259505" cy="1259505"/>
          </a:xfrm>
        </p:spPr>
      </p:sp>
      <p:sp>
        <p:nvSpPr>
          <p:cNvPr id="5" name="Picture Placeholder 4">
            <a:extLst>
              <a:ext uri="{FF2B5EF4-FFF2-40B4-BE49-F238E27FC236}">
                <a16:creationId xmlns:a16="http://schemas.microsoft.com/office/drawing/2014/main" xmlns="" id="{E6A44189-7D60-44FB-98F6-8A8472A4319A}"/>
              </a:ext>
            </a:extLst>
          </p:cNvPr>
          <p:cNvSpPr>
            <a:spLocks noGrp="1"/>
          </p:cNvSpPr>
          <p:nvPr>
            <p:ph type="pic" sz="quarter" idx="15"/>
          </p:nvPr>
        </p:nvSpPr>
        <p:spPr>
          <a:xfrm>
            <a:off x="8723798" y="2153829"/>
            <a:ext cx="1259505" cy="1259505"/>
          </a:xfrm>
        </p:spPr>
      </p:sp>
      <p:sp>
        <p:nvSpPr>
          <p:cNvPr id="8" name="Text Placeholder 7">
            <a:extLst>
              <a:ext uri="{FF2B5EF4-FFF2-40B4-BE49-F238E27FC236}">
                <a16:creationId xmlns:a16="http://schemas.microsoft.com/office/drawing/2014/main" xmlns="" id="{BE468935-8AE9-4B53-839A-D3134DE46E21}"/>
              </a:ext>
            </a:extLst>
          </p:cNvPr>
          <p:cNvSpPr>
            <a:spLocks noGrp="1"/>
          </p:cNvSpPr>
          <p:nvPr>
            <p:ph type="body" sz="quarter" idx="18"/>
          </p:nvPr>
        </p:nvSpPr>
        <p:spPr>
          <a:xfrm>
            <a:off x="1855131" y="4087693"/>
            <a:ext cx="1776140" cy="1463040"/>
          </a:xfrm>
        </p:spPr>
        <p:txBody>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Topic and Title selection</a:t>
            </a:r>
          </a:p>
          <a:p>
            <a:pPr marL="285750" indent="-285750" algn="just">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Synposis</a:t>
            </a: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Literature survey</a:t>
            </a:r>
            <a:endParaRPr lang="en-IN" sz="16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xmlns="" id="{833B74F2-28CE-4B41-AB8C-65E9C61BF36D}"/>
              </a:ext>
            </a:extLst>
          </p:cNvPr>
          <p:cNvSpPr>
            <a:spLocks noGrp="1"/>
          </p:cNvSpPr>
          <p:nvPr>
            <p:ph type="body" sz="quarter" idx="19"/>
          </p:nvPr>
        </p:nvSpPr>
        <p:spPr>
          <a:xfrm>
            <a:off x="5326112" y="4087693"/>
            <a:ext cx="1776140" cy="1463040"/>
          </a:xfrm>
        </p:spPr>
        <p:txBody>
          <a:bodyPr/>
          <a:lstStyle/>
          <a:p>
            <a:pPr marL="285750" indent="-285750">
              <a:buFont typeface="Arial" pitchFamily="34" charset="0"/>
              <a:buChar char="•"/>
            </a:pPr>
            <a:r>
              <a:rPr lang="en-IN" dirty="0" smtClean="0"/>
              <a:t>Completion of 40% of working model</a:t>
            </a:r>
          </a:p>
          <a:p>
            <a:pPr marL="285750" indent="-285750">
              <a:buFont typeface="Arial" pitchFamily="34" charset="0"/>
              <a:buChar char="•"/>
            </a:pPr>
            <a:r>
              <a:rPr lang="en-IN" dirty="0" smtClean="0"/>
              <a:t>Demo of the working model</a:t>
            </a:r>
            <a:endParaRPr lang="en-IN" dirty="0"/>
          </a:p>
        </p:txBody>
      </p:sp>
      <p:sp>
        <p:nvSpPr>
          <p:cNvPr id="10" name="Text Placeholder 9">
            <a:extLst>
              <a:ext uri="{FF2B5EF4-FFF2-40B4-BE49-F238E27FC236}">
                <a16:creationId xmlns:a16="http://schemas.microsoft.com/office/drawing/2014/main" xmlns="" id="{984E4312-C3B1-4419-963E-0B8E2CAD06A2}"/>
              </a:ext>
            </a:extLst>
          </p:cNvPr>
          <p:cNvSpPr>
            <a:spLocks noGrp="1"/>
          </p:cNvSpPr>
          <p:nvPr>
            <p:ph type="body" sz="quarter" idx="20"/>
          </p:nvPr>
        </p:nvSpPr>
        <p:spPr>
          <a:xfrm>
            <a:off x="8560730" y="4087693"/>
            <a:ext cx="1776140" cy="1463040"/>
          </a:xfrm>
        </p:spPr>
        <p:txBody>
          <a:bodyPr/>
          <a:lstStyle/>
          <a:p>
            <a:pPr marL="285750" indent="-285750">
              <a:buFont typeface="Arial" pitchFamily="34" charset="0"/>
              <a:buChar char="•"/>
            </a:pPr>
            <a:r>
              <a:rPr lang="en-IN" dirty="0"/>
              <a:t>Completion </a:t>
            </a:r>
            <a:r>
              <a:rPr lang="en-IN" dirty="0" err="1" smtClean="0"/>
              <a:t>ofF</a:t>
            </a:r>
            <a:r>
              <a:rPr lang="en-IN" dirty="0" smtClean="0"/>
              <a:t> 100% </a:t>
            </a:r>
            <a:r>
              <a:rPr lang="en-IN" dirty="0"/>
              <a:t>of working model</a:t>
            </a:r>
          </a:p>
          <a:p>
            <a:pPr marL="285750" indent="-285750">
              <a:buFont typeface="Arial" pitchFamily="34" charset="0"/>
              <a:buChar char="•"/>
            </a:pPr>
            <a:r>
              <a:rPr lang="en-IN" dirty="0" smtClean="0"/>
              <a:t>Demonstration OF  </a:t>
            </a:r>
            <a:r>
              <a:rPr lang="en-IN" dirty="0"/>
              <a:t>of the working model</a:t>
            </a:r>
          </a:p>
          <a:p>
            <a:endParaRPr lang="en-IN" dirty="0"/>
          </a:p>
        </p:txBody>
      </p:sp>
      <p:sp>
        <p:nvSpPr>
          <p:cNvPr id="13" name="Slide Number Placeholder 12">
            <a:extLst>
              <a:ext uri="{FF2B5EF4-FFF2-40B4-BE49-F238E27FC236}">
                <a16:creationId xmlns:a16="http://schemas.microsoft.com/office/drawing/2014/main" xmlns="" id="{33B05CC8-0207-4C15-81BC-342803681222}"/>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17" name="TextBox 16">
            <a:extLst>
              <a:ext uri="{FF2B5EF4-FFF2-40B4-BE49-F238E27FC236}">
                <a16:creationId xmlns:a16="http://schemas.microsoft.com/office/drawing/2014/main" xmlns="" id="{06B219B4-68DE-4777-BAEC-7EA800D66882}"/>
              </a:ext>
            </a:extLst>
          </p:cNvPr>
          <p:cNvSpPr txBox="1"/>
          <p:nvPr/>
        </p:nvSpPr>
        <p:spPr>
          <a:xfrm flipH="1">
            <a:off x="2362540" y="2553707"/>
            <a:ext cx="1268731"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Phase 1</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xmlns="" id="{76A6B4AB-25CE-4C23-A973-53A85CFC2022}"/>
              </a:ext>
            </a:extLst>
          </p:cNvPr>
          <p:cNvSpPr txBox="1"/>
          <p:nvPr/>
        </p:nvSpPr>
        <p:spPr>
          <a:xfrm>
            <a:off x="5565373" y="2583526"/>
            <a:ext cx="1131569"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Phase 2</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xmlns="" id="{08420AD4-CB07-41CC-830E-55F29CC8D84D}"/>
              </a:ext>
            </a:extLst>
          </p:cNvPr>
          <p:cNvSpPr txBox="1"/>
          <p:nvPr/>
        </p:nvSpPr>
        <p:spPr>
          <a:xfrm>
            <a:off x="8883015" y="2583526"/>
            <a:ext cx="1131569" cy="400110"/>
          </a:xfrm>
          <a:prstGeom prst="rect">
            <a:avLst/>
          </a:prstGeom>
          <a:noFill/>
        </p:spPr>
        <p:txBody>
          <a:bodyPr wrap="square" rtlCol="0">
            <a:spAutoFit/>
          </a:bodyPr>
          <a:lstStyle/>
          <a:p>
            <a:pPr algn="just"/>
            <a:r>
              <a:rPr lang="en-US" sz="2000" b="1" dirty="0">
                <a:solidFill>
                  <a:schemeClr val="bg1"/>
                </a:solidFill>
                <a:latin typeface="Times New Roman" panose="02020603050405020304" pitchFamily="18" charset="0"/>
                <a:cs typeface="Times New Roman" panose="02020603050405020304" pitchFamily="18" charset="0"/>
              </a:rPr>
              <a:t>Phase 3</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335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4181BC-DBD1-4B9F-89AB-43973BAFE21C}"/>
              </a:ext>
            </a:extLst>
          </p:cNvPr>
          <p:cNvSpPr>
            <a:spLocks noGrp="1"/>
          </p:cNvSpPr>
          <p:nvPr>
            <p:ph type="title"/>
          </p:nvPr>
        </p:nvSpPr>
        <p:spPr>
          <a:xfrm>
            <a:off x="444500" y="542925"/>
            <a:ext cx="11214100" cy="646331"/>
          </a:xfrm>
        </p:spPr>
        <p:txBody>
          <a:bodyPr/>
          <a:lstStyle/>
          <a:p>
            <a:pPr algn="just"/>
            <a:r>
              <a:rPr lang="en-US" sz="4000"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9D33964C-27B2-4879-9E10-2BD9AED4C655}"/>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4" name="TextBox 3">
            <a:extLst>
              <a:ext uri="{FF2B5EF4-FFF2-40B4-BE49-F238E27FC236}">
                <a16:creationId xmlns:a16="http://schemas.microsoft.com/office/drawing/2014/main" xmlns="" id="{C2B1C59F-39D7-437D-800A-E0688C399E10}"/>
              </a:ext>
            </a:extLst>
          </p:cNvPr>
          <p:cNvSpPr txBox="1"/>
          <p:nvPr/>
        </p:nvSpPr>
        <p:spPr>
          <a:xfrm>
            <a:off x="444500" y="1714500"/>
            <a:ext cx="10563225" cy="3139321"/>
          </a:xfrm>
          <a:prstGeom prst="rect">
            <a:avLst/>
          </a:prstGeom>
          <a:noFill/>
        </p:spPr>
        <p:txBody>
          <a:bodyPr wrap="square" rtlCol="0">
            <a:spAutoFit/>
          </a:bodyPr>
          <a:lstStyle/>
          <a:p>
            <a:pPr marL="285750" indent="-285750" algn="just">
              <a:spcBef>
                <a:spcPts val="35"/>
              </a:spcBef>
              <a:buFont typeface="Arial" panose="020B0604020202020204" pitchFamily="34" charset="0"/>
              <a:buChar char="•"/>
            </a:pPr>
            <a:r>
              <a:rPr lang="en-US" sz="2000" dirty="0">
                <a:solidFill>
                  <a:schemeClr val="bg1"/>
                </a:solidFill>
                <a:effectLst/>
                <a:latin typeface="Times New Roman" panose="02020603050405020304" pitchFamily="18" charset="0"/>
                <a:ea typeface="Times New Roman" panose="02020603050405020304" pitchFamily="18" charset="0"/>
              </a:rPr>
              <a:t>The deficiency </a:t>
            </a:r>
            <a:r>
              <a:rPr lang="en-US" sz="2000" spc="-15" dirty="0">
                <a:solidFill>
                  <a:schemeClr val="bg1"/>
                </a:solidFill>
                <a:effectLst/>
                <a:latin typeface="Times New Roman" panose="02020603050405020304" pitchFamily="18" charset="0"/>
                <a:ea typeface="Times New Roman" panose="02020603050405020304" pitchFamily="18" charset="0"/>
              </a:rPr>
              <a:t>in </a:t>
            </a:r>
            <a:r>
              <a:rPr lang="en-US" sz="2000" dirty="0">
                <a:solidFill>
                  <a:schemeClr val="bg1"/>
                </a:solidFill>
                <a:effectLst/>
                <a:latin typeface="Times New Roman" panose="02020603050405020304" pitchFamily="18" charset="0"/>
                <a:ea typeface="Times New Roman" panose="02020603050405020304" pitchFamily="18" charset="0"/>
              </a:rPr>
              <a:t>security of courier delivery can </a:t>
            </a:r>
            <a:r>
              <a:rPr lang="en-US" sz="2000" spc="-15" dirty="0">
                <a:solidFill>
                  <a:schemeClr val="bg1"/>
                </a:solidFill>
                <a:effectLst/>
                <a:latin typeface="Times New Roman" panose="02020603050405020304" pitchFamily="18" charset="0"/>
                <a:ea typeface="Times New Roman" panose="02020603050405020304" pitchFamily="18" charset="0"/>
              </a:rPr>
              <a:t>be </a:t>
            </a:r>
            <a:r>
              <a:rPr lang="en-US" sz="2000" dirty="0">
                <a:solidFill>
                  <a:schemeClr val="bg1"/>
                </a:solidFill>
                <a:effectLst/>
                <a:latin typeface="Times New Roman" panose="02020603050405020304" pitchFamily="18" charset="0"/>
                <a:ea typeface="Times New Roman" panose="02020603050405020304" pitchFamily="18" charset="0"/>
              </a:rPr>
              <a:t>improved </a:t>
            </a:r>
            <a:r>
              <a:rPr lang="en-US" sz="2000" spc="-15" dirty="0">
                <a:solidFill>
                  <a:schemeClr val="bg1"/>
                </a:solidFill>
                <a:effectLst/>
                <a:latin typeface="Times New Roman" panose="02020603050405020304" pitchFamily="18" charset="0"/>
                <a:ea typeface="Times New Roman" panose="02020603050405020304" pitchFamily="18" charset="0"/>
              </a:rPr>
              <a:t>in </a:t>
            </a:r>
            <a:r>
              <a:rPr lang="en-US" sz="2000" dirty="0">
                <a:solidFill>
                  <a:schemeClr val="bg1"/>
                </a:solidFill>
                <a:effectLst/>
                <a:latin typeface="Times New Roman" panose="02020603050405020304" pitchFamily="18" charset="0"/>
                <a:ea typeface="Times New Roman" panose="02020603050405020304" pitchFamily="18" charset="0"/>
              </a:rPr>
              <a:t>our proposed system. This</a:t>
            </a:r>
            <a:r>
              <a:rPr lang="en-US" sz="2000" spc="5"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implementation</a:t>
            </a:r>
            <a:r>
              <a:rPr lang="en-US" sz="2000" spc="-5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can</a:t>
            </a:r>
            <a:r>
              <a:rPr lang="en-US" sz="2000" spc="-5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prove</a:t>
            </a:r>
            <a:r>
              <a:rPr lang="en-US" sz="2000" spc="-3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to</a:t>
            </a:r>
            <a:r>
              <a:rPr lang="en-US" sz="2000" spc="-10" dirty="0">
                <a:solidFill>
                  <a:schemeClr val="bg1"/>
                </a:solidFill>
                <a:effectLst/>
                <a:latin typeface="Times New Roman" panose="02020603050405020304" pitchFamily="18" charset="0"/>
                <a:ea typeface="Times New Roman" panose="02020603050405020304" pitchFamily="18" charset="0"/>
              </a:rPr>
              <a:t> </a:t>
            </a:r>
            <a:r>
              <a:rPr lang="en-US" sz="2000" spc="-15" dirty="0">
                <a:solidFill>
                  <a:schemeClr val="bg1"/>
                </a:solidFill>
                <a:effectLst/>
                <a:latin typeface="Times New Roman" panose="02020603050405020304" pitchFamily="18" charset="0"/>
                <a:ea typeface="Times New Roman" panose="02020603050405020304" pitchFamily="18" charset="0"/>
              </a:rPr>
              <a:t>be </a:t>
            </a:r>
            <a:r>
              <a:rPr lang="en-US" sz="2000" dirty="0">
                <a:solidFill>
                  <a:schemeClr val="bg1"/>
                </a:solidFill>
                <a:effectLst/>
                <a:latin typeface="Times New Roman" panose="02020603050405020304" pitchFamily="18" charset="0"/>
                <a:ea typeface="Times New Roman" panose="02020603050405020304" pitchFamily="18" charset="0"/>
              </a:rPr>
              <a:t>very</a:t>
            </a:r>
            <a:r>
              <a:rPr lang="en-US" sz="2000" spc="-75"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effective</a:t>
            </a:r>
            <a:r>
              <a:rPr lang="en-US" sz="2000" spc="40" dirty="0">
                <a:solidFill>
                  <a:schemeClr val="bg1"/>
                </a:solidFill>
                <a:effectLst/>
                <a:latin typeface="Times New Roman" panose="02020603050405020304" pitchFamily="18" charset="0"/>
                <a:ea typeface="Times New Roman" panose="02020603050405020304" pitchFamily="18" charset="0"/>
              </a:rPr>
              <a:t> </a:t>
            </a:r>
            <a:r>
              <a:rPr lang="en-US" sz="2000" spc="-15" dirty="0">
                <a:solidFill>
                  <a:schemeClr val="bg1"/>
                </a:solidFill>
                <a:effectLst/>
                <a:latin typeface="Times New Roman" panose="02020603050405020304" pitchFamily="18" charset="0"/>
                <a:ea typeface="Times New Roman" panose="02020603050405020304" pitchFamily="18" charset="0"/>
              </a:rPr>
              <a:t>in</a:t>
            </a:r>
            <a:r>
              <a:rPr lang="en-US" sz="2000" spc="-55"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providing</a:t>
            </a:r>
            <a:r>
              <a:rPr lang="en-US" sz="2000" spc="-1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security</a:t>
            </a:r>
            <a:r>
              <a:rPr lang="en-US" sz="2000" spc="-5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for</a:t>
            </a:r>
            <a:r>
              <a:rPr lang="en-US" sz="2000" spc="-7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the</a:t>
            </a:r>
            <a:r>
              <a:rPr lang="en-US" sz="2000" spc="-1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goods</a:t>
            </a:r>
            <a:r>
              <a:rPr lang="en-US" sz="2000" spc="-4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and also ensures the safe delivery </a:t>
            </a:r>
            <a:r>
              <a:rPr lang="en-US" sz="2000" spc="20" dirty="0">
                <a:solidFill>
                  <a:schemeClr val="bg1"/>
                </a:solidFill>
                <a:effectLst/>
                <a:latin typeface="Times New Roman" panose="02020603050405020304" pitchFamily="18" charset="0"/>
                <a:ea typeface="Times New Roman" panose="02020603050405020304" pitchFamily="18" charset="0"/>
              </a:rPr>
              <a:t>of </a:t>
            </a:r>
            <a:r>
              <a:rPr lang="en-US" sz="2000" dirty="0">
                <a:solidFill>
                  <a:schemeClr val="bg1"/>
                </a:solidFill>
                <a:effectLst/>
                <a:latin typeface="Times New Roman" panose="02020603050405020304" pitchFamily="18" charset="0"/>
                <a:ea typeface="Times New Roman" panose="02020603050405020304" pitchFamily="18" charset="0"/>
              </a:rPr>
              <a:t>goods to respective enterprises/costumers. With the </a:t>
            </a:r>
            <a:r>
              <a:rPr lang="en-US" sz="2000" spc="-15" dirty="0">
                <a:solidFill>
                  <a:schemeClr val="bg1"/>
                </a:solidFill>
                <a:effectLst/>
                <a:latin typeface="Times New Roman" panose="02020603050405020304" pitchFamily="18" charset="0"/>
                <a:ea typeface="Times New Roman" panose="02020603050405020304" pitchFamily="18" charset="0"/>
              </a:rPr>
              <a:t>help </a:t>
            </a:r>
            <a:r>
              <a:rPr lang="en-US" sz="2000" dirty="0">
                <a:solidFill>
                  <a:schemeClr val="bg1"/>
                </a:solidFill>
                <a:effectLst/>
                <a:latin typeface="Times New Roman" panose="02020603050405020304" pitchFamily="18" charset="0"/>
                <a:ea typeface="Times New Roman" panose="02020603050405020304" pitchFamily="18" charset="0"/>
              </a:rPr>
              <a:t>of GPS we can track the location </a:t>
            </a:r>
            <a:r>
              <a:rPr lang="en-US" sz="2000" spc="20" dirty="0">
                <a:solidFill>
                  <a:schemeClr val="bg1"/>
                </a:solidFill>
                <a:effectLst/>
                <a:latin typeface="Times New Roman" panose="02020603050405020304" pitchFamily="18" charset="0"/>
                <a:ea typeface="Times New Roman" panose="02020603050405020304" pitchFamily="18" charset="0"/>
              </a:rPr>
              <a:t>of </a:t>
            </a:r>
            <a:r>
              <a:rPr lang="en-US" sz="2000" dirty="0">
                <a:solidFill>
                  <a:schemeClr val="bg1"/>
                </a:solidFill>
                <a:effectLst/>
                <a:latin typeface="Times New Roman" panose="02020603050405020304" pitchFamily="18" charset="0"/>
                <a:ea typeface="Times New Roman" panose="02020603050405020304" pitchFamily="18" charset="0"/>
              </a:rPr>
              <a:t>the package that has to </a:t>
            </a:r>
            <a:r>
              <a:rPr lang="en-US" sz="2000" spc="-15" dirty="0">
                <a:solidFill>
                  <a:schemeClr val="bg1"/>
                </a:solidFill>
                <a:effectLst/>
                <a:latin typeface="Times New Roman" panose="02020603050405020304" pitchFamily="18" charset="0"/>
                <a:ea typeface="Times New Roman" panose="02020603050405020304" pitchFamily="18" charset="0"/>
              </a:rPr>
              <a:t>be </a:t>
            </a:r>
            <a:r>
              <a:rPr lang="en-US" sz="2000" dirty="0">
                <a:solidFill>
                  <a:schemeClr val="bg1"/>
                </a:solidFill>
                <a:effectLst/>
                <a:latin typeface="Times New Roman" panose="02020603050405020304" pitchFamily="18" charset="0"/>
                <a:ea typeface="Times New Roman" panose="02020603050405020304" pitchFamily="18" charset="0"/>
              </a:rPr>
              <a:t>delivered from source to customer's destination.</a:t>
            </a:r>
          </a:p>
          <a:p>
            <a:pPr algn="just">
              <a:spcBef>
                <a:spcPts val="35"/>
              </a:spcBef>
            </a:pPr>
            <a:endParaRPr lang="en-IN" sz="2000" dirty="0">
              <a:solidFill>
                <a:schemeClr val="bg1"/>
              </a:solidFill>
              <a:effectLst/>
              <a:latin typeface="Times New Roman" panose="02020603050405020304" pitchFamily="18" charset="0"/>
              <a:ea typeface="Times New Roman" panose="02020603050405020304" pitchFamily="18" charset="0"/>
            </a:endParaRPr>
          </a:p>
          <a:p>
            <a:pPr marL="285750" indent="-285750" algn="just">
              <a:spcBef>
                <a:spcPts val="35"/>
              </a:spcBef>
              <a:buFont typeface="Arial" panose="020B0604020202020204" pitchFamily="34" charset="0"/>
              <a:buChar char="•"/>
            </a:pPr>
            <a:r>
              <a:rPr lang="en-US" sz="2000" b="1"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In vehicle, a server and smart phone are used for courier tracking. A vehicle geographic co-ordinate</a:t>
            </a:r>
            <a:r>
              <a:rPr lang="en-US" sz="2000" spc="-55"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and</a:t>
            </a:r>
            <a:r>
              <a:rPr lang="en-US" sz="2000" spc="-30" dirty="0">
                <a:solidFill>
                  <a:schemeClr val="bg1"/>
                </a:solidFill>
                <a:effectLst/>
                <a:latin typeface="Times New Roman" panose="02020603050405020304" pitchFamily="18" charset="0"/>
                <a:ea typeface="Times New Roman" panose="02020603050405020304" pitchFamily="18" charset="0"/>
              </a:rPr>
              <a:t> </a:t>
            </a:r>
            <a:r>
              <a:rPr lang="en-US" sz="2000" spc="-15" dirty="0">
                <a:solidFill>
                  <a:schemeClr val="bg1"/>
                </a:solidFill>
                <a:effectLst/>
                <a:latin typeface="Times New Roman" panose="02020603050405020304" pitchFamily="18" charset="0"/>
                <a:ea typeface="Times New Roman" panose="02020603050405020304" pitchFamily="18" charset="0"/>
              </a:rPr>
              <a:t>vehicle</a:t>
            </a:r>
            <a:r>
              <a:rPr lang="en-US" sz="2000" spc="-25"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unique</a:t>
            </a:r>
            <a:r>
              <a:rPr lang="en-US" sz="2000" spc="-3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ID</a:t>
            </a:r>
            <a:r>
              <a:rPr lang="en-US" sz="2000" spc="-55"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obtained</a:t>
            </a:r>
            <a:r>
              <a:rPr lang="en-US" sz="2000" spc="25"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from</a:t>
            </a:r>
            <a:r>
              <a:rPr lang="en-US" sz="2000" spc="-115"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black</a:t>
            </a:r>
            <a:r>
              <a:rPr lang="en-US" sz="2000" spc="-2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box</a:t>
            </a:r>
            <a:r>
              <a:rPr lang="en-US" sz="2000" spc="-75"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will</a:t>
            </a:r>
            <a:r>
              <a:rPr lang="en-US" sz="2000" spc="-40" dirty="0">
                <a:solidFill>
                  <a:schemeClr val="bg1"/>
                </a:solidFill>
                <a:effectLst/>
                <a:latin typeface="Times New Roman" panose="02020603050405020304" pitchFamily="18" charset="0"/>
                <a:ea typeface="Times New Roman" panose="02020603050405020304" pitchFamily="18" charset="0"/>
              </a:rPr>
              <a:t> </a:t>
            </a:r>
            <a:r>
              <a:rPr lang="en-US" sz="2000" spc="-15" dirty="0">
                <a:solidFill>
                  <a:schemeClr val="bg1"/>
                </a:solidFill>
                <a:effectLst/>
                <a:latin typeface="Times New Roman" panose="02020603050405020304" pitchFamily="18" charset="0"/>
                <a:ea typeface="Times New Roman" panose="02020603050405020304" pitchFamily="18" charset="0"/>
              </a:rPr>
              <a:t>be</a:t>
            </a:r>
            <a:r>
              <a:rPr lang="en-US" sz="2000" spc="-3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recorded</a:t>
            </a:r>
            <a:r>
              <a:rPr lang="en-US" sz="2000" spc="-5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who's</a:t>
            </a:r>
            <a:r>
              <a:rPr lang="en-US" sz="2000" spc="-1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location can </a:t>
            </a:r>
            <a:r>
              <a:rPr lang="en-US" sz="2000" spc="-15" dirty="0">
                <a:solidFill>
                  <a:schemeClr val="bg1"/>
                </a:solidFill>
                <a:effectLst/>
                <a:latin typeface="Times New Roman" panose="02020603050405020304" pitchFamily="18" charset="0"/>
                <a:ea typeface="Times New Roman" panose="02020603050405020304" pitchFamily="18" charset="0"/>
              </a:rPr>
              <a:t>be </a:t>
            </a:r>
            <a:r>
              <a:rPr lang="en-US" sz="2000" dirty="0">
                <a:solidFill>
                  <a:schemeClr val="bg1"/>
                </a:solidFill>
                <a:effectLst/>
                <a:latin typeface="Times New Roman" panose="02020603050405020304" pitchFamily="18" charset="0"/>
                <a:ea typeface="Times New Roman" panose="02020603050405020304" pitchFamily="18" charset="0"/>
              </a:rPr>
              <a:t>tracked from anywhere at anytime. </a:t>
            </a:r>
            <a:r>
              <a:rPr lang="en-US" sz="2000" spc="-15" dirty="0">
                <a:solidFill>
                  <a:schemeClr val="bg1"/>
                </a:solidFill>
                <a:effectLst/>
                <a:latin typeface="Times New Roman" panose="02020603050405020304" pitchFamily="18" charset="0"/>
                <a:ea typeface="Times New Roman" panose="02020603050405020304" pitchFamily="18" charset="0"/>
              </a:rPr>
              <a:t>This </a:t>
            </a:r>
            <a:r>
              <a:rPr lang="en-US" sz="2000" dirty="0">
                <a:solidFill>
                  <a:schemeClr val="bg1"/>
                </a:solidFill>
                <a:effectLst/>
                <a:latin typeface="Times New Roman" panose="02020603050405020304" pitchFamily="18" charset="0"/>
                <a:ea typeface="Times New Roman" panose="02020603050405020304" pitchFamily="18" charset="0"/>
              </a:rPr>
              <a:t>system brings innovation to the existing technology and improvising the safety </a:t>
            </a:r>
            <a:r>
              <a:rPr lang="en-US" sz="2000" spc="20" dirty="0">
                <a:solidFill>
                  <a:schemeClr val="bg1"/>
                </a:solidFill>
                <a:effectLst/>
                <a:latin typeface="Times New Roman" panose="02020603050405020304" pitchFamily="18" charset="0"/>
                <a:ea typeface="Times New Roman" panose="02020603050405020304" pitchFamily="18" charset="0"/>
              </a:rPr>
              <a:t>of </a:t>
            </a:r>
            <a:r>
              <a:rPr lang="en-US" sz="2000" dirty="0">
                <a:solidFill>
                  <a:schemeClr val="bg1"/>
                </a:solidFill>
                <a:effectLst/>
                <a:latin typeface="Times New Roman" panose="02020603050405020304" pitchFamily="18" charset="0"/>
                <a:ea typeface="Times New Roman" panose="02020603050405020304" pitchFamily="18" charset="0"/>
              </a:rPr>
              <a:t>the</a:t>
            </a:r>
            <a:r>
              <a:rPr lang="en-US" sz="2000" spc="-16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packages.</a:t>
            </a:r>
            <a:endParaRPr lang="en-IN" sz="2000" dirty="0">
              <a:solidFill>
                <a:schemeClr val="bg1"/>
              </a:solidFill>
              <a:effectLst/>
              <a:latin typeface="Times New Roman" panose="02020603050405020304" pitchFamily="18" charset="0"/>
              <a:ea typeface="Times New Roman" panose="02020603050405020304" pitchFamily="18" charset="0"/>
            </a:endParaRPr>
          </a:p>
          <a:p>
            <a:pPr marL="285750" indent="-285750">
              <a:spcBef>
                <a:spcPts val="35"/>
              </a:spcBef>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69325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1346200" y="1362075"/>
            <a:ext cx="7781544" cy="859055"/>
          </a:xfrm>
        </p:spPr>
        <p:txBody>
          <a:bodyPr>
            <a:normAutofit/>
          </a:bodyPr>
          <a:lstStyle/>
          <a:p>
            <a:r>
              <a:rPr lang="en-US" sz="4400" dirty="0">
                <a:latin typeface="Times New Roman" panose="02020603050405020304" pitchFamily="18" charset="0"/>
                <a:cs typeface="Times New Roman" panose="02020603050405020304" pitchFamily="18" charset="0"/>
              </a:rPr>
              <a:t>Contents</a:t>
            </a:r>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1346200" y="2602229"/>
            <a:ext cx="6803136" cy="4655821"/>
          </a:xfrm>
        </p:spPr>
        <p:txBody>
          <a:bodyPr>
            <a:normAutofit/>
          </a:bodyPr>
          <a:lstStyle/>
          <a:p>
            <a:pPr marL="457200" indent="-457200">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Literature Survey</a:t>
            </a:r>
          </a:p>
          <a:p>
            <a:pPr marL="457200" indent="-457200">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Motivation</a:t>
            </a:r>
          </a:p>
          <a:p>
            <a:pPr marL="457200" indent="-457200">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Proposed </a:t>
            </a:r>
            <a:r>
              <a:rPr lang="en-US" sz="2000" dirty="0" smtClean="0">
                <a:solidFill>
                  <a:schemeClr val="bg1"/>
                </a:solidFill>
                <a:latin typeface="Times New Roman" panose="02020603050405020304" pitchFamily="18" charset="0"/>
                <a:cs typeface="Times New Roman" panose="02020603050405020304" pitchFamily="18" charset="0"/>
              </a:rPr>
              <a:t>Methodology</a:t>
            </a:r>
          </a:p>
          <a:p>
            <a:pPr marL="457200" indent="-457200">
              <a:buFont typeface="Wingdings" panose="05000000000000000000" pitchFamily="2" charset="2"/>
              <a:buChar char="q"/>
            </a:pPr>
            <a:r>
              <a:rPr lang="en-US" sz="2000" dirty="0" smtClean="0">
                <a:solidFill>
                  <a:schemeClr val="bg1"/>
                </a:solidFill>
                <a:latin typeface="Times New Roman" panose="02020603050405020304" pitchFamily="18" charset="0"/>
                <a:cs typeface="Times New Roman" panose="02020603050405020304" pitchFamily="18" charset="0"/>
              </a:rPr>
              <a:t>Components of the Project</a:t>
            </a:r>
            <a:endParaRPr lang="en-US" sz="20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Timeline</a:t>
            </a:r>
          </a:p>
          <a:p>
            <a:pPr marL="457200" indent="-457200">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Conclusion</a:t>
            </a:r>
          </a:p>
          <a:p>
            <a:pPr marL="457200" indent="-457200">
              <a:buFont typeface="Wingdings" panose="05000000000000000000" pitchFamily="2" charset="2"/>
              <a:buChar char="q"/>
            </a:pPr>
            <a:r>
              <a:rPr lang="en-US" sz="2000" dirty="0">
                <a:solidFill>
                  <a:schemeClr val="bg1"/>
                </a:solidFill>
                <a:latin typeface="Times New Roman" panose="02020603050405020304" pitchFamily="18" charset="0"/>
                <a:cs typeface="Times New Roman" panose="02020603050405020304" pitchFamily="18" charset="0"/>
              </a:rPr>
              <a:t>References</a:t>
            </a:r>
          </a:p>
          <a:p>
            <a:pPr marL="457200" indent="-457200">
              <a:buFont typeface="Wingdings" panose="05000000000000000000" pitchFamily="2" charset="2"/>
              <a:buChar char="q"/>
            </a:pP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AF2BB1-4733-44E7-9899-0A1992F21184}"/>
              </a:ext>
            </a:extLst>
          </p:cNvPr>
          <p:cNvSpPr>
            <a:spLocks noGrp="1"/>
          </p:cNvSpPr>
          <p:nvPr>
            <p:ph type="title"/>
          </p:nvPr>
        </p:nvSpPr>
        <p:spPr>
          <a:xfrm>
            <a:off x="444500" y="542925"/>
            <a:ext cx="11214100" cy="646331"/>
          </a:xfrm>
        </p:spPr>
        <p:txBody>
          <a:bodyPr/>
          <a:lstStyle/>
          <a:p>
            <a:pPr algn="just"/>
            <a:r>
              <a:rPr lang="en-US" sz="4000" dirty="0">
                <a:latin typeface="Times New Roman" panose="02020603050405020304" pitchFamily="18" charset="0"/>
                <a:cs typeface="Times New Roman" panose="02020603050405020304" pitchFamily="18" charset="0"/>
              </a:rPr>
              <a:t>References</a:t>
            </a:r>
            <a:endParaRPr lang="en-IN"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694738C3-AC3D-4B33-8544-7252D3DA4CE7}"/>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TextBox 3">
            <a:extLst>
              <a:ext uri="{FF2B5EF4-FFF2-40B4-BE49-F238E27FC236}">
                <a16:creationId xmlns:a16="http://schemas.microsoft.com/office/drawing/2014/main" xmlns="" id="{810CCB3E-606A-46D6-96F0-CD339155E410}"/>
              </a:ext>
            </a:extLst>
          </p:cNvPr>
          <p:cNvSpPr txBox="1"/>
          <p:nvPr/>
        </p:nvSpPr>
        <p:spPr>
          <a:xfrm>
            <a:off x="444501" y="1574363"/>
            <a:ext cx="10807700" cy="4401205"/>
          </a:xfrm>
          <a:prstGeom prst="rect">
            <a:avLst/>
          </a:prstGeom>
          <a:noFill/>
        </p:spPr>
        <p:txBody>
          <a:bodyPr wrap="square" rtlCol="0">
            <a:sp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 [1] AUTOMATION OF PARCEL DELIVERY COLLECTION USING IOT – SMART FREIGHT BOX, International Journal of Civil Engineering and Technology (IJCIET) Volume 8, Issue 9, September 2018, pp.      966–972, Article ID: IJCIET_08_09_107.   </a:t>
            </a:r>
          </a:p>
          <a:p>
            <a:pPr algn="just"/>
            <a:endParaRPr lang="en-IN"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[2] J. Wen and Y. Sun, "A Map-Matching Service Designed for Courier Trajectories," 2017 IEEE International Conference on Web Services (ICWS), Honolulu, HI, 2017.</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 [3] An Integrated Courier Services Application: A New User Experience. Date Added to IEEE Xplore: 04 February 2019.</a:t>
            </a:r>
          </a:p>
          <a:p>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r>
              <a:rPr lang="en-US" sz="2000" dirty="0">
                <a:solidFill>
                  <a:schemeClr val="bg1"/>
                </a:solidFill>
                <a:latin typeface="Times New Roman" panose="02020603050405020304" pitchFamily="18" charset="0"/>
                <a:cs typeface="Times New Roman" panose="02020603050405020304" pitchFamily="18" charset="0"/>
              </a:rPr>
              <a:t>[4] </a:t>
            </a:r>
            <a:r>
              <a:rPr lang="en-IN" sz="2000" dirty="0">
                <a:solidFill>
                  <a:schemeClr val="bg1"/>
                </a:solidFill>
                <a:latin typeface="Times New Roman" panose="02020603050405020304" pitchFamily="18" charset="0"/>
                <a:cs typeface="Times New Roman" panose="02020603050405020304" pitchFamily="18" charset="0"/>
              </a:rPr>
              <a:t>Beata </a:t>
            </a:r>
            <a:r>
              <a:rPr lang="en-IN" sz="2000" dirty="0" err="1">
                <a:solidFill>
                  <a:schemeClr val="bg1"/>
                </a:solidFill>
                <a:latin typeface="Times New Roman" panose="02020603050405020304" pitchFamily="18" charset="0"/>
                <a:cs typeface="Times New Roman" panose="02020603050405020304" pitchFamily="18" charset="0"/>
              </a:rPr>
              <a:t>Skowron</a:t>
            </a:r>
            <a:r>
              <a:rPr lang="en-IN" sz="2000" dirty="0">
                <a:solidFill>
                  <a:schemeClr val="bg1"/>
                </a:solidFill>
                <a:latin typeface="Times New Roman" panose="02020603050405020304" pitchFamily="18" charset="0"/>
                <a:cs typeface="Times New Roman" panose="02020603050405020304" pitchFamily="18" charset="0"/>
              </a:rPr>
              <a:t>-Grabowska; Tomasz </a:t>
            </a:r>
            <a:r>
              <a:rPr lang="en-IN" sz="2000" dirty="0" err="1">
                <a:solidFill>
                  <a:schemeClr val="bg1"/>
                </a:solidFill>
                <a:latin typeface="Times New Roman" panose="02020603050405020304" pitchFamily="18" charset="0"/>
                <a:cs typeface="Times New Roman" panose="02020603050405020304" pitchFamily="18" charset="0"/>
              </a:rPr>
              <a:t>Szczepanik</a:t>
            </a:r>
            <a:r>
              <a:rPr lang="en-IN" sz="2000" dirty="0">
                <a:solidFill>
                  <a:schemeClr val="bg1"/>
                </a:solidFill>
                <a:latin typeface="Times New Roman" panose="02020603050405020304" pitchFamily="18" charset="0"/>
                <a:cs typeface="Times New Roman" panose="02020603050405020304" pitchFamily="18" charset="0"/>
              </a:rPr>
              <a:t>. “Application of RFID technologies in logistics centres to improving operations of courier firms” 2017 IEEE International Conference on RFID Technology &amp; Application (RFID-TA), 09 November 2017 IEEE Xplore</a:t>
            </a:r>
            <a:r>
              <a:rPr lang="en-US" sz="2000" dirty="0">
                <a:solidFill>
                  <a:schemeClr val="bg1"/>
                </a:solidFill>
                <a:latin typeface="Times New Roman" panose="02020603050405020304" pitchFamily="18" charset="0"/>
                <a:cs typeface="Times New Roman" panose="02020603050405020304" pitchFamily="18" charset="0"/>
              </a:rPr>
              <a:t>.</a:t>
            </a:r>
          </a:p>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78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56E60B-6191-4344-8A7E-AF8A2D654CA6}"/>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References</a:t>
            </a:r>
            <a:endParaRPr lang="en-IN" dirty="0"/>
          </a:p>
        </p:txBody>
      </p:sp>
      <p:sp>
        <p:nvSpPr>
          <p:cNvPr id="3" name="Slide Number Placeholder 2">
            <a:extLst>
              <a:ext uri="{FF2B5EF4-FFF2-40B4-BE49-F238E27FC236}">
                <a16:creationId xmlns:a16="http://schemas.microsoft.com/office/drawing/2014/main" xmlns="" id="{685E1E90-FB1F-45FD-B411-33ED0607181C}"/>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5" name="TextBox 4">
            <a:extLst>
              <a:ext uri="{FF2B5EF4-FFF2-40B4-BE49-F238E27FC236}">
                <a16:creationId xmlns:a16="http://schemas.microsoft.com/office/drawing/2014/main" xmlns="" id="{B6AFC551-5DC6-4B08-885B-FB62A407CE8C}"/>
              </a:ext>
            </a:extLst>
          </p:cNvPr>
          <p:cNvSpPr txBox="1"/>
          <p:nvPr/>
        </p:nvSpPr>
        <p:spPr>
          <a:xfrm>
            <a:off x="533400" y="1441390"/>
            <a:ext cx="10420351" cy="5062924"/>
          </a:xfrm>
          <a:prstGeom prst="rect">
            <a:avLst/>
          </a:prstGeom>
          <a:noFill/>
        </p:spPr>
        <p:txBody>
          <a:bodyPr wrap="square" rtlCol="0">
            <a:spAutoFit/>
          </a:bodyPr>
          <a:lstStyle/>
          <a:p>
            <a:pPr marL="0" indent="0">
              <a:buNone/>
            </a:pPr>
            <a:r>
              <a:rPr lang="en-US" sz="1900" dirty="0">
                <a:solidFill>
                  <a:schemeClr val="bg1"/>
                </a:solidFill>
                <a:latin typeface="Times New Roman" panose="02020603050405020304" pitchFamily="18" charset="0"/>
                <a:cs typeface="Times New Roman" panose="02020603050405020304" pitchFamily="18" charset="0"/>
              </a:rPr>
              <a:t>[5] </a:t>
            </a:r>
            <a:r>
              <a:rPr lang="en-IN" sz="1900" dirty="0">
                <a:solidFill>
                  <a:schemeClr val="bg1"/>
                </a:solidFill>
                <a:effectLst/>
                <a:latin typeface="Times New Roman" panose="02020603050405020304" pitchFamily="18" charset="0"/>
                <a:ea typeface="Calibri" panose="020F0502020204030204" pitchFamily="34" charset="0"/>
              </a:rPr>
              <a:t>Smart Security Box Using Arduino and GSM Module, </a:t>
            </a:r>
            <a:r>
              <a:rPr lang="en-IN" sz="1900" dirty="0" err="1">
                <a:solidFill>
                  <a:schemeClr val="bg1"/>
                </a:solidFill>
                <a:effectLst/>
                <a:latin typeface="Times New Roman" panose="02020603050405020304" pitchFamily="18" charset="0"/>
                <a:ea typeface="Calibri" panose="020F0502020204030204" pitchFamily="34" charset="0"/>
              </a:rPr>
              <a:t>Safial</a:t>
            </a:r>
            <a:r>
              <a:rPr lang="en-IN" sz="1900" dirty="0">
                <a:solidFill>
                  <a:schemeClr val="bg1"/>
                </a:solidFill>
                <a:effectLst/>
                <a:latin typeface="Times New Roman" panose="02020603050405020304" pitchFamily="18" charset="0"/>
                <a:ea typeface="Calibri" panose="020F0502020204030204" pitchFamily="34" charset="0"/>
              </a:rPr>
              <a:t> Islam Ayon ,Abu Saleh Bin Shahadat ,2019 IEEE International Conference on Robotics ,Automation, Artificial Intelligence and IoT.</a:t>
            </a:r>
          </a:p>
          <a:p>
            <a:pPr marL="0" indent="0">
              <a:buNone/>
            </a:pPr>
            <a:endParaRPr lang="en-IN" sz="1900" dirty="0">
              <a:solidFill>
                <a:schemeClr val="bg1"/>
              </a:solidFill>
              <a:latin typeface="Times New Roman" panose="02020603050405020304" pitchFamily="18" charset="0"/>
              <a:cs typeface="Times New Roman" panose="02020603050405020304" pitchFamily="18" charset="0"/>
            </a:endParaRPr>
          </a:p>
          <a:p>
            <a:pPr marL="0" indent="0">
              <a:buNone/>
            </a:pPr>
            <a:r>
              <a:rPr lang="en-US" sz="1900" dirty="0">
                <a:solidFill>
                  <a:schemeClr val="bg1"/>
                </a:solidFill>
                <a:latin typeface="Times New Roman" panose="02020603050405020304" pitchFamily="18" charset="0"/>
                <a:cs typeface="Times New Roman" panose="02020603050405020304" pitchFamily="18" charset="0"/>
              </a:rPr>
              <a:t>[6] Niels, Tanja &amp; Hof, Moritz &amp;</a:t>
            </a:r>
            <a:r>
              <a:rPr lang="en-US" sz="1900" dirty="0" err="1">
                <a:solidFill>
                  <a:schemeClr val="bg1"/>
                </a:solidFill>
                <a:latin typeface="Times New Roman" panose="02020603050405020304" pitchFamily="18" charset="0"/>
                <a:cs typeface="Times New Roman" panose="02020603050405020304" pitchFamily="18" charset="0"/>
              </a:rPr>
              <a:t>Bogenberger</a:t>
            </a:r>
            <a:r>
              <a:rPr lang="en-US" sz="1900" dirty="0">
                <a:solidFill>
                  <a:schemeClr val="bg1"/>
                </a:solidFill>
                <a:latin typeface="Times New Roman" panose="02020603050405020304" pitchFamily="18" charset="0"/>
                <a:cs typeface="Times New Roman" panose="02020603050405020304" pitchFamily="18" charset="0"/>
              </a:rPr>
              <a:t>, Klaus. (2018). Design and Operation of an Urban Electric Courier Cargo Bike System. </a:t>
            </a:r>
          </a:p>
          <a:p>
            <a:pPr marL="0" indent="0">
              <a:buNone/>
            </a:pPr>
            <a:endParaRPr lang="en-US" sz="1900" dirty="0">
              <a:solidFill>
                <a:schemeClr val="bg1"/>
              </a:solidFill>
              <a:latin typeface="Times New Roman" panose="02020603050405020304" pitchFamily="18" charset="0"/>
              <a:cs typeface="Times New Roman" panose="02020603050405020304" pitchFamily="18" charset="0"/>
            </a:endParaRPr>
          </a:p>
          <a:p>
            <a:pPr marL="0" indent="0">
              <a:buNone/>
            </a:pPr>
            <a:r>
              <a:rPr lang="en-US" sz="1900" dirty="0">
                <a:solidFill>
                  <a:schemeClr val="bg1"/>
                </a:solidFill>
                <a:latin typeface="Times New Roman" panose="02020603050405020304" pitchFamily="18" charset="0"/>
                <a:cs typeface="Times New Roman" panose="02020603050405020304" pitchFamily="18" charset="0"/>
              </a:rPr>
              <a:t>[7] </a:t>
            </a:r>
            <a:r>
              <a:rPr lang="en-IN" sz="1900" dirty="0">
                <a:solidFill>
                  <a:schemeClr val="bg1"/>
                </a:solidFill>
                <a:effectLst/>
                <a:latin typeface="Times New Roman" panose="02020603050405020304" pitchFamily="18" charset="0"/>
                <a:ea typeface="Calibri" panose="020F0502020204030204" pitchFamily="34" charset="0"/>
              </a:rPr>
              <a:t>RFID and GSM based Intelligent Courier Mailbox System , Anita Sharma , </a:t>
            </a:r>
            <a:r>
              <a:rPr lang="en-IN" sz="1900" dirty="0" err="1">
                <a:solidFill>
                  <a:schemeClr val="bg1"/>
                </a:solidFill>
                <a:effectLst/>
                <a:latin typeface="Times New Roman" panose="02020603050405020304" pitchFamily="18" charset="0"/>
                <a:ea typeface="Calibri" panose="020F0502020204030204" pitchFamily="34" charset="0"/>
              </a:rPr>
              <a:t>Himalayee</a:t>
            </a:r>
            <a:r>
              <a:rPr lang="en-IN" sz="1900" dirty="0">
                <a:solidFill>
                  <a:schemeClr val="bg1"/>
                </a:solidFill>
                <a:effectLst/>
                <a:latin typeface="Times New Roman" panose="02020603050405020304" pitchFamily="18" charset="0"/>
                <a:ea typeface="Calibri" panose="020F0502020204030204" pitchFamily="34" charset="0"/>
              </a:rPr>
              <a:t> Saini , International Journal of Research in Engineering, Science and Management Volume-2, Issue-6, June-2019</a:t>
            </a:r>
            <a:endParaRPr lang="en-US" sz="19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19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US" sz="1900" dirty="0">
                <a:solidFill>
                  <a:schemeClr val="bg1"/>
                </a:solidFill>
                <a:latin typeface="Times New Roman" panose="02020603050405020304" pitchFamily="18" charset="0"/>
                <a:cs typeface="Times New Roman" panose="02020603050405020304" pitchFamily="18" charset="0"/>
              </a:rPr>
              <a:t>[8] </a:t>
            </a:r>
            <a:r>
              <a:rPr lang="en-IN" sz="1900" dirty="0">
                <a:solidFill>
                  <a:schemeClr val="bg1"/>
                </a:solidFill>
                <a:effectLst/>
                <a:latin typeface="Times New Roman" panose="02020603050405020304" pitchFamily="18" charset="0"/>
                <a:ea typeface="Calibri" panose="020F0502020204030204" pitchFamily="34" charset="0"/>
              </a:rPr>
              <a:t>Development of a Remote Tracking Security Box with Multi-Factor Authentication System Incorporates with a Biometric Sensing Device, Shahriar Rahman Fahim, Subrata K. </a:t>
            </a:r>
            <a:r>
              <a:rPr lang="en-IN" sz="1900" dirty="0" err="1">
                <a:solidFill>
                  <a:schemeClr val="bg1"/>
                </a:solidFill>
                <a:effectLst/>
                <a:latin typeface="Times New Roman" panose="02020603050405020304" pitchFamily="18" charset="0"/>
                <a:ea typeface="Calibri" panose="020F0502020204030204" pitchFamily="34" charset="0"/>
              </a:rPr>
              <a:t>Sarker</a:t>
            </a:r>
            <a:r>
              <a:rPr lang="en-IN" sz="1900" dirty="0">
                <a:solidFill>
                  <a:schemeClr val="bg1"/>
                </a:solidFill>
                <a:effectLst/>
                <a:latin typeface="Times New Roman" panose="02020603050405020304" pitchFamily="18" charset="0"/>
                <a:ea typeface="Calibri" panose="020F0502020204030204" pitchFamily="34" charset="0"/>
              </a:rPr>
              <a:t>, </a:t>
            </a:r>
            <a:r>
              <a:rPr lang="en-IN" sz="1900" dirty="0" err="1">
                <a:solidFill>
                  <a:schemeClr val="bg1"/>
                </a:solidFill>
                <a:effectLst/>
                <a:latin typeface="Times New Roman" panose="02020603050405020304" pitchFamily="18" charset="0"/>
                <a:ea typeface="Calibri" panose="020F0502020204030204" pitchFamily="34" charset="0"/>
              </a:rPr>
              <a:t>Shahela</a:t>
            </a:r>
            <a:r>
              <a:rPr lang="en-IN" sz="1900" dirty="0">
                <a:solidFill>
                  <a:schemeClr val="bg1"/>
                </a:solidFill>
                <a:effectLst/>
                <a:latin typeface="Times New Roman" panose="02020603050405020304" pitchFamily="18" charset="0"/>
                <a:ea typeface="Calibri" panose="020F0502020204030204" pitchFamily="34" charset="0"/>
              </a:rPr>
              <a:t> </a:t>
            </a:r>
            <a:r>
              <a:rPr lang="en-IN" sz="1900" dirty="0" err="1">
                <a:solidFill>
                  <a:schemeClr val="bg1"/>
                </a:solidFill>
                <a:effectLst/>
                <a:latin typeface="Times New Roman" panose="02020603050405020304" pitchFamily="18" charset="0"/>
                <a:ea typeface="Calibri" panose="020F0502020204030204" pitchFamily="34" charset="0"/>
              </a:rPr>
              <a:t>Akter</a:t>
            </a:r>
            <a:r>
              <a:rPr lang="en-IN" sz="1900" dirty="0">
                <a:solidFill>
                  <a:schemeClr val="bg1"/>
                </a:solidFill>
                <a:effectLst/>
                <a:latin typeface="Times New Roman" panose="02020603050405020304" pitchFamily="18" charset="0"/>
                <a:ea typeface="Calibri" panose="020F0502020204030204" pitchFamily="34" charset="0"/>
              </a:rPr>
              <a:t>, 2019 5th IEEE International WIE Conference on Electrical and Computer Engineering (WIECON-ECE).</a:t>
            </a:r>
          </a:p>
          <a:p>
            <a:pPr marL="0" indent="0" algn="just">
              <a:buNone/>
            </a:pPr>
            <a:endParaRPr lang="en-IN" sz="1900" dirty="0">
              <a:solidFill>
                <a:schemeClr val="bg1"/>
              </a:solidFill>
              <a:latin typeface="Times New Roman" panose="02020603050405020304" pitchFamily="18" charset="0"/>
              <a:cs typeface="Times New Roman" panose="02020603050405020304" pitchFamily="18" charset="0"/>
            </a:endParaRPr>
          </a:p>
          <a:p>
            <a:pPr marL="0" indent="0" algn="just">
              <a:buNone/>
            </a:pPr>
            <a:r>
              <a:rPr lang="en-IN" sz="1900" dirty="0">
                <a:solidFill>
                  <a:schemeClr val="bg1"/>
                </a:solidFill>
                <a:latin typeface="Times New Roman" panose="02020603050405020304" pitchFamily="18" charset="0"/>
                <a:cs typeface="Times New Roman" panose="02020603050405020304" pitchFamily="18" charset="0"/>
              </a:rPr>
              <a:t>[9] Ge Wang, </a:t>
            </a:r>
            <a:r>
              <a:rPr lang="en-IN" sz="1900" dirty="0" err="1">
                <a:solidFill>
                  <a:schemeClr val="bg1"/>
                </a:solidFill>
                <a:latin typeface="Times New Roman" panose="02020603050405020304" pitchFamily="18" charset="0"/>
                <a:cs typeface="Times New Roman" panose="02020603050405020304" pitchFamily="18" charset="0"/>
              </a:rPr>
              <a:t>Jinsongn</a:t>
            </a:r>
            <a:r>
              <a:rPr lang="en-IN" sz="1900" dirty="0">
                <a:solidFill>
                  <a:schemeClr val="bg1"/>
                </a:solidFill>
                <a:latin typeface="Times New Roman" panose="02020603050405020304" pitchFamily="18" charset="0"/>
                <a:cs typeface="Times New Roman" panose="02020603050405020304" pitchFamily="18" charset="0"/>
              </a:rPr>
              <a:t>, “Verifiable Smart Packaging with Passive RFID” IEEE Transactions on Mobile Computing (Volume: 18, Issue: 5, May 1 2019) </a:t>
            </a:r>
            <a:endParaRPr lang="en-US" sz="1900" dirty="0">
              <a:solidFill>
                <a:schemeClr val="bg1"/>
              </a:solidFill>
              <a:latin typeface="Times New Roman" panose="02020603050405020304" pitchFamily="18" charset="0"/>
              <a:cs typeface="Times New Roman" panose="02020603050405020304" pitchFamily="18" charset="0"/>
            </a:endParaRPr>
          </a:p>
          <a:p>
            <a:pPr marL="0" indent="0">
              <a:buNone/>
            </a:pPr>
            <a:endParaRPr lang="en-IN" sz="1900" dirty="0"/>
          </a:p>
        </p:txBody>
      </p:sp>
    </p:spTree>
    <p:extLst>
      <p:ext uri="{BB962C8B-B14F-4D97-AF65-F5344CB8AC3E}">
        <p14:creationId xmlns:p14="http://schemas.microsoft.com/office/powerpoint/2010/main" val="39301052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3761613" y="2812161"/>
            <a:ext cx="7077456" cy="1343787"/>
          </a:xfrm>
        </p:spPr>
        <p:txBody>
          <a:bodyPr/>
          <a:lstStyle/>
          <a:p>
            <a:r>
              <a:rPr lang="en-US" dirty="0">
                <a:solidFill>
                  <a:schemeClr val="bg1"/>
                </a:solidFill>
              </a:rPr>
              <a:t>THANK YOU</a:t>
            </a: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sz="4000" dirty="0"/>
              <a:t> </a:t>
            </a:r>
            <a:r>
              <a:rPr lang="en-US" sz="4000" dirty="0">
                <a:latin typeface="Times New Roman" panose="02020603050405020304" pitchFamily="18" charset="0"/>
                <a:cs typeface="Times New Roman" panose="02020603050405020304" pitchFamily="18" charset="0"/>
              </a:rPr>
              <a:t>Introduction</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4294967295"/>
          </p:nvPr>
        </p:nvSpPr>
        <p:spPr>
          <a:xfrm>
            <a:off x="444500" y="1719263"/>
            <a:ext cx="9309100" cy="4092575"/>
          </a:xfrm>
        </p:spPr>
        <p:txBody>
          <a:bodyPr/>
          <a:lstStyle/>
          <a:p>
            <a:pPr algn="just"/>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Intelligent Packaging solution aims to use an electronic packaging solution to combat the problem of opening packages during transportation and as well as to measure the characteristics of the product, the inner and outer atmosphere of the package. </a:t>
            </a:r>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Some problems that often arise in the packaging of products are difficulty and inaccuracy in determining appropriate packaging options according to type and condition the product to be packaged</a:t>
            </a:r>
            <a:r>
              <a:rPr lang="en-US" sz="2000" dirty="0">
                <a:solidFill>
                  <a:schemeClr val="bg1"/>
                </a:solidFill>
                <a:latin typeface="Times New Roman" panose="02020603050405020304" pitchFamily="18" charset="0"/>
                <a:cs typeface="Times New Roman" panose="02020603050405020304" pitchFamily="18" charset="0"/>
              </a:rPr>
              <a:t>.</a:t>
            </a:r>
          </a:p>
          <a:p>
            <a:pPr algn="just"/>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increasing packaging types and options nowadays also necessitates more systematic and precise way to select the best packaging option for a certain type of product.</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B023D03-3485-47A9-BC16-7B7E32AA821B}"/>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8" name="Text Placeholder 7">
            <a:extLst>
              <a:ext uri="{FF2B5EF4-FFF2-40B4-BE49-F238E27FC236}">
                <a16:creationId xmlns:a16="http://schemas.microsoft.com/office/drawing/2014/main" xmlns="" id="{9794141B-9ECB-4611-B60E-1676872A3B58}"/>
              </a:ext>
            </a:extLst>
          </p:cNvPr>
          <p:cNvSpPr>
            <a:spLocks noGrp="1"/>
          </p:cNvSpPr>
          <p:nvPr>
            <p:ph type="body" idx="1"/>
          </p:nvPr>
        </p:nvSpPr>
        <p:spPr>
          <a:xfrm>
            <a:off x="2274888" y="2080357"/>
            <a:ext cx="7553323" cy="823912"/>
          </a:xfrm>
        </p:spPr>
        <p:txBody>
          <a:bodyPr>
            <a:normAutofit/>
          </a:bodyPr>
          <a:lstStyle/>
          <a:p>
            <a:r>
              <a:rPr lang="en-US" dirty="0">
                <a:latin typeface="Times New Roman" panose="02020603050405020304" pitchFamily="18" charset="0"/>
                <a:cs typeface="Times New Roman" panose="02020603050405020304" pitchFamily="18" charset="0"/>
              </a:rPr>
              <a:t>AUTOMATION OF PARCEL DELIVERY COLLECTION USING IOT – SMART FREIGHT BOX</a:t>
            </a:r>
            <a:endParaRPr lang="en-IN"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xmlns="" id="{CCA64075-12AC-450B-BDA6-F8AFA845AF2D}"/>
              </a:ext>
            </a:extLst>
          </p:cNvPr>
          <p:cNvSpPr>
            <a:spLocks noGrp="1"/>
          </p:cNvSpPr>
          <p:nvPr>
            <p:ph sz="half" idx="2"/>
          </p:nvPr>
        </p:nvSpPr>
        <p:spPr>
          <a:xfrm>
            <a:off x="1171575" y="2979551"/>
            <a:ext cx="9772650" cy="3684588"/>
          </a:xfrm>
        </p:spPr>
        <p:txBody>
          <a:bodyPr>
            <a:normAutofit/>
          </a:bodyPr>
          <a:lstStyle/>
          <a:p>
            <a:r>
              <a:rPr lang="en-IN" sz="2000" b="1" dirty="0">
                <a:latin typeface="Times New Roman" panose="02020603050405020304" pitchFamily="18" charset="0"/>
                <a:cs typeface="Times New Roman" panose="02020603050405020304" pitchFamily="18" charset="0"/>
              </a:rPr>
              <a:t>Date of Publish </a:t>
            </a:r>
            <a:r>
              <a:rPr lang="en-IN" sz="2000" dirty="0">
                <a:latin typeface="Times New Roman" panose="02020603050405020304" pitchFamily="18" charset="0"/>
                <a:cs typeface="Times New Roman" panose="02020603050405020304" pitchFamily="18" charset="0"/>
              </a:rPr>
              <a:t>: 9, September 2018</a:t>
            </a:r>
          </a:p>
          <a:p>
            <a:r>
              <a:rPr lang="en-US" sz="2000" b="1" dirty="0">
                <a:effectLst/>
                <a:latin typeface="Times New Roman" panose="02020603050405020304" pitchFamily="18" charset="0"/>
                <a:ea typeface="Times New Roman" panose="02020603050405020304" pitchFamily="18" charset="0"/>
              </a:rPr>
              <a:t>Authors: </a:t>
            </a:r>
            <a:r>
              <a:rPr lang="en-IN" sz="2000" dirty="0" err="1">
                <a:latin typeface="Times New Roman" panose="02020603050405020304" pitchFamily="18" charset="0"/>
                <a:cs typeface="Times New Roman" panose="02020603050405020304" pitchFamily="18" charset="0"/>
              </a:rPr>
              <a:t>Nivedhitha.G</a:t>
            </a:r>
            <a:r>
              <a:rPr lang="en-IN" sz="2000" dirty="0">
                <a:latin typeface="Times New Roman" panose="02020603050405020304" pitchFamily="18" charset="0"/>
                <a:cs typeface="Times New Roman" panose="02020603050405020304" pitchFamily="18" charset="0"/>
              </a:rPr>
              <a:t>, T. </a:t>
            </a:r>
            <a:r>
              <a:rPr lang="en-IN" sz="2000" dirty="0" err="1">
                <a:latin typeface="Times New Roman" panose="02020603050405020304" pitchFamily="18" charset="0"/>
                <a:cs typeface="Times New Roman" panose="02020603050405020304" pitchFamily="18" charset="0"/>
              </a:rPr>
              <a:t>Sujithra</a:t>
            </a:r>
            <a:endParaRPr lang="en-IN"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ea typeface="Times New Roman" panose="02020603050405020304" pitchFamily="18" charset="0"/>
              </a:rPr>
              <a:t>Paper Highlights</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The SFB is a courier/parcel collecting box which is to be installed in our home like A/C in a place where the outsiders and insiders can be able to access it for placing and collecting the parcel respectively. It consists of barcode sensor, weight sensor loading cell and doors on both sides of the box for placing and collecting the parcel as when the customer is available.</a:t>
            </a:r>
            <a:endParaRPr lang="en-IN" sz="2000" dirty="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xmlns="" id="{DEAFEB12-C838-4DEA-9B7D-D7B56A90FBCC}"/>
              </a:ext>
            </a:extLst>
          </p:cNvPr>
          <p:cNvSpPr>
            <a:spLocks noGrp="1"/>
          </p:cNvSpPr>
          <p:nvPr>
            <p:ph type="title"/>
          </p:nvPr>
        </p:nvSpPr>
        <p:spPr>
          <a:xfrm>
            <a:off x="444500" y="542925"/>
            <a:ext cx="11214100" cy="534988"/>
          </a:xfrm>
        </p:spPr>
        <p:txBody>
          <a:bodyPr/>
          <a:lstStyle/>
          <a:p>
            <a:r>
              <a:rPr lang="en-US" sz="4000" dirty="0">
                <a:latin typeface="Times New Roman" panose="02020603050405020304" pitchFamily="18" charset="0"/>
                <a:cs typeface="Times New Roman" panose="02020603050405020304" pitchFamily="18" charset="0"/>
              </a:rPr>
              <a:t>Literature Survey</a:t>
            </a:r>
            <a:endParaRPr lang="en-IN" sz="4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xmlns="" id="{DC8617A3-A303-4A0F-9DE8-F4A8F4930052}"/>
              </a:ext>
            </a:extLst>
          </p:cNvPr>
          <p:cNvSpPr txBox="1"/>
          <p:nvPr/>
        </p:nvSpPr>
        <p:spPr>
          <a:xfrm>
            <a:off x="5029199" y="1604965"/>
            <a:ext cx="1343829" cy="400110"/>
          </a:xfrm>
          <a:prstGeom prst="rect">
            <a:avLst/>
          </a:prstGeom>
          <a:noFill/>
        </p:spPr>
        <p:txBody>
          <a:bodyPr wrap="non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PAPER   1</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8898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7C43957-92B9-49A9-A2CA-26CCF3DB8B07}"/>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xmlns="" id="{2D8AE13F-FD3D-48BA-92F4-C3BBA40E5F5F}"/>
              </a:ext>
            </a:extLst>
          </p:cNvPr>
          <p:cNvSpPr>
            <a:spLocks noGrp="1"/>
          </p:cNvSpPr>
          <p:nvPr>
            <p:ph type="body" idx="1"/>
          </p:nvPr>
        </p:nvSpPr>
        <p:spPr>
          <a:xfrm>
            <a:off x="444500" y="2016919"/>
            <a:ext cx="5157787" cy="914400"/>
          </a:xfrm>
        </p:spPr>
        <p:txBody>
          <a:bodyPr anchor="t">
            <a:normAutofit/>
          </a:bodyPr>
          <a:lstStyle/>
          <a:p>
            <a:r>
              <a:rPr lang="en-US" sz="1800" b="1" dirty="0">
                <a:effectLst/>
                <a:latin typeface="Times New Roman" panose="02020603050405020304" pitchFamily="18" charset="0"/>
                <a:ea typeface="Times New Roman" panose="02020603050405020304" pitchFamily="18" charset="0"/>
              </a:rPr>
              <a:t>A Map-Matching Service Designed for Courier</a:t>
            </a:r>
            <a:r>
              <a:rPr lang="en-US" sz="1800" b="1" spc="-1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Trajectories”</a:t>
            </a:r>
            <a:endParaRPr lang="en-IN" dirty="0"/>
          </a:p>
        </p:txBody>
      </p:sp>
      <p:sp>
        <p:nvSpPr>
          <p:cNvPr id="5" name="Text Placeholder 4">
            <a:extLst>
              <a:ext uri="{FF2B5EF4-FFF2-40B4-BE49-F238E27FC236}">
                <a16:creationId xmlns:a16="http://schemas.microsoft.com/office/drawing/2014/main" xmlns="" id="{B18653EC-EB08-435B-9D16-33F182CA851C}"/>
              </a:ext>
            </a:extLst>
          </p:cNvPr>
          <p:cNvSpPr>
            <a:spLocks noGrp="1"/>
          </p:cNvSpPr>
          <p:nvPr>
            <p:ph type="body" sz="quarter" idx="3"/>
          </p:nvPr>
        </p:nvSpPr>
        <p:spPr>
          <a:xfrm>
            <a:off x="6537324" y="2122130"/>
            <a:ext cx="5157788" cy="823912"/>
          </a:xfrm>
        </p:spPr>
        <p:txBody>
          <a:bodyPr>
            <a:normAutofit/>
          </a:bodyPr>
          <a:lstStyle/>
          <a:p>
            <a:r>
              <a:rPr lang="en-US" sz="1800" b="1" dirty="0">
                <a:effectLst/>
                <a:latin typeface="Times New Roman" panose="02020603050405020304" pitchFamily="18" charset="0"/>
                <a:ea typeface="Times New Roman" panose="02020603050405020304" pitchFamily="18" charset="0"/>
              </a:rPr>
              <a:t>An Integrated Courier Services Application: A New User</a:t>
            </a:r>
            <a:r>
              <a:rPr lang="en-US" sz="1800" b="1" spc="-9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Experience. </a:t>
            </a:r>
            <a:endParaRPr lang="en-IN" dirty="0"/>
          </a:p>
        </p:txBody>
      </p:sp>
      <p:sp>
        <p:nvSpPr>
          <p:cNvPr id="6" name="Content Placeholder 5">
            <a:extLst>
              <a:ext uri="{FF2B5EF4-FFF2-40B4-BE49-F238E27FC236}">
                <a16:creationId xmlns:a16="http://schemas.microsoft.com/office/drawing/2014/main" xmlns="" id="{E24E6EA1-67BB-4660-BC15-15C29A2FCFBD}"/>
              </a:ext>
            </a:extLst>
          </p:cNvPr>
          <p:cNvSpPr>
            <a:spLocks noGrp="1"/>
          </p:cNvSpPr>
          <p:nvPr>
            <p:ph sz="half" idx="2"/>
          </p:nvPr>
        </p:nvSpPr>
        <p:spPr>
          <a:xfrm>
            <a:off x="431799" y="3186112"/>
            <a:ext cx="5157787" cy="3494088"/>
          </a:xfrm>
        </p:spPr>
        <p:txBody>
          <a:bodyPr/>
          <a:lstStyle/>
          <a:p>
            <a:r>
              <a:rPr lang="en-US" sz="1800" b="1" dirty="0">
                <a:effectLst/>
                <a:latin typeface="Times New Roman" panose="02020603050405020304" pitchFamily="18" charset="0"/>
                <a:ea typeface="Times New Roman" panose="02020603050405020304" pitchFamily="18" charset="0"/>
              </a:rPr>
              <a:t>Date Added to IEEE Xplore: 11 September</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2018</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Authors: </a:t>
            </a:r>
            <a:r>
              <a:rPr lang="en-US" sz="1800" dirty="0">
                <a:effectLst/>
                <a:latin typeface="Times New Roman" panose="02020603050405020304" pitchFamily="18" charset="0"/>
                <a:ea typeface="Times New Roman" panose="02020603050405020304" pitchFamily="18" charset="0"/>
              </a:rPr>
              <a:t>Jiu </a:t>
            </a:r>
            <a:r>
              <a:rPr lang="en-US" sz="1800" dirty="0" err="1">
                <a:effectLst/>
                <a:latin typeface="Times New Roman" panose="02020603050405020304" pitchFamily="18" charset="0"/>
                <a:ea typeface="Times New Roman" panose="02020603050405020304" pitchFamily="18" charset="0"/>
              </a:rPr>
              <a:t>Wen,Yanchun</a:t>
            </a:r>
            <a:r>
              <a:rPr lang="en-US" sz="1800" dirty="0">
                <a:effectLst/>
                <a:latin typeface="Times New Roman" panose="02020603050405020304" pitchFamily="18" charset="0"/>
                <a:ea typeface="Times New Roman" panose="02020603050405020304" pitchFamily="18" charset="0"/>
              </a:rPr>
              <a:t> Sun</a:t>
            </a:r>
          </a:p>
          <a:p>
            <a:endParaRPr lang="en-US" b="1" dirty="0">
              <a:latin typeface="Times New Roman" panose="02020603050405020304" pitchFamily="18" charset="0"/>
              <a:ea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rPr>
              <a:t>Paper Highlights</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     we design a new </a:t>
            </a:r>
            <a:r>
              <a:rPr lang="en-US" sz="1800" spc="-15" dirty="0">
                <a:effectLst/>
                <a:latin typeface="Times New Roman" panose="02020603050405020304" pitchFamily="18" charset="0"/>
                <a:ea typeface="Times New Roman" panose="02020603050405020304" pitchFamily="18" charset="0"/>
              </a:rPr>
              <a:t>map- </a:t>
            </a:r>
            <a:r>
              <a:rPr lang="en-US" sz="1800" dirty="0">
                <a:effectLst/>
                <a:latin typeface="Times New Roman" panose="02020603050405020304" pitchFamily="18" charset="0"/>
                <a:ea typeface="Times New Roman" panose="02020603050405020304" pitchFamily="18" charset="0"/>
              </a:rPr>
              <a:t>matching service based on a map-matching algorithm called Courier Trajectory Based Map-Matching (CTB-Matching), which </a:t>
            </a:r>
            <a:r>
              <a:rPr lang="en-US" sz="1800" spc="-15" dirty="0">
                <a:effectLst/>
                <a:latin typeface="Times New Roman" panose="02020603050405020304" pitchFamily="18" charset="0"/>
                <a:ea typeface="Times New Roman" panose="02020603050405020304" pitchFamily="18" charset="0"/>
              </a:rPr>
              <a:t>is </a:t>
            </a:r>
            <a:r>
              <a:rPr lang="en-US" sz="1800" dirty="0">
                <a:effectLst/>
                <a:latin typeface="Times New Roman" panose="02020603050405020304" pitchFamily="18" charset="0"/>
                <a:ea typeface="Times New Roman" panose="02020603050405020304" pitchFamily="18" charset="0"/>
              </a:rPr>
              <a:t>specially used </a:t>
            </a:r>
            <a:r>
              <a:rPr lang="en-US" sz="1800" spc="10" dirty="0">
                <a:effectLst/>
                <a:latin typeface="Times New Roman" panose="02020603050405020304" pitchFamily="18" charset="0"/>
                <a:ea typeface="Times New Roman" panose="02020603050405020304" pitchFamily="18" charset="0"/>
              </a:rPr>
              <a:t>to </a:t>
            </a:r>
            <a:r>
              <a:rPr lang="en-US" sz="1800" dirty="0">
                <a:effectLst/>
                <a:latin typeface="Times New Roman" panose="02020603050405020304" pitchFamily="18" charset="0"/>
                <a:ea typeface="Times New Roman" panose="02020603050405020304" pitchFamily="18" charset="0"/>
              </a:rPr>
              <a:t>deal with courier trajectories. Courier</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trajectories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have</a:t>
            </a:r>
            <a:r>
              <a:rPr lang="en-US" sz="1800" spc="-80"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some</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characteristics</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from</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traditional</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trajectories.</a:t>
            </a:r>
            <a:r>
              <a:rPr lang="en-US" sz="1800" spc="-45" dirty="0">
                <a:effectLst/>
                <a:latin typeface="Times New Roman" panose="02020603050405020304" pitchFamily="18" charset="0"/>
                <a:ea typeface="Times New Roman" panose="02020603050405020304" pitchFamily="18" charset="0"/>
              </a:rPr>
              <a:t> </a:t>
            </a:r>
            <a:endParaRPr lang="en-IN" dirty="0"/>
          </a:p>
        </p:txBody>
      </p:sp>
      <p:sp>
        <p:nvSpPr>
          <p:cNvPr id="7" name="Content Placeholder 6">
            <a:extLst>
              <a:ext uri="{FF2B5EF4-FFF2-40B4-BE49-F238E27FC236}">
                <a16:creationId xmlns:a16="http://schemas.microsoft.com/office/drawing/2014/main" xmlns="" id="{E9B3AA10-C8FF-48FF-83BF-92AD04FAF558}"/>
              </a:ext>
            </a:extLst>
          </p:cNvPr>
          <p:cNvSpPr>
            <a:spLocks noGrp="1"/>
          </p:cNvSpPr>
          <p:nvPr>
            <p:ph sz="quarter" idx="4"/>
          </p:nvPr>
        </p:nvSpPr>
        <p:spPr>
          <a:xfrm>
            <a:off x="6537324" y="3173412"/>
            <a:ext cx="5183188" cy="3684588"/>
          </a:xfrm>
        </p:spPr>
        <p:txBody>
          <a:bodyPr/>
          <a:lstStyle/>
          <a:p>
            <a:r>
              <a:rPr lang="en-US" sz="1800" b="1" dirty="0">
                <a:effectLst/>
                <a:latin typeface="Times New Roman" panose="02020603050405020304" pitchFamily="18" charset="0"/>
                <a:ea typeface="Times New Roman" panose="02020603050405020304" pitchFamily="18" charset="0"/>
              </a:rPr>
              <a:t>Date Added to IEEE Xplore: 04 February</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2019</a:t>
            </a:r>
            <a:endParaRPr lang="en-IN" sz="1800" b="1"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Authors: </a:t>
            </a:r>
            <a:r>
              <a:rPr lang="en-US" sz="1800" dirty="0" err="1">
                <a:effectLst/>
                <a:latin typeface="Times New Roman" panose="02020603050405020304" pitchFamily="18" charset="0"/>
                <a:ea typeface="Times New Roman" panose="02020603050405020304" pitchFamily="18" charset="0"/>
              </a:rPr>
              <a:t>Saipunidzam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Mahamad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Suziah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Sulaiman</a:t>
            </a:r>
            <a:r>
              <a:rPr lang="en-US" sz="1800" dirty="0">
                <a:effectLst/>
                <a:latin typeface="Times New Roman" panose="02020603050405020304" pitchFamily="18" charset="0"/>
                <a:ea typeface="Times New Roman" panose="02020603050405020304" pitchFamily="18" charset="0"/>
              </a:rPr>
              <a:t>, Wong Yi </a:t>
            </a:r>
            <a:r>
              <a:rPr lang="en-US" sz="1800" dirty="0" err="1">
                <a:effectLst/>
                <a:latin typeface="Times New Roman" panose="02020603050405020304" pitchFamily="18" charset="0"/>
                <a:ea typeface="Times New Roman" panose="02020603050405020304" pitchFamily="18" charset="0"/>
              </a:rPr>
              <a:t>Leng</a:t>
            </a:r>
            <a:endParaRPr lang="en-US" sz="1800" dirty="0">
              <a:effectLst/>
              <a:latin typeface="Times New Roman" panose="02020603050405020304" pitchFamily="18" charset="0"/>
              <a:ea typeface="Times New Roman" panose="02020603050405020304" pitchFamily="18" charset="0"/>
            </a:endParaRPr>
          </a:p>
          <a:p>
            <a:endParaRPr lang="en-IN" dirty="0"/>
          </a:p>
          <a:p>
            <a:r>
              <a:rPr lang="en-US" b="1" dirty="0">
                <a:latin typeface="Times New Roman" panose="02020603050405020304" pitchFamily="18" charset="0"/>
                <a:ea typeface="Times New Roman" panose="02020603050405020304" pitchFamily="18" charset="0"/>
              </a:rPr>
              <a:t>Paper Highlights</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US" dirty="0">
                <a:latin typeface="Times New Roman" panose="02020603050405020304" pitchFamily="18" charset="0"/>
                <a:ea typeface="Times New Roman" panose="02020603050405020304" pitchFamily="18" charset="0"/>
              </a:rPr>
              <a:t>       T</a:t>
            </a:r>
            <a:r>
              <a:rPr lang="en-US" sz="1800" dirty="0">
                <a:effectLst/>
                <a:latin typeface="Times New Roman" panose="02020603050405020304" pitchFamily="18" charset="0"/>
                <a:ea typeface="Times New Roman" panose="02020603050405020304" pitchFamily="18" charset="0"/>
              </a:rPr>
              <a:t>he </a:t>
            </a:r>
            <a:r>
              <a:rPr lang="en-US" sz="1800" spc="-15" dirty="0">
                <a:effectLst/>
                <a:latin typeface="Times New Roman" panose="02020603050405020304" pitchFamily="18" charset="0"/>
                <a:ea typeface="Times New Roman" panose="02020603050405020304" pitchFamily="18" charset="0"/>
              </a:rPr>
              <a:t>main </a:t>
            </a:r>
            <a:r>
              <a:rPr lang="en-US" sz="1800" dirty="0">
                <a:effectLst/>
                <a:latin typeface="Times New Roman" panose="02020603050405020304" pitchFamily="18" charset="0"/>
                <a:ea typeface="Times New Roman" panose="02020603050405020304" pitchFamily="18" charset="0"/>
              </a:rPr>
              <a:t>objective </a:t>
            </a:r>
            <a:r>
              <a:rPr lang="en-US" sz="1800" spc="20" dirty="0">
                <a:effectLst/>
                <a:latin typeface="Times New Roman" panose="02020603050405020304" pitchFamily="18" charset="0"/>
                <a:ea typeface="Times New Roman" panose="02020603050405020304" pitchFamily="18" charset="0"/>
              </a:rPr>
              <a:t>of </a:t>
            </a:r>
            <a:r>
              <a:rPr lang="en-US" sz="1800" dirty="0">
                <a:effectLst/>
                <a:latin typeface="Times New Roman" panose="02020603050405020304" pitchFamily="18" charset="0"/>
                <a:ea typeface="Times New Roman" panose="02020603050405020304" pitchFamily="18" charset="0"/>
              </a:rPr>
              <a:t>this project </a:t>
            </a:r>
            <a:r>
              <a:rPr lang="en-US" sz="1800" spc="-15" dirty="0">
                <a:effectLst/>
                <a:latin typeface="Times New Roman" panose="02020603050405020304" pitchFamily="18" charset="0"/>
                <a:ea typeface="Times New Roman" panose="02020603050405020304" pitchFamily="18" charset="0"/>
              </a:rPr>
              <a:t>is </a:t>
            </a:r>
            <a:r>
              <a:rPr lang="en-US" sz="1800" spc="10" dirty="0">
                <a:effectLst/>
                <a:latin typeface="Times New Roman" panose="02020603050405020304" pitchFamily="18" charset="0"/>
                <a:ea typeface="Times New Roman" panose="02020603050405020304" pitchFamily="18" charset="0"/>
              </a:rPr>
              <a:t>to </a:t>
            </a:r>
            <a:r>
              <a:rPr lang="en-US" sz="1800" dirty="0">
                <a:effectLst/>
                <a:latin typeface="Times New Roman" panose="02020603050405020304" pitchFamily="18" charset="0"/>
                <a:ea typeface="Times New Roman" panose="02020603050405020304" pitchFamily="18" charset="0"/>
              </a:rPr>
              <a:t>integrate a </a:t>
            </a:r>
            <a:r>
              <a:rPr lang="en-US" sz="1800" spc="-15" dirty="0">
                <a:effectLst/>
                <a:latin typeface="Times New Roman" panose="02020603050405020304" pitchFamily="18" charset="0"/>
                <a:ea typeface="Times New Roman" panose="02020603050405020304" pitchFamily="18" charset="0"/>
              </a:rPr>
              <a:t>few </a:t>
            </a:r>
            <a:r>
              <a:rPr lang="en-US" sz="1800" spc="20" dirty="0">
                <a:effectLst/>
                <a:latin typeface="Times New Roman" panose="02020603050405020304" pitchFamily="18" charset="0"/>
                <a:ea typeface="Times New Roman" panose="02020603050405020304" pitchFamily="18" charset="0"/>
              </a:rPr>
              <a:t>of </a:t>
            </a:r>
            <a:r>
              <a:rPr lang="en-US" sz="1800" dirty="0">
                <a:effectLst/>
                <a:latin typeface="Times New Roman" panose="02020603050405020304" pitchFamily="18" charset="0"/>
                <a:ea typeface="Times New Roman" panose="02020603050405020304" pitchFamily="18" charset="0"/>
              </a:rPr>
              <a:t>the courier services price and information </a:t>
            </a:r>
            <a:r>
              <a:rPr lang="en-US" sz="1800" spc="-15" dirty="0">
                <a:effectLst/>
                <a:latin typeface="Times New Roman" panose="02020603050405020304" pitchFamily="18" charset="0"/>
                <a:ea typeface="Times New Roman" panose="02020603050405020304" pitchFamily="18" charset="0"/>
              </a:rPr>
              <a:t>in </a:t>
            </a:r>
            <a:r>
              <a:rPr lang="en-US" sz="1800" dirty="0">
                <a:effectLst/>
                <a:latin typeface="Times New Roman" panose="02020603050405020304" pitchFamily="18" charset="0"/>
                <a:ea typeface="Times New Roman" panose="02020603050405020304" pitchFamily="18" charset="0"/>
              </a:rPr>
              <a:t>one stop </a:t>
            </a:r>
            <a:r>
              <a:rPr lang="en-US" sz="1800" spc="-20" dirty="0">
                <a:effectLst/>
                <a:latin typeface="Times New Roman" panose="02020603050405020304" pitchFamily="18" charset="0"/>
                <a:ea typeface="Times New Roman" panose="02020603050405020304" pitchFamily="18" charset="0"/>
              </a:rPr>
              <a:t>whilst </a:t>
            </a:r>
            <a:r>
              <a:rPr lang="en-US" sz="1800" spc="-15" dirty="0">
                <a:effectLst/>
                <a:latin typeface="Times New Roman" panose="02020603050405020304" pitchFamily="18" charset="0"/>
                <a:ea typeface="Times New Roman" panose="02020603050405020304" pitchFamily="18" charset="0"/>
              </a:rPr>
              <a:t>providing </a:t>
            </a:r>
            <a:r>
              <a:rPr lang="en-US" sz="1800" dirty="0">
                <a:effectLst/>
                <a:latin typeface="Times New Roman" panose="02020603050405020304" pitchFamily="18" charset="0"/>
                <a:ea typeface="Times New Roman" panose="02020603050405020304" pitchFamily="18" charset="0"/>
              </a:rPr>
              <a:t>a </a:t>
            </a:r>
            <a:r>
              <a:rPr lang="en-US" sz="1800" spc="-15" dirty="0">
                <a:effectLst/>
                <a:latin typeface="Times New Roman" panose="02020603050405020304" pitchFamily="18" charset="0"/>
                <a:ea typeface="Times New Roman" panose="02020603050405020304" pitchFamily="18" charset="0"/>
              </a:rPr>
              <a:t>low-cost </a:t>
            </a:r>
            <a:r>
              <a:rPr lang="en-US" sz="1800" dirty="0">
                <a:effectLst/>
                <a:latin typeface="Times New Roman" panose="02020603050405020304" pitchFamily="18" charset="0"/>
                <a:ea typeface="Times New Roman" panose="02020603050405020304" pitchFamily="18" charset="0"/>
              </a:rPr>
              <a:t>peer-to-peer service to </a:t>
            </a:r>
            <a:r>
              <a:rPr lang="en-US" sz="1800" spc="-15" dirty="0">
                <a:effectLst/>
                <a:latin typeface="Times New Roman" panose="02020603050405020304" pitchFamily="18" charset="0"/>
                <a:ea typeface="Times New Roman" panose="02020603050405020304" pitchFamily="18" charset="0"/>
              </a:rPr>
              <a:t>assist </a:t>
            </a:r>
            <a:r>
              <a:rPr lang="en-US" sz="1800" dirty="0">
                <a:effectLst/>
                <a:latin typeface="Times New Roman" panose="02020603050405020304" pitchFamily="18" charset="0"/>
                <a:ea typeface="Times New Roman" panose="02020603050405020304" pitchFamily="18" charset="0"/>
              </a:rPr>
              <a:t>customer </a:t>
            </a:r>
            <a:r>
              <a:rPr lang="en-US" sz="1800" spc="-15" dirty="0">
                <a:effectLst/>
                <a:latin typeface="Times New Roman" panose="02020603050405020304" pitchFamily="18" charset="0"/>
                <a:ea typeface="Times New Roman" panose="02020603050405020304" pitchFamily="18" charset="0"/>
              </a:rPr>
              <a:t>in </a:t>
            </a:r>
            <a:r>
              <a:rPr lang="en-US" sz="1800" dirty="0">
                <a:effectLst/>
                <a:latin typeface="Times New Roman" panose="02020603050405020304" pitchFamily="18" charset="0"/>
                <a:ea typeface="Times New Roman" panose="02020603050405020304" pitchFamily="18" charset="0"/>
              </a:rPr>
              <a:t>delivering their parcel. </a:t>
            </a:r>
            <a:endParaRPr lang="en-IN" dirty="0"/>
          </a:p>
        </p:txBody>
      </p:sp>
      <p:sp>
        <p:nvSpPr>
          <p:cNvPr id="8" name="TextBox 7">
            <a:extLst>
              <a:ext uri="{FF2B5EF4-FFF2-40B4-BE49-F238E27FC236}">
                <a16:creationId xmlns:a16="http://schemas.microsoft.com/office/drawing/2014/main" xmlns="" id="{53F1D9CD-1083-4FFB-A9E8-D668809BA178}"/>
              </a:ext>
            </a:extLst>
          </p:cNvPr>
          <p:cNvSpPr txBox="1"/>
          <p:nvPr/>
        </p:nvSpPr>
        <p:spPr>
          <a:xfrm>
            <a:off x="2676524" y="1562071"/>
            <a:ext cx="1343829" cy="400110"/>
          </a:xfrm>
          <a:prstGeom prst="rect">
            <a:avLst/>
          </a:prstGeom>
          <a:noFill/>
        </p:spPr>
        <p:txBody>
          <a:bodyPr wrap="non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PAPER   2</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0444B9D2-FF74-4246-87B1-A43A88FEA866}"/>
              </a:ext>
            </a:extLst>
          </p:cNvPr>
          <p:cNvSpPr txBox="1"/>
          <p:nvPr/>
        </p:nvSpPr>
        <p:spPr>
          <a:xfrm>
            <a:off x="8299888" y="1581169"/>
            <a:ext cx="1343829" cy="400110"/>
          </a:xfrm>
          <a:prstGeom prst="rect">
            <a:avLst/>
          </a:prstGeom>
          <a:noFill/>
        </p:spPr>
        <p:txBody>
          <a:bodyPr wrap="non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PAPER   3</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898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B2C292B0-1E84-4D75-916E-75A87A32DCA9}"/>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xmlns="" id="{E22241CC-4EEE-4CAD-A498-72B1B3C9BEE0}"/>
              </a:ext>
            </a:extLst>
          </p:cNvPr>
          <p:cNvSpPr>
            <a:spLocks noGrp="1"/>
          </p:cNvSpPr>
          <p:nvPr>
            <p:ph type="body" idx="1"/>
          </p:nvPr>
        </p:nvSpPr>
        <p:spPr>
          <a:xfrm>
            <a:off x="476248" y="1976748"/>
            <a:ext cx="5157787" cy="823912"/>
          </a:xfrm>
        </p:spPr>
        <p:txBody>
          <a:bodyPr/>
          <a:lstStyle/>
          <a:p>
            <a:r>
              <a:rPr lang="en-US" sz="1800" b="1" dirty="0">
                <a:effectLst/>
                <a:latin typeface="Times New Roman" panose="02020603050405020304" pitchFamily="18" charset="0"/>
                <a:ea typeface="Times New Roman" panose="02020603050405020304" pitchFamily="18" charset="0"/>
              </a:rPr>
              <a:t>Application of RFID technologies in logistics centers to improving operations of courier firms</a:t>
            </a:r>
            <a:endParaRPr lang="en-IN" dirty="0"/>
          </a:p>
        </p:txBody>
      </p:sp>
      <p:sp>
        <p:nvSpPr>
          <p:cNvPr id="5" name="Text Placeholder 4">
            <a:extLst>
              <a:ext uri="{FF2B5EF4-FFF2-40B4-BE49-F238E27FC236}">
                <a16:creationId xmlns:a16="http://schemas.microsoft.com/office/drawing/2014/main" xmlns="" id="{B45F3BDA-284B-429A-AA24-9CFD2F1BD4EC}"/>
              </a:ext>
            </a:extLst>
          </p:cNvPr>
          <p:cNvSpPr>
            <a:spLocks noGrp="1"/>
          </p:cNvSpPr>
          <p:nvPr>
            <p:ph type="body" sz="quarter" idx="3"/>
          </p:nvPr>
        </p:nvSpPr>
        <p:spPr>
          <a:xfrm>
            <a:off x="6421436" y="1917091"/>
            <a:ext cx="5157788" cy="823912"/>
          </a:xfrm>
        </p:spPr>
        <p:txBody>
          <a:bodyPr>
            <a:normAutofit lnSpcReduction="10000"/>
          </a:bodyPr>
          <a:lstStyle/>
          <a:p>
            <a:r>
              <a:rPr lang="en-IN" sz="1800" dirty="0">
                <a:effectLst/>
                <a:latin typeface="Times New Roman" panose="02020603050405020304" pitchFamily="18" charset="0"/>
                <a:ea typeface="Calibri" panose="020F0502020204030204" pitchFamily="34" charset="0"/>
              </a:rPr>
              <a:t>Smart security box using Arduino and GSM module” “Smart security box using Arduino and GSM module</a:t>
            </a:r>
            <a:endParaRPr lang="en-IN" dirty="0"/>
          </a:p>
        </p:txBody>
      </p:sp>
      <p:sp>
        <p:nvSpPr>
          <p:cNvPr id="6" name="Content Placeholder 5">
            <a:extLst>
              <a:ext uri="{FF2B5EF4-FFF2-40B4-BE49-F238E27FC236}">
                <a16:creationId xmlns:a16="http://schemas.microsoft.com/office/drawing/2014/main" xmlns="" id="{F0A8520D-C3B0-4157-8B35-67F6BE6D9B83}"/>
              </a:ext>
            </a:extLst>
          </p:cNvPr>
          <p:cNvSpPr>
            <a:spLocks noGrp="1"/>
          </p:cNvSpPr>
          <p:nvPr>
            <p:ph sz="half" idx="2"/>
          </p:nvPr>
        </p:nvSpPr>
        <p:spPr>
          <a:xfrm>
            <a:off x="419100" y="2962275"/>
            <a:ext cx="5183188" cy="3227388"/>
          </a:xfrm>
        </p:spPr>
        <p:txBody>
          <a:bodyPr>
            <a:normAutofit fontScale="92500"/>
          </a:bodyPr>
          <a:lstStyle/>
          <a:p>
            <a:r>
              <a:rPr lang="en-US" sz="1800" b="1" dirty="0">
                <a:effectLst/>
                <a:latin typeface="Times New Roman" panose="02020603050405020304" pitchFamily="18" charset="0"/>
                <a:ea typeface="Times New Roman" panose="02020603050405020304" pitchFamily="18" charset="0"/>
              </a:rPr>
              <a:t>Published in: IEEE 2017</a:t>
            </a:r>
            <a:endParaRPr lang="en-US"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Authors: </a:t>
            </a:r>
            <a:r>
              <a:rPr lang="en-US" sz="1800" dirty="0" err="1">
                <a:effectLst/>
                <a:latin typeface="Times New Roman" panose="02020603050405020304" pitchFamily="18" charset="0"/>
                <a:ea typeface="Times New Roman" panose="02020603050405020304" pitchFamily="18" charset="0"/>
              </a:rPr>
              <a:t>Skowron</a:t>
            </a:r>
            <a:r>
              <a:rPr lang="en-US" sz="1800" dirty="0">
                <a:effectLst/>
                <a:latin typeface="Times New Roman" panose="02020603050405020304" pitchFamily="18" charset="0"/>
                <a:ea typeface="Times New Roman" panose="02020603050405020304" pitchFamily="18" charset="0"/>
              </a:rPr>
              <a:t>-Grabowska</a:t>
            </a:r>
            <a:endParaRPr lang="en-IN" sz="1800" dirty="0">
              <a:effectLst/>
              <a:latin typeface="Times New Roman" panose="02020603050405020304" pitchFamily="18" charset="0"/>
              <a:ea typeface="Times New Roman" panose="02020603050405020304" pitchFamily="18" charset="0"/>
            </a:endParaRPr>
          </a:p>
          <a:p>
            <a:endParaRPr lang="en-IN" dirty="0"/>
          </a:p>
          <a:p>
            <a:r>
              <a:rPr lang="en-US" b="1" dirty="0">
                <a:latin typeface="Times New Roman" panose="02020603050405020304" pitchFamily="18" charset="0"/>
                <a:ea typeface="Times New Roman" panose="02020603050405020304" pitchFamily="18" charset="0"/>
              </a:rPr>
              <a:t>Paper Highlights</a:t>
            </a:r>
            <a:endParaRPr lang="en-IN" dirty="0"/>
          </a:p>
          <a:p>
            <a:pPr marL="0" indent="0" algn="just">
              <a:buNone/>
            </a:pPr>
            <a:r>
              <a:rPr lang="en-US" sz="1800" dirty="0">
                <a:effectLst/>
                <a:latin typeface="Times New Roman" panose="02020603050405020304" pitchFamily="18" charset="0"/>
                <a:ea typeface="Times New Roman" panose="02020603050405020304" pitchFamily="18" charset="0"/>
              </a:rPr>
              <a:t>       The application of RFID technologies in logistics </a:t>
            </a:r>
            <a:r>
              <a:rPr lang="en-US" sz="1800" dirty="0" err="1">
                <a:effectLst/>
                <a:latin typeface="Times New Roman" panose="02020603050405020304" pitchFamily="18" charset="0"/>
                <a:ea typeface="Times New Roman" panose="02020603050405020304" pitchFamily="18" charset="0"/>
              </a:rPr>
              <a:t>centres</a:t>
            </a:r>
            <a:r>
              <a:rPr lang="en-US" sz="1800" dirty="0">
                <a:effectLst/>
                <a:latin typeface="Times New Roman" panose="02020603050405020304" pitchFamily="18" charset="0"/>
                <a:ea typeface="Times New Roman" panose="02020603050405020304" pitchFamily="18" charset="0"/>
              </a:rPr>
              <a:t> is the fulfilment of the expectations of courier firms, which in turn enables them to effectively compete on the market of logistics services. RFID technologies have attracted a great deal of interest primarily due to the fact that this technology is between 10 and 20 times faster than the barcode technology.</a:t>
            </a:r>
            <a:endParaRPr lang="en-IN" dirty="0"/>
          </a:p>
        </p:txBody>
      </p:sp>
      <p:sp>
        <p:nvSpPr>
          <p:cNvPr id="7" name="Content Placeholder 6">
            <a:extLst>
              <a:ext uri="{FF2B5EF4-FFF2-40B4-BE49-F238E27FC236}">
                <a16:creationId xmlns:a16="http://schemas.microsoft.com/office/drawing/2014/main" xmlns="" id="{004ADD8F-369F-42F2-B6D5-D616839D10B0}"/>
              </a:ext>
            </a:extLst>
          </p:cNvPr>
          <p:cNvSpPr>
            <a:spLocks noGrp="1"/>
          </p:cNvSpPr>
          <p:nvPr>
            <p:ph sz="quarter" idx="4"/>
          </p:nvPr>
        </p:nvSpPr>
        <p:spPr>
          <a:xfrm>
            <a:off x="6532564" y="2962275"/>
            <a:ext cx="5183188" cy="3684588"/>
          </a:xfrm>
        </p:spPr>
        <p:txBody>
          <a:bodyPr/>
          <a:lstStyle/>
          <a:p>
            <a:r>
              <a:rPr lang="en-US" sz="1800" b="1" dirty="0">
                <a:effectLst/>
                <a:latin typeface="Times New Roman" panose="02020603050405020304" pitchFamily="18" charset="0"/>
                <a:ea typeface="Times New Roman" panose="02020603050405020304" pitchFamily="18" charset="0"/>
              </a:rPr>
              <a:t>Date of Publication: 09 August</a:t>
            </a:r>
            <a:r>
              <a:rPr lang="en-US" sz="1800" b="1" spc="-9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2019.</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Authors: </a:t>
            </a:r>
            <a:r>
              <a:rPr lang="en-IN" sz="1800" dirty="0" err="1">
                <a:effectLst/>
                <a:latin typeface="Times New Roman" panose="02020603050405020304" pitchFamily="18" charset="0"/>
                <a:ea typeface="Calibri" panose="020F0502020204030204" pitchFamily="34" charset="0"/>
              </a:rPr>
              <a:t>Safial</a:t>
            </a:r>
            <a:r>
              <a:rPr lang="en-IN" sz="1800" dirty="0">
                <a:effectLst/>
                <a:latin typeface="Times New Roman" panose="02020603050405020304" pitchFamily="18" charset="0"/>
                <a:ea typeface="Calibri" panose="020F0502020204030204" pitchFamily="34" charset="0"/>
              </a:rPr>
              <a:t> Islam Ayon , Abu Saleh Bin Shahadat</a:t>
            </a:r>
            <a:endParaRPr lang="en-US" dirty="0">
              <a:latin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rPr>
              <a:t>Paper Highlights</a:t>
            </a:r>
            <a:endParaRPr lang="en-IN" sz="1800" b="1" dirty="0">
              <a:effectLst/>
              <a:latin typeface="Times New Roman" panose="02020603050405020304" pitchFamily="18" charset="0"/>
              <a:ea typeface="Times New Roman" panose="02020603050405020304" pitchFamily="18" charset="0"/>
            </a:endParaRPr>
          </a:p>
          <a:p>
            <a:pPr marL="0" indent="0" algn="just">
              <a:buNone/>
            </a:pPr>
            <a:r>
              <a:rPr lang="en-US" dirty="0">
                <a:latin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This paper presents a smart security box that sends messages to the authorized user if an unauthorized user attempts to breach the security of the smart box. The smart security box is fully automated and works without human interaction.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8" name="TextBox 7">
            <a:extLst>
              <a:ext uri="{FF2B5EF4-FFF2-40B4-BE49-F238E27FC236}">
                <a16:creationId xmlns:a16="http://schemas.microsoft.com/office/drawing/2014/main" xmlns="" id="{998064BF-A9A6-4B3C-A5F5-0264D8A3A5F8}"/>
              </a:ext>
            </a:extLst>
          </p:cNvPr>
          <p:cNvSpPr txBox="1"/>
          <p:nvPr/>
        </p:nvSpPr>
        <p:spPr>
          <a:xfrm>
            <a:off x="2676525" y="1533525"/>
            <a:ext cx="1279709" cy="400110"/>
          </a:xfrm>
          <a:prstGeom prst="rect">
            <a:avLst/>
          </a:prstGeom>
          <a:noFill/>
        </p:spPr>
        <p:txBody>
          <a:bodyPr wrap="non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PAPER  4</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7218F739-16CB-470E-BF05-D0827802B2B2}"/>
              </a:ext>
            </a:extLst>
          </p:cNvPr>
          <p:cNvSpPr txBox="1"/>
          <p:nvPr/>
        </p:nvSpPr>
        <p:spPr>
          <a:xfrm>
            <a:off x="8392535" y="1495425"/>
            <a:ext cx="1279709" cy="400110"/>
          </a:xfrm>
          <a:prstGeom prst="rect">
            <a:avLst/>
          </a:prstGeom>
          <a:noFill/>
        </p:spPr>
        <p:txBody>
          <a:bodyPr wrap="non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PAPER  5</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946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B5E6B4C-3ABA-4559-B611-E77236949770}"/>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xmlns="" id="{9F75628C-A19B-4194-B12E-B911CF2EB8F1}"/>
              </a:ext>
            </a:extLst>
          </p:cNvPr>
          <p:cNvSpPr>
            <a:spLocks noGrp="1"/>
          </p:cNvSpPr>
          <p:nvPr>
            <p:ph type="body" idx="1"/>
          </p:nvPr>
        </p:nvSpPr>
        <p:spPr>
          <a:xfrm>
            <a:off x="444496" y="1932047"/>
            <a:ext cx="5157787" cy="823912"/>
          </a:xfrm>
        </p:spPr>
        <p:txBody>
          <a:bodyPr/>
          <a:lstStyle/>
          <a:p>
            <a:r>
              <a:rPr lang="en-US" sz="1800" b="1" dirty="0">
                <a:effectLst/>
                <a:latin typeface="Times New Roman" panose="02020603050405020304" pitchFamily="18" charset="0"/>
                <a:ea typeface="Times New Roman" panose="02020603050405020304" pitchFamily="18" charset="0"/>
              </a:rPr>
              <a:t>Design and Operation of an Urban Electric Courier Cargo Bike</a:t>
            </a:r>
            <a:r>
              <a:rPr lang="en-US" sz="1800" b="1" spc="-1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System</a:t>
            </a:r>
            <a:endParaRPr lang="en-IN" dirty="0"/>
          </a:p>
        </p:txBody>
      </p:sp>
      <p:sp>
        <p:nvSpPr>
          <p:cNvPr id="5" name="Text Placeholder 4">
            <a:extLst>
              <a:ext uri="{FF2B5EF4-FFF2-40B4-BE49-F238E27FC236}">
                <a16:creationId xmlns:a16="http://schemas.microsoft.com/office/drawing/2014/main" xmlns="" id="{32E39894-1C15-4A1F-AD18-C6A22CF33018}"/>
              </a:ext>
            </a:extLst>
          </p:cNvPr>
          <p:cNvSpPr>
            <a:spLocks noGrp="1"/>
          </p:cNvSpPr>
          <p:nvPr>
            <p:ph type="body" sz="quarter" idx="3"/>
          </p:nvPr>
        </p:nvSpPr>
        <p:spPr>
          <a:xfrm>
            <a:off x="6500812" y="1932047"/>
            <a:ext cx="5157788" cy="823912"/>
          </a:xfrm>
        </p:spPr>
        <p:txBody>
          <a:bodyPr/>
          <a:lstStyle/>
          <a:p>
            <a:r>
              <a:rPr lang="en-US" sz="2000" dirty="0">
                <a:effectLst/>
                <a:latin typeface="Times New Roman" panose="02020603050405020304" pitchFamily="18" charset="0"/>
                <a:ea typeface="Times New Roman" panose="02020603050405020304" pitchFamily="18" charset="0"/>
              </a:rPr>
              <a:t>Verifiable Smart Packaging with Passive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RFID</a:t>
            </a:r>
            <a:endParaRPr lang="en-IN" dirty="0"/>
          </a:p>
          <a:p>
            <a:endParaRPr lang="en-IN" dirty="0"/>
          </a:p>
        </p:txBody>
      </p:sp>
      <p:sp>
        <p:nvSpPr>
          <p:cNvPr id="6" name="Content Placeholder 5">
            <a:extLst>
              <a:ext uri="{FF2B5EF4-FFF2-40B4-BE49-F238E27FC236}">
                <a16:creationId xmlns:a16="http://schemas.microsoft.com/office/drawing/2014/main" xmlns="" id="{5225F0D5-2BB3-478C-A8CC-41BE9628FB86}"/>
              </a:ext>
            </a:extLst>
          </p:cNvPr>
          <p:cNvSpPr>
            <a:spLocks noGrp="1"/>
          </p:cNvSpPr>
          <p:nvPr>
            <p:ph sz="half" idx="2"/>
          </p:nvPr>
        </p:nvSpPr>
        <p:spPr>
          <a:xfrm>
            <a:off x="460375" y="2813049"/>
            <a:ext cx="5157787" cy="3684588"/>
          </a:xfrm>
        </p:spPr>
        <p:txBody>
          <a:bodyPr/>
          <a:lstStyle/>
          <a:p>
            <a:r>
              <a:rPr lang="en-US" sz="1800" b="1" dirty="0">
                <a:effectLst/>
                <a:latin typeface="Times New Roman" panose="02020603050405020304" pitchFamily="18" charset="0"/>
                <a:ea typeface="Times New Roman" panose="02020603050405020304" pitchFamily="18" charset="0"/>
              </a:rPr>
              <a:t>Authors: </a:t>
            </a:r>
            <a:r>
              <a:rPr lang="en-US" sz="1800" dirty="0">
                <a:effectLst/>
                <a:latin typeface="Times New Roman" panose="02020603050405020304" pitchFamily="18" charset="0"/>
                <a:ea typeface="Times New Roman" panose="02020603050405020304" pitchFamily="18" charset="0"/>
              </a:rPr>
              <a:t>Tanja </a:t>
            </a:r>
            <a:r>
              <a:rPr lang="en-US" sz="1800" dirty="0" err="1">
                <a:effectLst/>
                <a:latin typeface="Times New Roman" panose="02020603050405020304" pitchFamily="18" charset="0"/>
                <a:ea typeface="Times New Roman" panose="02020603050405020304" pitchFamily="18" charset="0"/>
              </a:rPr>
              <a:t>Niels,Moritz</a:t>
            </a:r>
            <a:r>
              <a:rPr lang="en-US" sz="1800" dirty="0">
                <a:effectLst/>
                <a:latin typeface="Times New Roman" panose="02020603050405020304" pitchFamily="18" charset="0"/>
                <a:ea typeface="Times New Roman" panose="02020603050405020304" pitchFamily="18" charset="0"/>
              </a:rPr>
              <a:t> Travis Hof, Klaus </a:t>
            </a:r>
            <a:r>
              <a:rPr lang="en-US" sz="1800" dirty="0" err="1">
                <a:effectLst/>
                <a:latin typeface="Times New Roman" panose="02020603050405020304" pitchFamily="18" charset="0"/>
                <a:ea typeface="Times New Roman" panose="02020603050405020304" pitchFamily="18" charset="0"/>
              </a:rPr>
              <a:t>Bogenberger</a:t>
            </a:r>
            <a:endParaRPr lang="en-IN" dirty="0"/>
          </a:p>
          <a:p>
            <a:r>
              <a:rPr lang="en-US" sz="1800" b="1" dirty="0">
                <a:effectLst/>
                <a:latin typeface="Times New Roman" panose="02020603050405020304" pitchFamily="18" charset="0"/>
                <a:ea typeface="Times New Roman" panose="02020603050405020304" pitchFamily="18" charset="0"/>
              </a:rPr>
              <a:t>Date of Conference: 4-7 Nov.</a:t>
            </a:r>
            <a:r>
              <a:rPr lang="en-US" sz="1800" b="1" spc="5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2018</a:t>
            </a:r>
          </a:p>
          <a:p>
            <a:pPr marL="0" indent="0">
              <a:buNone/>
            </a:pPr>
            <a:endParaRPr lang="en-US" sz="1800" b="1" dirty="0">
              <a:effectLst/>
              <a:latin typeface="Times New Roman" panose="02020603050405020304" pitchFamily="18" charset="0"/>
              <a:ea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rPr>
              <a:t>Paper Highlights</a:t>
            </a:r>
            <a:endParaRPr lang="en-IN" dirty="0"/>
          </a:p>
          <a:p>
            <a:pPr marL="0" indent="0" algn="just">
              <a:buNone/>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    It analyze the delivery data, present an optimization scheme for finding suitable container locations, and simulate the routes conducted by cargo bikes for an average day. It can </a:t>
            </a:r>
            <a:r>
              <a:rPr lang="en-US" sz="1800" spc="-15" dirty="0">
                <a:effectLst/>
                <a:latin typeface="Times New Roman" panose="02020603050405020304" pitchFamily="18" charset="0"/>
                <a:ea typeface="Times New Roman" panose="02020603050405020304" pitchFamily="18" charset="0"/>
              </a:rPr>
              <a:t>be </a:t>
            </a:r>
            <a:r>
              <a:rPr lang="en-US" sz="1800" dirty="0">
                <a:effectLst/>
                <a:latin typeface="Times New Roman" panose="02020603050405020304" pitchFamily="18" charset="0"/>
                <a:ea typeface="Times New Roman" panose="02020603050405020304" pitchFamily="18" charset="0"/>
              </a:rPr>
              <a:t>concluded that the presented approach </a:t>
            </a:r>
            <a:r>
              <a:rPr lang="en-US" sz="1800" spc="-25" dirty="0">
                <a:effectLst/>
                <a:latin typeface="Times New Roman" panose="02020603050405020304" pitchFamily="18" charset="0"/>
                <a:ea typeface="Times New Roman" panose="02020603050405020304" pitchFamily="18" charset="0"/>
              </a:rPr>
              <a:t>is </a:t>
            </a:r>
            <a:r>
              <a:rPr lang="en-US" sz="1800" dirty="0">
                <a:effectLst/>
                <a:latin typeface="Times New Roman" panose="02020603050405020304" pitchFamily="18" charset="0"/>
                <a:ea typeface="Times New Roman" panose="02020603050405020304" pitchFamily="18" charset="0"/>
              </a:rPr>
              <a:t>a feasible solution for the package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delivery</a:t>
            </a:r>
            <a:r>
              <a:rPr lang="en-US" sz="1800" spc="-30" dirty="0">
                <a:effectLst/>
                <a:latin typeface="Times New Roman" panose="02020603050405020304" pitchFamily="18" charset="0"/>
                <a:ea typeface="Times New Roman" panose="02020603050405020304" pitchFamily="18" charset="0"/>
              </a:rPr>
              <a:t> </a:t>
            </a:r>
            <a:r>
              <a:rPr lang="en-US" sz="1800" spc="-15" dirty="0">
                <a:effectLst/>
                <a:latin typeface="Times New Roman" panose="02020603050405020304" pitchFamily="18" charset="0"/>
                <a:ea typeface="Times New Roman" panose="02020603050405020304" pitchFamily="18" charset="0"/>
              </a:rPr>
              <a:t>in</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densely</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populated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cities.</a:t>
            </a:r>
            <a:r>
              <a:rPr lang="en-US" sz="1800" spc="5" dirty="0">
                <a:effectLst/>
                <a:latin typeface="Times New Roman" panose="02020603050405020304" pitchFamily="18" charset="0"/>
                <a:ea typeface="Times New Roman" panose="02020603050405020304" pitchFamily="18" charset="0"/>
              </a:rPr>
              <a:t> </a:t>
            </a:r>
            <a:endParaRPr lang="en-IN" dirty="0"/>
          </a:p>
        </p:txBody>
      </p:sp>
      <p:sp>
        <p:nvSpPr>
          <p:cNvPr id="7" name="Content Placeholder 6">
            <a:extLst>
              <a:ext uri="{FF2B5EF4-FFF2-40B4-BE49-F238E27FC236}">
                <a16:creationId xmlns:a16="http://schemas.microsoft.com/office/drawing/2014/main" xmlns="" id="{B754CFBE-FA73-4A00-9AEB-E36F106F0D7B}"/>
              </a:ext>
            </a:extLst>
          </p:cNvPr>
          <p:cNvSpPr>
            <a:spLocks noGrp="1"/>
          </p:cNvSpPr>
          <p:nvPr>
            <p:ph sz="quarter" idx="4"/>
          </p:nvPr>
        </p:nvSpPr>
        <p:spPr>
          <a:xfrm>
            <a:off x="6534149" y="2813049"/>
            <a:ext cx="5183188" cy="3684588"/>
          </a:xfrm>
        </p:spPr>
        <p:txBody>
          <a:bodyPr/>
          <a:lstStyle/>
          <a:p>
            <a:r>
              <a:rPr lang="en-US" sz="1800" b="1" dirty="0">
                <a:effectLst/>
                <a:latin typeface="Times New Roman" panose="02020603050405020304" pitchFamily="18" charset="0"/>
                <a:ea typeface="Times New Roman" panose="02020603050405020304" pitchFamily="18" charset="0"/>
              </a:rPr>
              <a:t>Authors</a:t>
            </a:r>
            <a:r>
              <a:rPr lang="en-US" sz="1800" dirty="0">
                <a:effectLst/>
                <a:latin typeface="Times New Roman" panose="02020603050405020304" pitchFamily="18" charset="0"/>
                <a:ea typeface="Times New Roman" panose="02020603050405020304" pitchFamily="18" charset="0"/>
              </a:rPr>
              <a:t>: Ge Wang </a:t>
            </a:r>
            <a:r>
              <a:rPr lang="en-US" sz="1800" dirty="0" err="1">
                <a:effectLst/>
                <a:latin typeface="Times New Roman" panose="02020603050405020304" pitchFamily="18" charset="0"/>
                <a:ea typeface="Times New Roman" panose="02020603050405020304" pitchFamily="18" charset="0"/>
              </a:rPr>
              <a:t>Jinsong</a:t>
            </a:r>
            <a:r>
              <a:rPr lang="en-US" sz="1800" dirty="0">
                <a:effectLst/>
                <a:latin typeface="Times New Roman" panose="02020603050405020304" pitchFamily="18" charset="0"/>
                <a:ea typeface="Times New Roman" panose="02020603050405020304" pitchFamily="18" charset="0"/>
              </a:rPr>
              <a:t> Han Chen Qian Wei Xi Han Ding </a:t>
            </a:r>
            <a:r>
              <a:rPr lang="en-US" sz="1800" dirty="0" err="1">
                <a:effectLst/>
                <a:latin typeface="Times New Roman" panose="02020603050405020304" pitchFamily="18" charset="0"/>
                <a:ea typeface="Times New Roman" panose="02020603050405020304" pitchFamily="18" charset="0"/>
              </a:rPr>
              <a:t>Zhiping</a:t>
            </a:r>
            <a:r>
              <a:rPr lang="en-US" sz="1800" dirty="0">
                <a:effectLst/>
                <a:latin typeface="Times New Roman" panose="02020603050405020304" pitchFamily="18" charset="0"/>
                <a:ea typeface="Times New Roman" panose="02020603050405020304" pitchFamily="18" charset="0"/>
              </a:rPr>
              <a:t> Jiang</a:t>
            </a:r>
            <a:r>
              <a:rPr lang="en-US" sz="1800" spc="-11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Jizhong</a:t>
            </a:r>
            <a:r>
              <a:rPr lang="en-US" sz="1800" dirty="0">
                <a:effectLst/>
                <a:latin typeface="Times New Roman" panose="02020603050405020304" pitchFamily="18" charset="0"/>
                <a:ea typeface="Times New Roman" panose="02020603050405020304" pitchFamily="18" charset="0"/>
              </a:rPr>
              <a:t> Zhao</a:t>
            </a:r>
          </a:p>
          <a:p>
            <a:r>
              <a:rPr lang="en-US" sz="1800" b="1" dirty="0">
                <a:effectLst/>
                <a:latin typeface="Times New Roman" panose="02020603050405020304" pitchFamily="18" charset="0"/>
                <a:ea typeface="Times New Roman" panose="02020603050405020304" pitchFamily="18" charset="0"/>
              </a:rPr>
              <a:t>Date Added to IEEE Xplore: September 2016</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latin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rPr>
              <a:t>  Paper Highlights</a:t>
            </a:r>
            <a:endParaRPr lang="en-IN" dirty="0"/>
          </a:p>
          <a:p>
            <a:pPr marL="0" indent="0" algn="just">
              <a:buNone/>
            </a:pPr>
            <a:r>
              <a:rPr lang="en-US" sz="1800" dirty="0">
                <a:effectLst/>
                <a:latin typeface="Times New Roman" panose="02020603050405020304" pitchFamily="18" charset="0"/>
                <a:ea typeface="Times New Roman" panose="02020603050405020304" pitchFamily="18" charset="0"/>
              </a:rPr>
              <a:t>        This paper investigates the possibility of using RF signals </a:t>
            </a:r>
            <a:r>
              <a:rPr lang="en-US" sz="1800" spc="10" dirty="0">
                <a:effectLst/>
                <a:latin typeface="Times New Roman" panose="02020603050405020304" pitchFamily="18" charset="0"/>
                <a:ea typeface="Times New Roman" panose="02020603050405020304" pitchFamily="18" charset="0"/>
              </a:rPr>
              <a:t>to </a:t>
            </a:r>
            <a:r>
              <a:rPr lang="en-US" sz="1800" dirty="0">
                <a:effectLst/>
                <a:latin typeface="Times New Roman" panose="02020603050405020304" pitchFamily="18" charset="0"/>
                <a:ea typeface="Times New Roman" panose="02020603050405020304" pitchFamily="18" charset="0"/>
              </a:rPr>
              <a:t>test the internal status of packages and detect abnormal internal changes. Towards this goal, we design and implement a </a:t>
            </a:r>
            <a:r>
              <a:rPr lang="en-US" sz="1800" dirty="0" smtClean="0">
                <a:effectLst/>
                <a:latin typeface="Times New Roman" panose="02020603050405020304" pitchFamily="18" charset="0"/>
                <a:ea typeface="Times New Roman" panose="02020603050405020304" pitchFamily="18" charset="0"/>
              </a:rPr>
              <a:t>non destructive </a:t>
            </a:r>
            <a:r>
              <a:rPr lang="en-US" sz="1800" dirty="0">
                <a:effectLst/>
                <a:latin typeface="Times New Roman" panose="02020603050405020304" pitchFamily="18" charset="0"/>
                <a:ea typeface="Times New Roman" panose="02020603050405020304" pitchFamily="18" charset="0"/>
              </a:rPr>
              <a:t>package testing and verification system using commodity passive RFID systems, called Echoscope.</a:t>
            </a:r>
            <a:endParaRPr lang="en-US" dirty="0">
              <a:latin typeface="Times New Roman" panose="02020603050405020304" pitchFamily="18" charset="0"/>
            </a:endParaRPr>
          </a:p>
          <a:p>
            <a:endParaRPr lang="en-IN" dirty="0"/>
          </a:p>
        </p:txBody>
      </p:sp>
      <p:sp>
        <p:nvSpPr>
          <p:cNvPr id="8" name="TextBox 7">
            <a:extLst>
              <a:ext uri="{FF2B5EF4-FFF2-40B4-BE49-F238E27FC236}">
                <a16:creationId xmlns:a16="http://schemas.microsoft.com/office/drawing/2014/main" xmlns="" id="{237D64B8-ABAF-4C7A-8A6C-2773297FA6C0}"/>
              </a:ext>
            </a:extLst>
          </p:cNvPr>
          <p:cNvSpPr txBox="1"/>
          <p:nvPr/>
        </p:nvSpPr>
        <p:spPr>
          <a:xfrm>
            <a:off x="2431473" y="1503392"/>
            <a:ext cx="1279709" cy="400110"/>
          </a:xfrm>
          <a:prstGeom prst="rect">
            <a:avLst/>
          </a:prstGeom>
          <a:noFill/>
        </p:spPr>
        <p:txBody>
          <a:bodyPr wrap="non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PAPER  6</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8C4479A4-F5B7-48C9-9272-D6B363C86C51}"/>
              </a:ext>
            </a:extLst>
          </p:cNvPr>
          <p:cNvSpPr txBox="1"/>
          <p:nvPr/>
        </p:nvSpPr>
        <p:spPr>
          <a:xfrm>
            <a:off x="8667750" y="1503392"/>
            <a:ext cx="1279709" cy="400110"/>
          </a:xfrm>
          <a:prstGeom prst="rect">
            <a:avLst/>
          </a:prstGeom>
          <a:noFill/>
        </p:spPr>
        <p:txBody>
          <a:bodyPr wrap="non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PAPER  7</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764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6BA5BD87-3BC4-47B1-B064-F877D3B13C2E}"/>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xmlns="" id="{BFE9580F-FE59-4304-991C-0A89ED8C9CD6}"/>
              </a:ext>
            </a:extLst>
          </p:cNvPr>
          <p:cNvSpPr>
            <a:spLocks noGrp="1"/>
          </p:cNvSpPr>
          <p:nvPr>
            <p:ph type="body" idx="1"/>
          </p:nvPr>
        </p:nvSpPr>
        <p:spPr>
          <a:xfrm>
            <a:off x="460373" y="2063749"/>
            <a:ext cx="5157787" cy="823912"/>
          </a:xfrm>
        </p:spPr>
        <p:txBody>
          <a:bodyPr>
            <a:normAutofit lnSpcReduction="10000"/>
          </a:bodyPr>
          <a:lstStyle/>
          <a:p>
            <a:r>
              <a:rPr lang="en-IN" sz="1800" dirty="0">
                <a:effectLst/>
                <a:latin typeface="Times New Roman" panose="02020603050405020304" pitchFamily="18" charset="0"/>
                <a:ea typeface="Calibri" panose="020F0502020204030204" pitchFamily="34" charset="0"/>
              </a:rPr>
              <a:t>Development of a Remote Tracking Security Box with Multi-Factor Authentication System Incorporates with a Biometric Sensing Device</a:t>
            </a:r>
            <a:endParaRPr lang="en-IN" dirty="0"/>
          </a:p>
        </p:txBody>
      </p:sp>
      <p:sp>
        <p:nvSpPr>
          <p:cNvPr id="5" name="Text Placeholder 4">
            <a:extLst>
              <a:ext uri="{FF2B5EF4-FFF2-40B4-BE49-F238E27FC236}">
                <a16:creationId xmlns:a16="http://schemas.microsoft.com/office/drawing/2014/main" xmlns="" id="{A5159F4B-52D1-4E35-B8A6-55DA134DF858}"/>
              </a:ext>
            </a:extLst>
          </p:cNvPr>
          <p:cNvSpPr>
            <a:spLocks noGrp="1"/>
          </p:cNvSpPr>
          <p:nvPr>
            <p:ph type="body" sz="quarter" idx="3"/>
          </p:nvPr>
        </p:nvSpPr>
        <p:spPr>
          <a:xfrm>
            <a:off x="6505574" y="2063749"/>
            <a:ext cx="5157788" cy="823912"/>
          </a:xfrm>
        </p:spPr>
        <p:txBody>
          <a:bodyPr/>
          <a:lstStyle/>
          <a:p>
            <a:r>
              <a:rPr lang="en-IN" sz="2000" dirty="0">
                <a:solidFill>
                  <a:schemeClr val="bg1"/>
                </a:solidFill>
                <a:effectLst/>
                <a:latin typeface="Times New Roman" panose="02020603050405020304" pitchFamily="18" charset="0"/>
                <a:ea typeface="Calibri" panose="020F0502020204030204" pitchFamily="34" charset="0"/>
              </a:rPr>
              <a:t>RFID and GSM based Intelligent Courier Mailbox System</a:t>
            </a:r>
            <a:endParaRPr lang="en-IN" dirty="0"/>
          </a:p>
          <a:p>
            <a:endParaRPr lang="en-IN" dirty="0"/>
          </a:p>
          <a:p>
            <a:endParaRPr lang="en-IN" dirty="0"/>
          </a:p>
        </p:txBody>
      </p:sp>
      <p:sp>
        <p:nvSpPr>
          <p:cNvPr id="6" name="Content Placeholder 5">
            <a:extLst>
              <a:ext uri="{FF2B5EF4-FFF2-40B4-BE49-F238E27FC236}">
                <a16:creationId xmlns:a16="http://schemas.microsoft.com/office/drawing/2014/main" xmlns="" id="{18D44F96-342F-43E5-98CF-87646B3BCD7A}"/>
              </a:ext>
            </a:extLst>
          </p:cNvPr>
          <p:cNvSpPr>
            <a:spLocks noGrp="1"/>
          </p:cNvSpPr>
          <p:nvPr>
            <p:ph sz="half" idx="2"/>
          </p:nvPr>
        </p:nvSpPr>
        <p:spPr>
          <a:xfrm>
            <a:off x="492125" y="2995612"/>
            <a:ext cx="5157787" cy="3684588"/>
          </a:xfrm>
        </p:spPr>
        <p:txBody>
          <a:bodyPr/>
          <a:lstStyle/>
          <a:p>
            <a:r>
              <a:rPr lang="en-US" sz="1800" b="1" dirty="0">
                <a:effectLst/>
                <a:latin typeface="Times New Roman" panose="02020603050405020304" pitchFamily="18" charset="0"/>
                <a:ea typeface="Times New Roman" panose="02020603050405020304" pitchFamily="18" charset="0"/>
              </a:rPr>
              <a:t>Authors</a:t>
            </a:r>
            <a:r>
              <a:rPr lang="en-US" sz="1800" dirty="0">
                <a:effectLst/>
                <a:latin typeface="Times New Roman" panose="02020603050405020304" pitchFamily="18" charset="0"/>
                <a:ea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Subrata K. </a:t>
            </a:r>
            <a:r>
              <a:rPr lang="en-IN" sz="1800" dirty="0" err="1">
                <a:effectLst/>
                <a:latin typeface="Times New Roman" panose="02020603050405020304" pitchFamily="18" charset="0"/>
                <a:ea typeface="Calibri" panose="020F0502020204030204" pitchFamily="34" charset="0"/>
              </a:rPr>
              <a:t>Sarker</a:t>
            </a:r>
            <a:r>
              <a:rPr lang="en-IN" sz="1800" dirty="0">
                <a:effectLst/>
                <a:latin typeface="Times New Roman" panose="02020603050405020304" pitchFamily="18" charset="0"/>
                <a:ea typeface="Calibri" panose="020F0502020204030204" pitchFamily="34" charset="0"/>
              </a:rPr>
              <a:t> , </a:t>
            </a:r>
            <a:r>
              <a:rPr lang="en-IN" sz="1800" dirty="0" err="1">
                <a:effectLst/>
                <a:latin typeface="Times New Roman" panose="02020603050405020304" pitchFamily="18" charset="0"/>
                <a:ea typeface="Calibri" panose="020F0502020204030204" pitchFamily="34" charset="0"/>
              </a:rPr>
              <a:t>Shahela</a:t>
            </a:r>
            <a:r>
              <a:rPr lang="en-IN" sz="1800" dirty="0">
                <a:effectLst/>
                <a:latin typeface="Times New Roman" panose="02020603050405020304" pitchFamily="18" charset="0"/>
                <a:ea typeface="Calibri" panose="020F0502020204030204" pitchFamily="34" charset="0"/>
              </a:rPr>
              <a:t> </a:t>
            </a:r>
            <a:r>
              <a:rPr lang="en-IN" sz="1800" dirty="0" err="1">
                <a:effectLst/>
                <a:latin typeface="Times New Roman" panose="02020603050405020304" pitchFamily="18" charset="0"/>
                <a:ea typeface="Calibri" panose="020F0502020204030204" pitchFamily="34" charset="0"/>
              </a:rPr>
              <a:t>Akter</a:t>
            </a:r>
            <a:r>
              <a:rPr lang="en-IN" sz="1800" dirty="0">
                <a:effectLst/>
                <a:latin typeface="Times New Roman" panose="02020603050405020304" pitchFamily="18" charset="0"/>
                <a:ea typeface="Calibri" panose="020F0502020204030204" pitchFamily="34" charset="0"/>
              </a:rPr>
              <a:t>. </a:t>
            </a:r>
          </a:p>
          <a:p>
            <a:r>
              <a:rPr lang="en-US" sz="1800" b="1" dirty="0">
                <a:effectLst/>
                <a:latin typeface="Times New Roman" panose="02020603050405020304" pitchFamily="18" charset="0"/>
                <a:ea typeface="Times New Roman" panose="02020603050405020304" pitchFamily="18" charset="0"/>
              </a:rPr>
              <a:t>Date Added to IEEE Xplore:  September 2019</a:t>
            </a:r>
          </a:p>
          <a:p>
            <a:endParaRPr lang="en-US" b="1" dirty="0">
              <a:latin typeface="Times New Roman" panose="02020603050405020304" pitchFamily="18" charset="0"/>
              <a:ea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rPr>
              <a:t>Paper Highlights</a:t>
            </a:r>
            <a:endParaRPr lang="en-IN" dirty="0"/>
          </a:p>
          <a:p>
            <a:pPr marL="0" indent="0" algn="just">
              <a:buNone/>
            </a:pPr>
            <a:r>
              <a:rPr lang="en-US" dirty="0">
                <a:latin typeface="Times New Roman" panose="02020603050405020304" pitchFamily="18" charset="0"/>
                <a:cs typeface="Times New Roman" panose="02020603050405020304" pitchFamily="18" charset="0"/>
              </a:rPr>
              <a:t>     In this paper, a security box is designed for safe transportation of important and confidential documents. Most often it is necessary to convey confidential documents from one locus to another and these are being unveiled by the unbidden characters.</a:t>
            </a:r>
            <a:endParaRPr lang="en-IN"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xmlns="" id="{04972A70-68D2-4512-AB46-F828D2ED2108}"/>
              </a:ext>
            </a:extLst>
          </p:cNvPr>
          <p:cNvSpPr>
            <a:spLocks noGrp="1"/>
          </p:cNvSpPr>
          <p:nvPr>
            <p:ph sz="quarter" idx="4"/>
          </p:nvPr>
        </p:nvSpPr>
        <p:spPr>
          <a:xfrm>
            <a:off x="6488112" y="2917824"/>
            <a:ext cx="5183188" cy="3684588"/>
          </a:xfrm>
        </p:spPr>
        <p:txBody>
          <a:bodyPr/>
          <a:lstStyle/>
          <a:p>
            <a:r>
              <a:rPr lang="en-US" sz="1800" b="1" dirty="0">
                <a:effectLst/>
                <a:latin typeface="Times New Roman" panose="02020603050405020304" pitchFamily="18" charset="0"/>
                <a:ea typeface="Times New Roman" panose="02020603050405020304" pitchFamily="18" charset="0"/>
              </a:rPr>
              <a:t>Authors: </a:t>
            </a:r>
            <a:r>
              <a:rPr lang="en-IN" sz="1800" dirty="0">
                <a:effectLst/>
                <a:latin typeface="Times New Roman" panose="02020603050405020304" pitchFamily="18" charset="0"/>
                <a:ea typeface="Calibri" panose="020F0502020204030204" pitchFamily="34" charset="0"/>
              </a:rPr>
              <a:t>Anita Sharma , </a:t>
            </a:r>
            <a:r>
              <a:rPr lang="en-IN" sz="1800" dirty="0" err="1">
                <a:effectLst/>
                <a:latin typeface="Times New Roman" panose="02020603050405020304" pitchFamily="18" charset="0"/>
                <a:ea typeface="Calibri" panose="020F0502020204030204" pitchFamily="34" charset="0"/>
              </a:rPr>
              <a:t>Himalayee</a:t>
            </a:r>
            <a:r>
              <a:rPr lang="en-IN" sz="1800" dirty="0">
                <a:effectLst/>
                <a:latin typeface="Times New Roman" panose="02020603050405020304" pitchFamily="18" charset="0"/>
                <a:ea typeface="Calibri" panose="020F0502020204030204" pitchFamily="34" charset="0"/>
              </a:rPr>
              <a:t> Saini </a:t>
            </a:r>
          </a:p>
          <a:p>
            <a:r>
              <a:rPr lang="en-US" sz="1800" b="1" dirty="0">
                <a:effectLst/>
                <a:latin typeface="Times New Roman" panose="02020603050405020304" pitchFamily="18" charset="0"/>
                <a:ea typeface="Times New Roman" panose="02020603050405020304" pitchFamily="18" charset="0"/>
              </a:rPr>
              <a:t>Date of Conference: June 2019</a:t>
            </a:r>
          </a:p>
          <a:p>
            <a:endParaRPr lang="en-IN" dirty="0"/>
          </a:p>
          <a:p>
            <a:r>
              <a:rPr lang="en-US" b="1" dirty="0">
                <a:latin typeface="Times New Roman" panose="02020603050405020304" pitchFamily="18" charset="0"/>
                <a:ea typeface="Times New Roman" panose="02020603050405020304" pitchFamily="18" charset="0"/>
              </a:rPr>
              <a:t>Paper Highlights</a:t>
            </a:r>
            <a:endParaRPr lang="en-IN" dirty="0"/>
          </a:p>
          <a:p>
            <a:pPr marL="0" indent="0" algn="just">
              <a:buNone/>
            </a:pPr>
            <a:r>
              <a:rPr lang="en-IN" dirty="0"/>
              <a:t>       </a:t>
            </a:r>
            <a:r>
              <a:rPr lang="en-IN" sz="1800" dirty="0">
                <a:effectLst/>
                <a:latin typeface="Times New Roman" panose="02020603050405020304" pitchFamily="18" charset="0"/>
                <a:ea typeface="Calibri" panose="020F0502020204030204" pitchFamily="34" charset="0"/>
              </a:rPr>
              <a:t>This paper describes a device which is capable of identifying the arrival of the courier and forward the same to the receiver. The idea behind this project is to employ an RFID tag to the courier and send the identity number to the user.</a:t>
            </a:r>
            <a:endParaRPr lang="en-IN" dirty="0"/>
          </a:p>
          <a:p>
            <a:endParaRPr lang="en-US" dirty="0">
              <a:latin typeface="Times New Roman" panose="02020603050405020304" pitchFamily="18" charset="0"/>
            </a:endParaRPr>
          </a:p>
        </p:txBody>
      </p:sp>
      <p:sp>
        <p:nvSpPr>
          <p:cNvPr id="8" name="TextBox 7">
            <a:extLst>
              <a:ext uri="{FF2B5EF4-FFF2-40B4-BE49-F238E27FC236}">
                <a16:creationId xmlns:a16="http://schemas.microsoft.com/office/drawing/2014/main" xmlns="" id="{89683CF1-8B1B-4C37-9B3A-F78A1D379380}"/>
              </a:ext>
            </a:extLst>
          </p:cNvPr>
          <p:cNvSpPr txBox="1"/>
          <p:nvPr/>
        </p:nvSpPr>
        <p:spPr>
          <a:xfrm>
            <a:off x="2431473" y="1503392"/>
            <a:ext cx="1279709" cy="400110"/>
          </a:xfrm>
          <a:prstGeom prst="rect">
            <a:avLst/>
          </a:prstGeom>
          <a:noFill/>
        </p:spPr>
        <p:txBody>
          <a:bodyPr wrap="non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PAPER  8</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7DBE729D-FB9D-4410-B423-6DCF913480F9}"/>
              </a:ext>
            </a:extLst>
          </p:cNvPr>
          <p:cNvSpPr txBox="1"/>
          <p:nvPr/>
        </p:nvSpPr>
        <p:spPr>
          <a:xfrm>
            <a:off x="8544940" y="1427104"/>
            <a:ext cx="1279709" cy="400110"/>
          </a:xfrm>
          <a:prstGeom prst="rect">
            <a:avLst/>
          </a:prstGeom>
          <a:noFill/>
        </p:spPr>
        <p:txBody>
          <a:bodyPr wrap="non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PAPER  9</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0903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BF3A2D-82AF-4C61-8767-F3C1B29C6F1A}"/>
              </a:ext>
            </a:extLst>
          </p:cNvPr>
          <p:cNvSpPr>
            <a:spLocks noGrp="1"/>
          </p:cNvSpPr>
          <p:nvPr>
            <p:ph type="title"/>
          </p:nvPr>
        </p:nvSpPr>
        <p:spPr>
          <a:xfrm>
            <a:off x="444500" y="685800"/>
            <a:ext cx="11214100" cy="646331"/>
          </a:xfrm>
        </p:spPr>
        <p:txBody>
          <a:bodyPr/>
          <a:lstStyle/>
          <a:p>
            <a:r>
              <a:rPr lang="en-US" sz="4000" dirty="0">
                <a:latin typeface="Times New Roman" panose="02020603050405020304" pitchFamily="18" charset="0"/>
                <a:cs typeface="Times New Roman" panose="02020603050405020304" pitchFamily="18" charset="0"/>
              </a:rPr>
              <a:t>Motivation</a:t>
            </a:r>
            <a:endParaRPr lang="en-IN" sz="4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8870BA54-1CE0-4A28-A64B-6DE6FE4DC603}"/>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Box 3">
            <a:extLst>
              <a:ext uri="{FF2B5EF4-FFF2-40B4-BE49-F238E27FC236}">
                <a16:creationId xmlns:a16="http://schemas.microsoft.com/office/drawing/2014/main" xmlns="" id="{5DBDFDCF-5155-4259-B2B9-E8CCE37A5DB7}"/>
              </a:ext>
            </a:extLst>
          </p:cNvPr>
          <p:cNvSpPr txBox="1"/>
          <p:nvPr/>
        </p:nvSpPr>
        <p:spPr>
          <a:xfrm flipH="1">
            <a:off x="444500" y="1960781"/>
            <a:ext cx="10374631" cy="3477875"/>
          </a:xfrm>
          <a:prstGeom prst="rect">
            <a:avLst/>
          </a:prstGeom>
          <a:noFill/>
        </p:spPr>
        <p:txBody>
          <a:bodyPr wrap="square" rtlCol="0">
            <a:spAutoFit/>
          </a:bodyPr>
          <a:lstStyle/>
          <a:p>
            <a:pPr marL="342900" indent="-342900" algn="just">
              <a:buFont typeface="Wingdings" panose="05000000000000000000" pitchFamily="2" charset="2"/>
              <a:buChar char="§"/>
            </a:pPr>
            <a:r>
              <a:rPr lang="en-US" sz="2000" dirty="0">
                <a:solidFill>
                  <a:schemeClr val="bg1"/>
                </a:solidFill>
                <a:latin typeface="Times New Roman" pitchFamily="18" charset="0"/>
                <a:cs typeface="Times New Roman" pitchFamily="18" charset="0"/>
              </a:rPr>
              <a:t>In our daily life, ordering things online has greatly reduced the time and effort rather purchasing it personally. But in such cases, the availability of the customer at the time of product delivery is always essential. Hence automation of parcel/product receiving will certainly lead to an easy and safe fulfilment for an online ordering. This is the motive behind the proposal of an approach for automation of parcel receiving. </a:t>
            </a:r>
          </a:p>
          <a:p>
            <a:pPr algn="just"/>
            <a:endParaRPr lang="en-US" sz="2000" dirty="0">
              <a:solidFill>
                <a:schemeClr val="bg1"/>
              </a:solidFill>
              <a:latin typeface="Times New Roman" pitchFamily="18" charset="0"/>
              <a:cs typeface="Times New Roman" pitchFamily="18" charset="0"/>
            </a:endParaRPr>
          </a:p>
          <a:p>
            <a:pPr marL="342900" indent="-342900" algn="just">
              <a:buFont typeface="Wingdings" panose="05000000000000000000" pitchFamily="2" charset="2"/>
              <a:buChar char="§"/>
            </a:pPr>
            <a:r>
              <a:rPr lang="en-US" sz="2000" dirty="0">
                <a:solidFill>
                  <a:schemeClr val="bg1"/>
                </a:solidFill>
                <a:latin typeface="Times New Roman" pitchFamily="18" charset="0"/>
                <a:cs typeface="Times New Roman" pitchFamily="18" charset="0"/>
              </a:rPr>
              <a:t>In the modern world, human mistakes sometimes lead to catastrophic events leading to loss of valuables. One such instance, sometimes intentional is the over loading of all the packages in vehicle. It leads to damage and mishandling of the package. To overcome these problems we propose this system. </a:t>
            </a:r>
          </a:p>
          <a:p>
            <a:pPr marL="342900" indent="-342900"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795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purl.org/dc/terms/"/>
    <ds:schemaRef ds:uri="http://schemas.openxmlformats.org/package/2006/metadata/core-properties"/>
    <ds:schemaRef ds:uri="16c05727-aa75-4e4a-9b5f-8a80a1165891"/>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13425</TotalTime>
  <Words>1765</Words>
  <Application>Microsoft Office PowerPoint</Application>
  <PresentationFormat>Custom</PresentationFormat>
  <Paragraphs>190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DON BOSCO INSTITUTE OF TECHNOLOGY Department of Electronics and Communication Engineering</vt:lpstr>
      <vt:lpstr>Contents</vt:lpstr>
      <vt:lpstr> Introduction</vt:lpstr>
      <vt:lpstr>Literature Survey</vt:lpstr>
      <vt:lpstr>PowerPoint Presentation</vt:lpstr>
      <vt:lpstr>PowerPoint Presentation</vt:lpstr>
      <vt:lpstr>PowerPoint Presentation</vt:lpstr>
      <vt:lpstr>PowerPoint Presentation</vt:lpstr>
      <vt:lpstr>Motivation</vt:lpstr>
      <vt:lpstr>Problem Statement</vt:lpstr>
      <vt:lpstr>Proposed Methodology</vt:lpstr>
      <vt:lpstr>Block Diagram</vt:lpstr>
      <vt:lpstr>Components Of The Project :</vt:lpstr>
      <vt:lpstr>Sensors</vt:lpstr>
      <vt:lpstr>PowerPoint Presentation</vt:lpstr>
      <vt:lpstr>PowerPoint Presentation</vt:lpstr>
      <vt:lpstr>PowerPoint Presentation</vt:lpstr>
      <vt:lpstr>Timeline</vt:lpstr>
      <vt:lpstr>Conclusion</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 BOSCO INSTITUTE OF TECHNOLOGY Department of Electronics and Communication Engineering</dc:title>
  <dc:creator>1DB18EC057_KIRAN</dc:creator>
  <cp:lastModifiedBy>Windows User</cp:lastModifiedBy>
  <cp:revision>23</cp:revision>
  <dcterms:created xsi:type="dcterms:W3CDTF">2022-01-24T06:10:02Z</dcterms:created>
  <dcterms:modified xsi:type="dcterms:W3CDTF">2022-07-27T05:25:19Z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