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372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4186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1310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52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8947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0721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2520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0037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505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8/19/2025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6836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8/19/2025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890380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A5A706C-53DF-8753-DF76-B93E41635F16}"/>
              </a:ext>
            </a:extLst>
          </p:cNvPr>
          <p:cNvPicPr>
            <a:picLocks noChangeAspect="1"/>
          </p:cNvPicPr>
          <p:nvPr/>
        </p:nvPicPr>
        <p:blipFill>
          <a:blip r:embed="rId2">
            <a:alphaModFix amt="40000"/>
          </a:blip>
          <a:srcRect t="5394" b="13378"/>
          <a:stretch>
            <a:fillRect/>
          </a:stretch>
        </p:blipFill>
        <p:spPr>
          <a:xfrm>
            <a:off x="-2" y="-4"/>
            <a:ext cx="12192001" cy="6858001"/>
          </a:xfrm>
          <a:prstGeom prst="rect">
            <a:avLst/>
          </a:prstGeom>
        </p:spPr>
      </p:pic>
      <p:sp>
        <p:nvSpPr>
          <p:cNvPr id="2" name="Title 1">
            <a:extLst>
              <a:ext uri="{FF2B5EF4-FFF2-40B4-BE49-F238E27FC236}">
                <a16:creationId xmlns:a16="http://schemas.microsoft.com/office/drawing/2014/main" id="{AD9B6AD1-5E41-C3C8-735C-DBB952E5645A}"/>
              </a:ext>
            </a:extLst>
          </p:cNvPr>
          <p:cNvSpPr>
            <a:spLocks noGrp="1"/>
          </p:cNvSpPr>
          <p:nvPr>
            <p:ph type="ctrTitle"/>
          </p:nvPr>
        </p:nvSpPr>
        <p:spPr>
          <a:xfrm>
            <a:off x="517870" y="978408"/>
            <a:ext cx="5021182" cy="2450592"/>
          </a:xfrm>
        </p:spPr>
        <p:txBody>
          <a:bodyPr anchor="t">
            <a:normAutofit/>
          </a:bodyPr>
          <a:lstStyle/>
          <a:p>
            <a:r>
              <a:rPr lang="en-US" sz="6000">
                <a:solidFill>
                  <a:srgbClr val="FFFFFF"/>
                </a:solidFill>
              </a:rPr>
              <a:t>KL(</a:t>
            </a:r>
            <a:r>
              <a:rPr lang="en-US" altLang="en-US" sz="6000">
                <a:solidFill>
                  <a:srgbClr val="FFFFFF"/>
                </a:solidFill>
                <a:latin typeface="Arial" panose="020B0604020202020204" pitchFamily="34" charset="0"/>
              </a:rPr>
              <a:t>Klemme) Information</a:t>
            </a:r>
            <a:endParaRPr lang="en-US" sz="6000">
              <a:solidFill>
                <a:srgbClr val="FFFFFF"/>
              </a:solidFill>
            </a:endParaRPr>
          </a:p>
        </p:txBody>
      </p:sp>
      <p:sp>
        <p:nvSpPr>
          <p:cNvPr id="10"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956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7804-FEA7-4A75-F5FE-BDF45E50E4F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035A090-1A73-8E50-FB14-4891FA3612D3}"/>
              </a:ext>
            </a:extLst>
          </p:cNvPr>
          <p:cNvPicPr>
            <a:picLocks noChangeAspect="1"/>
          </p:cNvPicPr>
          <p:nvPr/>
        </p:nvPicPr>
        <p:blipFill>
          <a:blip r:embed="rId2">
            <a:alphaModFix amt="40000"/>
          </a:blip>
          <a:srcRect t="5394" b="13378"/>
          <a:stretch>
            <a:fillRect/>
          </a:stretch>
        </p:blipFill>
        <p:spPr>
          <a:xfrm>
            <a:off x="-1" y="-1"/>
            <a:ext cx="12192001" cy="6858001"/>
          </a:xfrm>
          <a:prstGeom prst="rect">
            <a:avLst/>
          </a:prstGeom>
        </p:spPr>
      </p:pic>
      <p:sp>
        <p:nvSpPr>
          <p:cNvPr id="11" name="TextBox 10">
            <a:extLst>
              <a:ext uri="{FF2B5EF4-FFF2-40B4-BE49-F238E27FC236}">
                <a16:creationId xmlns:a16="http://schemas.microsoft.com/office/drawing/2014/main" id="{22A545D5-31F8-B46A-0FF9-3F3BFAA60C78}"/>
              </a:ext>
            </a:extLst>
          </p:cNvPr>
          <p:cNvSpPr txBox="1"/>
          <p:nvPr/>
        </p:nvSpPr>
        <p:spPr>
          <a:xfrm>
            <a:off x="275304" y="870788"/>
            <a:ext cx="11641394" cy="1015663"/>
          </a:xfrm>
          <a:prstGeom prst="rect">
            <a:avLst/>
          </a:prstGeom>
          <a:noFill/>
        </p:spPr>
        <p:txBody>
          <a:bodyPr wrap="square">
            <a:spAutoFit/>
          </a:bodyPr>
          <a:lstStyle/>
          <a:p>
            <a:r>
              <a:rPr lang="en-US" sz="2000" b="1" dirty="0"/>
              <a:t>KL30</a:t>
            </a:r>
            <a:r>
              <a:rPr lang="en-US" sz="2000" dirty="0"/>
              <a:t> is the </a:t>
            </a:r>
            <a:r>
              <a:rPr lang="en-US" sz="2000" b="1" dirty="0">
                <a:solidFill>
                  <a:srgbClr val="FF0000"/>
                </a:solidFill>
              </a:rPr>
              <a:t>constant power </a:t>
            </a:r>
            <a:r>
              <a:rPr lang="en-US" sz="2000" dirty="0"/>
              <a:t>line from the vehicle battery to the ECU. It supplies voltage at all times—whether the car is on or off—so some ECUs send constant power line like central locking, and alarm can keep running even when the car is off.</a:t>
            </a:r>
          </a:p>
        </p:txBody>
      </p:sp>
      <p:sp>
        <p:nvSpPr>
          <p:cNvPr id="13" name="TextBox 12">
            <a:extLst>
              <a:ext uri="{FF2B5EF4-FFF2-40B4-BE49-F238E27FC236}">
                <a16:creationId xmlns:a16="http://schemas.microsoft.com/office/drawing/2014/main" id="{32A757F7-003E-07AE-79F2-920B9E9738B4}"/>
              </a:ext>
            </a:extLst>
          </p:cNvPr>
          <p:cNvSpPr txBox="1"/>
          <p:nvPr/>
        </p:nvSpPr>
        <p:spPr>
          <a:xfrm>
            <a:off x="275303" y="1873872"/>
            <a:ext cx="11464413" cy="707886"/>
          </a:xfrm>
          <a:prstGeom prst="rect">
            <a:avLst/>
          </a:prstGeom>
          <a:noFill/>
        </p:spPr>
        <p:txBody>
          <a:bodyPr wrap="square">
            <a:spAutoFit/>
          </a:bodyPr>
          <a:lstStyle/>
          <a:p>
            <a:pPr>
              <a:buNone/>
            </a:pPr>
            <a:r>
              <a:rPr lang="en-US" sz="2000" b="1"/>
              <a:t>KL15</a:t>
            </a:r>
            <a:r>
              <a:rPr lang="en-US" sz="2000"/>
              <a:t> is the </a:t>
            </a:r>
            <a:r>
              <a:rPr lang="en-US" sz="2000">
                <a:solidFill>
                  <a:srgbClr val="FF3300"/>
                </a:solidFill>
              </a:rPr>
              <a:t>ignition signal</a:t>
            </a:r>
            <a:r>
              <a:rPr lang="en-US" sz="2000"/>
              <a:t>(ON) from the car key (equivalent to the IGN position). It activates when the key is turned to start the engine and powers critical ECUs like ABS, ESP, and chassis systems.</a:t>
            </a:r>
            <a:endParaRPr lang="en-US" sz="2000" dirty="0"/>
          </a:p>
        </p:txBody>
      </p:sp>
      <p:sp>
        <p:nvSpPr>
          <p:cNvPr id="14" name="TextBox 13">
            <a:extLst>
              <a:ext uri="{FF2B5EF4-FFF2-40B4-BE49-F238E27FC236}">
                <a16:creationId xmlns:a16="http://schemas.microsoft.com/office/drawing/2014/main" id="{70818B7D-1D36-6247-383B-AE99EC1F7EA1}"/>
              </a:ext>
            </a:extLst>
          </p:cNvPr>
          <p:cNvSpPr txBox="1"/>
          <p:nvPr/>
        </p:nvSpPr>
        <p:spPr>
          <a:xfrm>
            <a:off x="275303" y="2652413"/>
            <a:ext cx="11897032"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KL31</a:t>
            </a:r>
            <a:r>
              <a:rPr kumimoji="0" lang="en-US" altLang="en-US" sz="2000" b="0" i="0" u="none" strike="noStrike" cap="none" normalizeH="0" baseline="0" dirty="0">
                <a:ln>
                  <a:noFill/>
                </a:ln>
                <a:solidFill>
                  <a:schemeClr val="tx1"/>
                </a:solidFill>
                <a:effectLst/>
                <a:latin typeface="Arial" panose="020B0604020202020204" pitchFamily="34" charset="0"/>
              </a:rPr>
              <a:t> is the ECU </a:t>
            </a:r>
            <a:r>
              <a:rPr kumimoji="0" lang="en-US" altLang="en-US" sz="2000" b="1" i="0" u="none" strike="noStrike" cap="none" normalizeH="0" baseline="0" dirty="0">
                <a:ln>
                  <a:noFill/>
                </a:ln>
                <a:solidFill>
                  <a:schemeClr val="tx1"/>
                </a:solidFill>
                <a:effectLst/>
                <a:latin typeface="Arial" panose="020B0604020202020204" pitchFamily="34" charset="0"/>
              </a:rPr>
              <a:t>ground connector</a:t>
            </a:r>
            <a:r>
              <a:rPr kumimoji="0" lang="en-US" altLang="en-US" sz="2000" b="0" i="0" u="none" strike="noStrike" cap="none" normalizeH="0" baseline="0" dirty="0">
                <a:ln>
                  <a:noFill/>
                </a:ln>
                <a:solidFill>
                  <a:schemeClr val="tx1"/>
                </a:solidFill>
                <a:effectLst/>
                <a:latin typeface="Arial" panose="020B0604020202020204" pitchFamily="34" charset="0"/>
              </a:rPr>
              <a:t>, which connects to the vehicle's negative battery terminal. It is generally connected to shared ground points throughout the vehicle, such as the engine, body, chassis, and other locations, to provide a single ground for several ECUs.</a:t>
            </a:r>
          </a:p>
        </p:txBody>
      </p:sp>
      <p:pic>
        <p:nvPicPr>
          <p:cNvPr id="15" name="Picture 14">
            <a:extLst>
              <a:ext uri="{FF2B5EF4-FFF2-40B4-BE49-F238E27FC236}">
                <a16:creationId xmlns:a16="http://schemas.microsoft.com/office/drawing/2014/main" id="{A790D26B-BA3E-E515-E354-43F711D06B50}"/>
              </a:ext>
            </a:extLst>
          </p:cNvPr>
          <p:cNvPicPr>
            <a:picLocks noChangeAspect="1"/>
          </p:cNvPicPr>
          <p:nvPr/>
        </p:nvPicPr>
        <p:blipFill>
          <a:blip r:embed="rId3"/>
          <a:stretch>
            <a:fillRect/>
          </a:stretch>
        </p:blipFill>
        <p:spPr>
          <a:xfrm>
            <a:off x="2404981" y="3584842"/>
            <a:ext cx="4025963" cy="2569922"/>
          </a:xfrm>
          <a:prstGeom prst="rect">
            <a:avLst/>
          </a:prstGeom>
        </p:spPr>
      </p:pic>
      <p:pic>
        <p:nvPicPr>
          <p:cNvPr id="16" name="Picture 15">
            <a:extLst>
              <a:ext uri="{FF2B5EF4-FFF2-40B4-BE49-F238E27FC236}">
                <a16:creationId xmlns:a16="http://schemas.microsoft.com/office/drawing/2014/main" id="{B2529680-AFB8-5212-29EE-124317B880A5}"/>
              </a:ext>
            </a:extLst>
          </p:cNvPr>
          <p:cNvPicPr>
            <a:picLocks noChangeAspect="1"/>
          </p:cNvPicPr>
          <p:nvPr/>
        </p:nvPicPr>
        <p:blipFill>
          <a:blip r:embed="rId4"/>
          <a:stretch>
            <a:fillRect/>
          </a:stretch>
        </p:blipFill>
        <p:spPr>
          <a:xfrm>
            <a:off x="6643403" y="3584842"/>
            <a:ext cx="4872007" cy="2637477"/>
          </a:xfrm>
          <a:prstGeom prst="rect">
            <a:avLst/>
          </a:prstGeom>
        </p:spPr>
      </p:pic>
      <p:sp>
        <p:nvSpPr>
          <p:cNvPr id="17" name="TextBox 16">
            <a:extLst>
              <a:ext uri="{FF2B5EF4-FFF2-40B4-BE49-F238E27FC236}">
                <a16:creationId xmlns:a16="http://schemas.microsoft.com/office/drawing/2014/main" id="{C2473FFE-9643-86E0-5B2E-337DE0292A0E}"/>
              </a:ext>
            </a:extLst>
          </p:cNvPr>
          <p:cNvSpPr txBox="1"/>
          <p:nvPr/>
        </p:nvSpPr>
        <p:spPr>
          <a:xfrm>
            <a:off x="275303" y="3640436"/>
            <a:ext cx="1226618" cy="369332"/>
          </a:xfrm>
          <a:prstGeom prst="rect">
            <a:avLst/>
          </a:prstGeom>
          <a:noFill/>
        </p:spPr>
        <p:txBody>
          <a:bodyPr wrap="none" rtlCol="0">
            <a:spAutoFit/>
          </a:bodyPr>
          <a:lstStyle/>
          <a:p>
            <a:r>
              <a:rPr lang="en-US" b="1" u="sng" dirty="0"/>
              <a:t>Example: </a:t>
            </a:r>
          </a:p>
        </p:txBody>
      </p:sp>
    </p:spTree>
    <p:extLst>
      <p:ext uri="{BB962C8B-B14F-4D97-AF65-F5344CB8AC3E}">
        <p14:creationId xmlns:p14="http://schemas.microsoft.com/office/powerpoint/2010/main" val="290551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EBEB4-5866-87EA-C721-6F2C565A9F0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7D35E94-626D-E599-99A6-D1C6DCE17C2E}"/>
              </a:ext>
            </a:extLst>
          </p:cNvPr>
          <p:cNvPicPr>
            <a:picLocks noChangeAspect="1"/>
          </p:cNvPicPr>
          <p:nvPr/>
        </p:nvPicPr>
        <p:blipFill>
          <a:blip r:embed="rId2">
            <a:alphaModFix amt="40000"/>
          </a:blip>
          <a:srcRect t="5394" b="13378"/>
          <a:stretch>
            <a:fillRect/>
          </a:stretch>
        </p:blipFill>
        <p:spPr>
          <a:xfrm>
            <a:off x="-2" y="-4"/>
            <a:ext cx="12192001" cy="6858001"/>
          </a:xfrm>
          <a:prstGeom prst="rect">
            <a:avLst/>
          </a:prstGeom>
        </p:spPr>
      </p:pic>
      <p:sp>
        <p:nvSpPr>
          <p:cNvPr id="7" name="TextBox 6">
            <a:extLst>
              <a:ext uri="{FF2B5EF4-FFF2-40B4-BE49-F238E27FC236}">
                <a16:creationId xmlns:a16="http://schemas.microsoft.com/office/drawing/2014/main" id="{341BA68A-D1F8-E212-5DD2-EC7E6002D250}"/>
              </a:ext>
            </a:extLst>
          </p:cNvPr>
          <p:cNvSpPr txBox="1"/>
          <p:nvPr/>
        </p:nvSpPr>
        <p:spPr>
          <a:xfrm>
            <a:off x="196645" y="819749"/>
            <a:ext cx="11739716" cy="1200329"/>
          </a:xfrm>
          <a:prstGeom prst="rect">
            <a:avLst/>
          </a:prstGeom>
          <a:noFill/>
        </p:spPr>
        <p:txBody>
          <a:bodyPr wrap="square">
            <a:spAutoFit/>
          </a:bodyPr>
          <a:lstStyle/>
          <a:p>
            <a:r>
              <a:rPr lang="en-US" b="1" dirty="0"/>
              <a:t>KL15R</a:t>
            </a:r>
            <a:r>
              <a:rPr lang="en-US" dirty="0"/>
              <a:t> (R = Radio) refers to the ACC position—when the key is turned to power accessories like the radio, dashboard, doors, or windows, but the engine is still off.</a:t>
            </a:r>
          </a:p>
          <a:p>
            <a:endParaRPr lang="en-US" dirty="0"/>
          </a:p>
          <a:p>
            <a:r>
              <a:rPr lang="en-US" b="1" dirty="0">
                <a:solidFill>
                  <a:srgbClr val="444444"/>
                </a:solidFill>
                <a:latin typeface="Times New Roman" panose="02020603050405020304" pitchFamily="18" charset="0"/>
              </a:rPr>
              <a:t>KL50</a:t>
            </a:r>
            <a:r>
              <a:rPr lang="en-US" dirty="0">
                <a:solidFill>
                  <a:srgbClr val="444444"/>
                </a:solidFill>
                <a:latin typeface="Times New Roman" panose="02020603050405020304" pitchFamily="18" charset="0"/>
              </a:rPr>
              <a:t> represents the car’s crank mode(Start), Engine Running.</a:t>
            </a:r>
          </a:p>
        </p:txBody>
      </p:sp>
      <p:pic>
        <p:nvPicPr>
          <p:cNvPr id="9" name="Picture 8">
            <a:extLst>
              <a:ext uri="{FF2B5EF4-FFF2-40B4-BE49-F238E27FC236}">
                <a16:creationId xmlns:a16="http://schemas.microsoft.com/office/drawing/2014/main" id="{8807C65F-A520-BF94-7056-529AD60F6891}"/>
              </a:ext>
            </a:extLst>
          </p:cNvPr>
          <p:cNvPicPr>
            <a:picLocks noChangeAspect="1"/>
          </p:cNvPicPr>
          <p:nvPr/>
        </p:nvPicPr>
        <p:blipFill>
          <a:blip r:embed="rId3"/>
          <a:stretch>
            <a:fillRect/>
          </a:stretch>
        </p:blipFill>
        <p:spPr>
          <a:xfrm>
            <a:off x="776747" y="2099416"/>
            <a:ext cx="2694041" cy="2064746"/>
          </a:xfrm>
          <a:prstGeom prst="rect">
            <a:avLst/>
          </a:prstGeom>
        </p:spPr>
      </p:pic>
      <p:sp>
        <p:nvSpPr>
          <p:cNvPr id="13" name="TextBox 12">
            <a:extLst>
              <a:ext uri="{FF2B5EF4-FFF2-40B4-BE49-F238E27FC236}">
                <a16:creationId xmlns:a16="http://schemas.microsoft.com/office/drawing/2014/main" id="{3216C0BB-B14A-17A2-3132-C9DFFE3A6AB8}"/>
              </a:ext>
            </a:extLst>
          </p:cNvPr>
          <p:cNvSpPr txBox="1"/>
          <p:nvPr/>
        </p:nvSpPr>
        <p:spPr>
          <a:xfrm>
            <a:off x="127818" y="4541583"/>
            <a:ext cx="9389807"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158310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D1C7A-545F-221E-6271-B7B47DCC53D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AD831C0-3622-2087-DE8D-465FFDA8D7A9}"/>
              </a:ext>
            </a:extLst>
          </p:cNvPr>
          <p:cNvPicPr>
            <a:picLocks noChangeAspect="1"/>
          </p:cNvPicPr>
          <p:nvPr/>
        </p:nvPicPr>
        <p:blipFill>
          <a:blip r:embed="rId2">
            <a:alphaModFix amt="40000"/>
          </a:blip>
          <a:srcRect t="5394" b="13378"/>
          <a:stretch>
            <a:fillRect/>
          </a:stretch>
        </p:blipFill>
        <p:spPr>
          <a:xfrm>
            <a:off x="-2" y="-4"/>
            <a:ext cx="12192001" cy="6858001"/>
          </a:xfrm>
          <a:prstGeom prst="rect">
            <a:avLst/>
          </a:prstGeom>
        </p:spPr>
      </p:pic>
      <p:pic>
        <p:nvPicPr>
          <p:cNvPr id="11" name="Picture 10" descr="A blue car silhouette">
            <a:extLst>
              <a:ext uri="{FF2B5EF4-FFF2-40B4-BE49-F238E27FC236}">
                <a16:creationId xmlns:a16="http://schemas.microsoft.com/office/drawing/2014/main" id="{94ECCDC9-8402-EC7D-B462-4AD1B2704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7244" y="368301"/>
            <a:ext cx="12038009" cy="6044074"/>
          </a:xfrm>
          <a:prstGeom prst="rect">
            <a:avLst/>
          </a:prstGeom>
        </p:spPr>
      </p:pic>
      <p:sp>
        <p:nvSpPr>
          <p:cNvPr id="54" name="Rectangle 53">
            <a:extLst>
              <a:ext uri="{FF2B5EF4-FFF2-40B4-BE49-F238E27FC236}">
                <a16:creationId xmlns:a16="http://schemas.microsoft.com/office/drawing/2014/main" id="{6D8215EF-954D-7D48-A67A-1B3584A35C91}"/>
              </a:ext>
            </a:extLst>
          </p:cNvPr>
          <p:cNvSpPr/>
          <p:nvPr/>
        </p:nvSpPr>
        <p:spPr>
          <a:xfrm>
            <a:off x="4451151" y="6289479"/>
            <a:ext cx="360843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D43285A-A52C-628F-5C79-13C39264548E}"/>
              </a:ext>
            </a:extLst>
          </p:cNvPr>
          <p:cNvSpPr/>
          <p:nvPr/>
        </p:nvSpPr>
        <p:spPr>
          <a:xfrm>
            <a:off x="5483538" y="1211983"/>
            <a:ext cx="2458778" cy="36933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CAA2A05A-66F3-A5DC-585A-358F776A09CA}"/>
              </a:ext>
            </a:extLst>
          </p:cNvPr>
          <p:cNvSpPr/>
          <p:nvPr/>
        </p:nvSpPr>
        <p:spPr>
          <a:xfrm>
            <a:off x="5709680" y="2485569"/>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ECU-1</a:t>
            </a:r>
          </a:p>
        </p:txBody>
      </p:sp>
      <p:sp>
        <p:nvSpPr>
          <p:cNvPr id="57" name="Rectangle: Rounded Corners 56">
            <a:extLst>
              <a:ext uri="{FF2B5EF4-FFF2-40B4-BE49-F238E27FC236}">
                <a16:creationId xmlns:a16="http://schemas.microsoft.com/office/drawing/2014/main" id="{A925A501-12B9-7E67-E0E6-61E590EFC45D}"/>
              </a:ext>
            </a:extLst>
          </p:cNvPr>
          <p:cNvSpPr/>
          <p:nvPr/>
        </p:nvSpPr>
        <p:spPr>
          <a:xfrm>
            <a:off x="7081282" y="2485570"/>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ECU-2</a:t>
            </a:r>
          </a:p>
        </p:txBody>
      </p:sp>
      <p:sp>
        <p:nvSpPr>
          <p:cNvPr id="58" name="Rectangle: Rounded Corners 57">
            <a:extLst>
              <a:ext uri="{FF2B5EF4-FFF2-40B4-BE49-F238E27FC236}">
                <a16:creationId xmlns:a16="http://schemas.microsoft.com/office/drawing/2014/main" id="{3BD1F3EC-56EB-1E11-D9BB-AB76CC3C1B7F}"/>
              </a:ext>
            </a:extLst>
          </p:cNvPr>
          <p:cNvSpPr/>
          <p:nvPr/>
        </p:nvSpPr>
        <p:spPr>
          <a:xfrm>
            <a:off x="5709680" y="4287331"/>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ECU-3</a:t>
            </a:r>
          </a:p>
        </p:txBody>
      </p:sp>
      <p:sp>
        <p:nvSpPr>
          <p:cNvPr id="59" name="Rectangle: Rounded Corners 58">
            <a:extLst>
              <a:ext uri="{FF2B5EF4-FFF2-40B4-BE49-F238E27FC236}">
                <a16:creationId xmlns:a16="http://schemas.microsoft.com/office/drawing/2014/main" id="{2954BC31-AE6C-5A88-F014-585D7C922638}"/>
              </a:ext>
            </a:extLst>
          </p:cNvPr>
          <p:cNvSpPr/>
          <p:nvPr/>
        </p:nvSpPr>
        <p:spPr>
          <a:xfrm>
            <a:off x="7086197" y="4248000"/>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ECU-4</a:t>
            </a:r>
          </a:p>
        </p:txBody>
      </p:sp>
      <p:sp>
        <p:nvSpPr>
          <p:cNvPr id="60" name="Rectangle: Rounded Corners 59">
            <a:extLst>
              <a:ext uri="{FF2B5EF4-FFF2-40B4-BE49-F238E27FC236}">
                <a16:creationId xmlns:a16="http://schemas.microsoft.com/office/drawing/2014/main" id="{E780FDE2-6019-0CDC-890E-B0C3FC5E0696}"/>
              </a:ext>
            </a:extLst>
          </p:cNvPr>
          <p:cNvSpPr/>
          <p:nvPr/>
        </p:nvSpPr>
        <p:spPr>
          <a:xfrm>
            <a:off x="9455770" y="2500317"/>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ECU..n</a:t>
            </a:r>
          </a:p>
        </p:txBody>
      </p:sp>
      <p:sp>
        <p:nvSpPr>
          <p:cNvPr id="61" name="Rectangle 60">
            <a:extLst>
              <a:ext uri="{FF2B5EF4-FFF2-40B4-BE49-F238E27FC236}">
                <a16:creationId xmlns:a16="http://schemas.microsoft.com/office/drawing/2014/main" id="{4C4AD798-F299-5145-6375-E1F976530271}"/>
              </a:ext>
            </a:extLst>
          </p:cNvPr>
          <p:cNvSpPr/>
          <p:nvPr/>
        </p:nvSpPr>
        <p:spPr>
          <a:xfrm>
            <a:off x="2563357" y="3350809"/>
            <a:ext cx="1632155" cy="75954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Battery</a:t>
            </a:r>
          </a:p>
        </p:txBody>
      </p:sp>
      <p:sp>
        <p:nvSpPr>
          <p:cNvPr id="62" name="Rectangle: Rounded Corners 61">
            <a:extLst>
              <a:ext uri="{FF2B5EF4-FFF2-40B4-BE49-F238E27FC236}">
                <a16:creationId xmlns:a16="http://schemas.microsoft.com/office/drawing/2014/main" id="{69083C54-0FD6-37F6-10EF-D456599EC3AE}"/>
              </a:ext>
            </a:extLst>
          </p:cNvPr>
          <p:cNvSpPr/>
          <p:nvPr/>
        </p:nvSpPr>
        <p:spPr>
          <a:xfrm>
            <a:off x="3821886" y="3144330"/>
            <a:ext cx="147484" cy="20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7E41D41C-26EF-1EC9-397C-41472505EB28}"/>
              </a:ext>
            </a:extLst>
          </p:cNvPr>
          <p:cNvSpPr/>
          <p:nvPr/>
        </p:nvSpPr>
        <p:spPr>
          <a:xfrm>
            <a:off x="2730505" y="3144330"/>
            <a:ext cx="147484" cy="206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56EE5FA7-0448-1309-A369-65B4380D68F4}"/>
              </a:ext>
            </a:extLst>
          </p:cNvPr>
          <p:cNvSpPr/>
          <p:nvPr/>
        </p:nvSpPr>
        <p:spPr>
          <a:xfrm>
            <a:off x="9455770" y="4287330"/>
            <a:ext cx="1170038" cy="658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ECU..n</a:t>
            </a:r>
            <a:endParaRPr lang="en-US" dirty="0"/>
          </a:p>
        </p:txBody>
      </p:sp>
      <p:sp>
        <p:nvSpPr>
          <p:cNvPr id="65" name="Arrow: Up-Down 64">
            <a:extLst>
              <a:ext uri="{FF2B5EF4-FFF2-40B4-BE49-F238E27FC236}">
                <a16:creationId xmlns:a16="http://schemas.microsoft.com/office/drawing/2014/main" id="{8EDCD6A2-7AEF-D702-13D0-B6B4F7479EB5}"/>
              </a:ext>
            </a:extLst>
          </p:cNvPr>
          <p:cNvSpPr/>
          <p:nvPr/>
        </p:nvSpPr>
        <p:spPr>
          <a:xfrm>
            <a:off x="6073473" y="3144330"/>
            <a:ext cx="147484" cy="1143000"/>
          </a:xfrm>
          <a:prstGeom prst="up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Arrow: Up-Down 65">
            <a:extLst>
              <a:ext uri="{FF2B5EF4-FFF2-40B4-BE49-F238E27FC236}">
                <a16:creationId xmlns:a16="http://schemas.microsoft.com/office/drawing/2014/main" id="{B554F18C-46A3-A045-1E9F-490265960CE4}"/>
              </a:ext>
            </a:extLst>
          </p:cNvPr>
          <p:cNvSpPr/>
          <p:nvPr/>
        </p:nvSpPr>
        <p:spPr>
          <a:xfrm>
            <a:off x="7518817" y="3124666"/>
            <a:ext cx="147484" cy="1143000"/>
          </a:xfrm>
          <a:prstGeom prst="up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Arrow: Left-Right 66">
            <a:extLst>
              <a:ext uri="{FF2B5EF4-FFF2-40B4-BE49-F238E27FC236}">
                <a16:creationId xmlns:a16="http://schemas.microsoft.com/office/drawing/2014/main" id="{13F7E3C2-9596-61AF-1722-DC8770EC981D}"/>
              </a:ext>
            </a:extLst>
          </p:cNvPr>
          <p:cNvSpPr/>
          <p:nvPr/>
        </p:nvSpPr>
        <p:spPr>
          <a:xfrm>
            <a:off x="6867427" y="2711713"/>
            <a:ext cx="201563" cy="140844"/>
          </a:xfrm>
          <a:prstGeom prst="lef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Arrow: Left-Right 67">
            <a:extLst>
              <a:ext uri="{FF2B5EF4-FFF2-40B4-BE49-F238E27FC236}">
                <a16:creationId xmlns:a16="http://schemas.microsoft.com/office/drawing/2014/main" id="{67E8460D-8334-941F-EF47-10EC1DE04D2F}"/>
              </a:ext>
            </a:extLst>
          </p:cNvPr>
          <p:cNvSpPr/>
          <p:nvPr/>
        </p:nvSpPr>
        <p:spPr>
          <a:xfrm>
            <a:off x="6879719" y="4546288"/>
            <a:ext cx="201563" cy="140844"/>
          </a:xfrm>
          <a:prstGeom prst="lef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69" name="Connector: Elbow 68">
            <a:extLst>
              <a:ext uri="{FF2B5EF4-FFF2-40B4-BE49-F238E27FC236}">
                <a16:creationId xmlns:a16="http://schemas.microsoft.com/office/drawing/2014/main" id="{374FBBED-7071-A363-4139-575D16C6BC2E}"/>
              </a:ext>
            </a:extLst>
          </p:cNvPr>
          <p:cNvCxnSpPr>
            <a:cxnSpLocks/>
            <a:stCxn id="62" idx="0"/>
            <a:endCxn id="60" idx="0"/>
          </p:cNvCxnSpPr>
          <p:nvPr/>
        </p:nvCxnSpPr>
        <p:spPr>
          <a:xfrm rot="5400000" flipH="1" flipV="1">
            <a:off x="6646202" y="-250256"/>
            <a:ext cx="644013" cy="6145161"/>
          </a:xfrm>
          <a:prstGeom prst="bentConnector3">
            <a:avLst>
              <a:gd name="adj1" fmla="val 13549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DFF5A33-4EAB-4A6A-8623-45BE4F87538C}"/>
              </a:ext>
            </a:extLst>
          </p:cNvPr>
          <p:cNvCxnSpPr>
            <a:endCxn id="57" idx="0"/>
          </p:cNvCxnSpPr>
          <p:nvPr/>
        </p:nvCxnSpPr>
        <p:spPr>
          <a:xfrm>
            <a:off x="7666301" y="1639996"/>
            <a:ext cx="0" cy="84557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CB16D325-4F66-8843-8460-9AC82137B405}"/>
              </a:ext>
            </a:extLst>
          </p:cNvPr>
          <p:cNvCxnSpPr/>
          <p:nvPr/>
        </p:nvCxnSpPr>
        <p:spPr>
          <a:xfrm>
            <a:off x="6220957" y="1639996"/>
            <a:ext cx="0" cy="84557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E1A6048B-8C4A-2746-5697-C383F3B13F5C}"/>
              </a:ext>
            </a:extLst>
          </p:cNvPr>
          <p:cNvSpPr/>
          <p:nvPr/>
        </p:nvSpPr>
        <p:spPr>
          <a:xfrm>
            <a:off x="8502041" y="2782135"/>
            <a:ext cx="117987" cy="704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7D23B7B-CDD0-C27F-680D-7D2BAF502C85}"/>
              </a:ext>
            </a:extLst>
          </p:cNvPr>
          <p:cNvSpPr/>
          <p:nvPr/>
        </p:nvSpPr>
        <p:spPr>
          <a:xfrm>
            <a:off x="8693769" y="2783531"/>
            <a:ext cx="117987" cy="774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1008489-AA05-780A-F98D-9A7E0E85A650}"/>
              </a:ext>
            </a:extLst>
          </p:cNvPr>
          <p:cNvSpPr/>
          <p:nvPr/>
        </p:nvSpPr>
        <p:spPr>
          <a:xfrm>
            <a:off x="8890418" y="2787054"/>
            <a:ext cx="117987" cy="704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178671E-0061-9137-C5E4-45B50477F523}"/>
              </a:ext>
            </a:extLst>
          </p:cNvPr>
          <p:cNvSpPr/>
          <p:nvPr/>
        </p:nvSpPr>
        <p:spPr>
          <a:xfrm>
            <a:off x="9082146" y="2788450"/>
            <a:ext cx="117987" cy="774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E810A82-76F3-1051-A517-C415304D4B38}"/>
              </a:ext>
            </a:extLst>
          </p:cNvPr>
          <p:cNvSpPr/>
          <p:nvPr/>
        </p:nvSpPr>
        <p:spPr>
          <a:xfrm>
            <a:off x="8502041" y="4532933"/>
            <a:ext cx="117987" cy="704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002AC74-F39D-8E3E-AAD7-D1387E04E0DC}"/>
              </a:ext>
            </a:extLst>
          </p:cNvPr>
          <p:cNvSpPr/>
          <p:nvPr/>
        </p:nvSpPr>
        <p:spPr>
          <a:xfrm>
            <a:off x="8693769" y="4534329"/>
            <a:ext cx="117987" cy="774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4407D88-EDF4-F49F-3B8A-9AA18682C8BE}"/>
              </a:ext>
            </a:extLst>
          </p:cNvPr>
          <p:cNvSpPr/>
          <p:nvPr/>
        </p:nvSpPr>
        <p:spPr>
          <a:xfrm>
            <a:off x="8890418" y="4537852"/>
            <a:ext cx="117987" cy="704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87555EA-665E-4575-3983-9B5EC5F1CD31}"/>
              </a:ext>
            </a:extLst>
          </p:cNvPr>
          <p:cNvSpPr/>
          <p:nvPr/>
        </p:nvSpPr>
        <p:spPr>
          <a:xfrm>
            <a:off x="9082146" y="4539248"/>
            <a:ext cx="117987" cy="774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79">
            <a:extLst>
              <a:ext uri="{FF2B5EF4-FFF2-40B4-BE49-F238E27FC236}">
                <a16:creationId xmlns:a16="http://schemas.microsoft.com/office/drawing/2014/main" id="{713212DB-5854-2BEC-73ED-FF742A7D29BD}"/>
              </a:ext>
            </a:extLst>
          </p:cNvPr>
          <p:cNvCxnSpPr>
            <a:stCxn id="63" idx="0"/>
          </p:cNvCxnSpPr>
          <p:nvPr/>
        </p:nvCxnSpPr>
        <p:spPr>
          <a:xfrm rot="16200000" flipH="1" flipV="1">
            <a:off x="1614297" y="3346137"/>
            <a:ext cx="1391757" cy="988142"/>
          </a:xfrm>
          <a:prstGeom prst="bentConnector3">
            <a:avLst>
              <a:gd name="adj1" fmla="val -1642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29FE41D-8214-AD49-8AC9-D50FD0FE4983}"/>
              </a:ext>
            </a:extLst>
          </p:cNvPr>
          <p:cNvCxnSpPr>
            <a:cxnSpLocks/>
          </p:cNvCxnSpPr>
          <p:nvPr/>
        </p:nvCxnSpPr>
        <p:spPr>
          <a:xfrm>
            <a:off x="1481807" y="4546288"/>
            <a:ext cx="66859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4AD4E9B0-7E3F-C0A3-88C7-BC2B945483FA}"/>
              </a:ext>
            </a:extLst>
          </p:cNvPr>
          <p:cNvCxnSpPr/>
          <p:nvPr/>
        </p:nvCxnSpPr>
        <p:spPr>
          <a:xfrm>
            <a:off x="1570298" y="4637762"/>
            <a:ext cx="49161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555F67F-776E-92BE-4852-9E7E3D3A8427}"/>
              </a:ext>
            </a:extLst>
          </p:cNvPr>
          <p:cNvCxnSpPr/>
          <p:nvPr/>
        </p:nvCxnSpPr>
        <p:spPr>
          <a:xfrm>
            <a:off x="1673536" y="4736294"/>
            <a:ext cx="28513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80C6282D-4F3D-FD34-21BC-D0AC9FBEB2CD}"/>
              </a:ext>
            </a:extLst>
          </p:cNvPr>
          <p:cNvCxnSpPr/>
          <p:nvPr/>
        </p:nvCxnSpPr>
        <p:spPr>
          <a:xfrm>
            <a:off x="1747280" y="4825648"/>
            <a:ext cx="14256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BEFA53BF-AB9A-CC34-C849-8D3E0AA7D6C5}"/>
              </a:ext>
            </a:extLst>
          </p:cNvPr>
          <p:cNvCxnSpPr>
            <a:cxnSpLocks/>
          </p:cNvCxnSpPr>
          <p:nvPr/>
        </p:nvCxnSpPr>
        <p:spPr>
          <a:xfrm>
            <a:off x="4864105" y="1639996"/>
            <a:ext cx="0" cy="45425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6C36964C-D5BF-C860-2E77-27DD0C407D40}"/>
              </a:ext>
            </a:extLst>
          </p:cNvPr>
          <p:cNvCxnSpPr>
            <a:cxnSpLocks/>
            <a:endCxn id="64" idx="2"/>
          </p:cNvCxnSpPr>
          <p:nvPr/>
        </p:nvCxnSpPr>
        <p:spPr>
          <a:xfrm flipV="1">
            <a:off x="5916638" y="4946091"/>
            <a:ext cx="4124151" cy="1236408"/>
          </a:xfrm>
          <a:prstGeom prst="bentConnector2">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38B2787C-EA29-31EF-3EC1-97077B6EED59}"/>
              </a:ext>
            </a:extLst>
          </p:cNvPr>
          <p:cNvCxnSpPr/>
          <p:nvPr/>
        </p:nvCxnSpPr>
        <p:spPr>
          <a:xfrm>
            <a:off x="4864105" y="6182499"/>
            <a:ext cx="7570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659341D1-0EEC-9B97-0B3B-F82F3D21D0F0}"/>
              </a:ext>
            </a:extLst>
          </p:cNvPr>
          <p:cNvCxnSpPr/>
          <p:nvPr/>
        </p:nvCxnSpPr>
        <p:spPr>
          <a:xfrm flipV="1">
            <a:off x="5621189" y="5946525"/>
            <a:ext cx="383458" cy="2359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B31B69E-62B2-9143-C2FB-C30854F16803}"/>
              </a:ext>
            </a:extLst>
          </p:cNvPr>
          <p:cNvCxnSpPr>
            <a:stCxn id="59" idx="2"/>
          </p:cNvCxnSpPr>
          <p:nvPr/>
        </p:nvCxnSpPr>
        <p:spPr>
          <a:xfrm flipH="1">
            <a:off x="7666289" y="4906761"/>
            <a:ext cx="4927" cy="1275738"/>
          </a:xfrm>
          <a:prstGeom prst="straightConnector1">
            <a:avLst/>
          </a:prstGeom>
          <a:ln>
            <a:solidFill>
              <a:schemeClr val="accent2"/>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08D59D51-8ADA-A3EA-BD4C-701D697B636A}"/>
              </a:ext>
            </a:extLst>
          </p:cNvPr>
          <p:cNvCxnSpPr/>
          <p:nvPr/>
        </p:nvCxnSpPr>
        <p:spPr>
          <a:xfrm flipH="1">
            <a:off x="6309447" y="4926427"/>
            <a:ext cx="4915" cy="1275738"/>
          </a:xfrm>
          <a:prstGeom prst="straightConnector1">
            <a:avLst/>
          </a:prstGeom>
          <a:ln>
            <a:solidFill>
              <a:schemeClr val="accent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0C58140A-F84D-0842-53C9-C6551D35E413}"/>
              </a:ext>
            </a:extLst>
          </p:cNvPr>
          <p:cNvSpPr txBox="1"/>
          <p:nvPr/>
        </p:nvSpPr>
        <p:spPr>
          <a:xfrm>
            <a:off x="1423181" y="4915002"/>
            <a:ext cx="933332" cy="369332"/>
          </a:xfrm>
          <a:prstGeom prst="rect">
            <a:avLst/>
          </a:prstGeom>
          <a:noFill/>
        </p:spPr>
        <p:txBody>
          <a:bodyPr wrap="none" rtlCol="0">
            <a:spAutoFit/>
          </a:bodyPr>
          <a:lstStyle/>
          <a:p>
            <a:r>
              <a:rPr lang="en-US" dirty="0"/>
              <a:t>Ground</a:t>
            </a:r>
          </a:p>
        </p:txBody>
      </p:sp>
      <p:sp>
        <p:nvSpPr>
          <p:cNvPr id="92" name="TextBox 91">
            <a:extLst>
              <a:ext uri="{FF2B5EF4-FFF2-40B4-BE49-F238E27FC236}">
                <a16:creationId xmlns:a16="http://schemas.microsoft.com/office/drawing/2014/main" id="{5B99D918-7A0A-E375-72A0-A37E6F58C7EF}"/>
              </a:ext>
            </a:extLst>
          </p:cNvPr>
          <p:cNvSpPr txBox="1"/>
          <p:nvPr/>
        </p:nvSpPr>
        <p:spPr>
          <a:xfrm>
            <a:off x="5611357" y="1211983"/>
            <a:ext cx="2330959" cy="369332"/>
          </a:xfrm>
          <a:prstGeom prst="rect">
            <a:avLst/>
          </a:prstGeom>
          <a:solidFill>
            <a:schemeClr val="accent4">
              <a:lumMod val="20000"/>
              <a:lumOff val="80000"/>
            </a:schemeClr>
          </a:solidFill>
        </p:spPr>
        <p:txBody>
          <a:bodyPr wrap="none" rtlCol="0">
            <a:spAutoFit/>
          </a:bodyPr>
          <a:lstStyle/>
          <a:p>
            <a:r>
              <a:rPr lang="en-US" dirty="0">
                <a:solidFill>
                  <a:srgbClr val="FF0000"/>
                </a:solidFill>
              </a:rPr>
              <a:t>KL-30 Representation</a:t>
            </a:r>
          </a:p>
        </p:txBody>
      </p:sp>
      <p:sp>
        <p:nvSpPr>
          <p:cNvPr id="93" name="TextBox 92">
            <a:extLst>
              <a:ext uri="{FF2B5EF4-FFF2-40B4-BE49-F238E27FC236}">
                <a16:creationId xmlns:a16="http://schemas.microsoft.com/office/drawing/2014/main" id="{89ED5F61-D7AF-510A-D0DD-28584CA0392B}"/>
              </a:ext>
            </a:extLst>
          </p:cNvPr>
          <p:cNvSpPr txBox="1"/>
          <p:nvPr/>
        </p:nvSpPr>
        <p:spPr>
          <a:xfrm>
            <a:off x="4372493" y="6289479"/>
            <a:ext cx="3785420" cy="369332"/>
          </a:xfrm>
          <a:prstGeom prst="rect">
            <a:avLst/>
          </a:prstGeom>
          <a:solidFill>
            <a:schemeClr val="accent1">
              <a:lumMod val="20000"/>
              <a:lumOff val="80000"/>
            </a:schemeClr>
          </a:solidFill>
        </p:spPr>
        <p:txBody>
          <a:bodyPr wrap="square">
            <a:spAutoFit/>
          </a:bodyPr>
          <a:lstStyle/>
          <a:p>
            <a:r>
              <a:rPr lang="en-US" dirty="0">
                <a:solidFill>
                  <a:srgbClr val="FF0000"/>
                </a:solidFill>
              </a:rPr>
              <a:t>equivalent to the IGN position KL-15</a:t>
            </a:r>
          </a:p>
        </p:txBody>
      </p:sp>
    </p:spTree>
    <p:extLst>
      <p:ext uri="{BB962C8B-B14F-4D97-AF65-F5344CB8AC3E}">
        <p14:creationId xmlns:p14="http://schemas.microsoft.com/office/powerpoint/2010/main" val="310354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8E2D4-CF5E-91A9-EE0A-E7E8F27698F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1389054-340F-8706-3313-690B5FDC5144}"/>
              </a:ext>
            </a:extLst>
          </p:cNvPr>
          <p:cNvPicPr>
            <a:picLocks noChangeAspect="1"/>
          </p:cNvPicPr>
          <p:nvPr/>
        </p:nvPicPr>
        <p:blipFill>
          <a:blip r:embed="rId2">
            <a:alphaModFix amt="40000"/>
          </a:blip>
          <a:srcRect t="5394" b="13378"/>
          <a:stretch>
            <a:fillRect/>
          </a:stretch>
        </p:blipFill>
        <p:spPr>
          <a:xfrm>
            <a:off x="-2" y="-4"/>
            <a:ext cx="12192001" cy="6858001"/>
          </a:xfrm>
          <a:prstGeom prst="rect">
            <a:avLst/>
          </a:prstGeom>
        </p:spPr>
      </p:pic>
      <p:sp>
        <p:nvSpPr>
          <p:cNvPr id="7" name="TextBox 6">
            <a:extLst>
              <a:ext uri="{FF2B5EF4-FFF2-40B4-BE49-F238E27FC236}">
                <a16:creationId xmlns:a16="http://schemas.microsoft.com/office/drawing/2014/main" id="{E760999A-8F50-5596-443C-A5463674D198}"/>
              </a:ext>
            </a:extLst>
          </p:cNvPr>
          <p:cNvSpPr txBox="1"/>
          <p:nvPr/>
        </p:nvSpPr>
        <p:spPr>
          <a:xfrm>
            <a:off x="477456" y="857453"/>
            <a:ext cx="6186668" cy="646331"/>
          </a:xfrm>
          <a:prstGeom prst="rect">
            <a:avLst/>
          </a:prstGeom>
          <a:noFill/>
        </p:spPr>
        <p:txBody>
          <a:bodyPr wrap="square">
            <a:spAutoFit/>
          </a:bodyPr>
          <a:lstStyle/>
          <a:p>
            <a:pPr marL="285750" indent="-285750">
              <a:buFont typeface="Arial" panose="020B0604020202020204" pitchFamily="34" charset="0"/>
              <a:buChar char="•"/>
            </a:pPr>
            <a:r>
              <a:rPr lang="en-US" b="1" dirty="0"/>
              <a:t>KL40</a:t>
            </a:r>
            <a:r>
              <a:rPr lang="en-US" dirty="0"/>
              <a:t> represents the positive terminal of a 48V battery.</a:t>
            </a:r>
          </a:p>
          <a:p>
            <a:pPr marL="285750" indent="-285750">
              <a:buFont typeface="Arial" panose="020B0604020202020204" pitchFamily="34" charset="0"/>
              <a:buChar char="•"/>
            </a:pPr>
            <a:r>
              <a:rPr lang="en-US" b="1" dirty="0"/>
              <a:t>KL41</a:t>
            </a:r>
            <a:r>
              <a:rPr lang="en-US" dirty="0"/>
              <a:t> represents the negative pole of a 48V battery</a:t>
            </a:r>
          </a:p>
        </p:txBody>
      </p:sp>
      <p:sp>
        <p:nvSpPr>
          <p:cNvPr id="14" name="TextBox 13">
            <a:extLst>
              <a:ext uri="{FF2B5EF4-FFF2-40B4-BE49-F238E27FC236}">
                <a16:creationId xmlns:a16="http://schemas.microsoft.com/office/drawing/2014/main" id="{71F71A25-BA21-46D7-1CE1-DFF241225DC7}"/>
              </a:ext>
            </a:extLst>
          </p:cNvPr>
          <p:cNvSpPr txBox="1"/>
          <p:nvPr/>
        </p:nvSpPr>
        <p:spPr>
          <a:xfrm>
            <a:off x="338558" y="1503784"/>
            <a:ext cx="11514880" cy="646331"/>
          </a:xfrm>
          <a:prstGeom prst="rect">
            <a:avLst/>
          </a:prstGeom>
          <a:noFill/>
        </p:spPr>
        <p:txBody>
          <a:bodyPr wrap="square">
            <a:spAutoFit/>
          </a:bodyPr>
          <a:lstStyle/>
          <a:p>
            <a:r>
              <a:rPr lang="en-US" b="1" i="0" dirty="0">
                <a:solidFill>
                  <a:srgbClr val="8A3707"/>
                </a:solidFill>
                <a:effectLst/>
                <a:latin typeface="Roboto" panose="02000000000000000000" pitchFamily="2" charset="0"/>
              </a:rPr>
              <a:t>Many modern vehicles, especially mild hybrids, are adopting 48-volt electrical systems, including models from manufacturers like Audi, Mercedes-Benz, and Tesla.</a:t>
            </a:r>
            <a:endParaRPr lang="en-US" dirty="0"/>
          </a:p>
        </p:txBody>
      </p:sp>
    </p:spTree>
    <p:extLst>
      <p:ext uri="{BB962C8B-B14F-4D97-AF65-F5344CB8AC3E}">
        <p14:creationId xmlns:p14="http://schemas.microsoft.com/office/powerpoint/2010/main" val="407688723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048ED1729F9D40B826F3672A26663F" ma:contentTypeVersion="12" ma:contentTypeDescription="Create a new document." ma:contentTypeScope="" ma:versionID="3cf2e9cb895b04c431d5c4170dd9e8c3">
  <xsd:schema xmlns:xsd="http://www.w3.org/2001/XMLSchema" xmlns:xs="http://www.w3.org/2001/XMLSchema" xmlns:p="http://schemas.microsoft.com/office/2006/metadata/properties" xmlns:ns2="a341a39a-d706-4b75-889e-c11e755611c3" xmlns:ns3="4e1df9cd-7aed-48e6-aaaf-184e309b2e75" targetNamespace="http://schemas.microsoft.com/office/2006/metadata/properties" ma:root="true" ma:fieldsID="00c19d55e2a9e251a162bb28c2a482d1" ns2:_="" ns3:_="">
    <xsd:import namespace="a341a39a-d706-4b75-889e-c11e755611c3"/>
    <xsd:import namespace="4e1df9cd-7aed-48e6-aaaf-184e309b2e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1a39a-d706-4b75-889e-c11e75561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42351d1-b602-47d0-b97a-e73823e4aa62"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1df9cd-7aed-48e6-aaaf-184e309b2e7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5222f3d-9fec-4b65-8219-835234bc7012}" ma:internalName="TaxCatchAll" ma:showField="CatchAllData" ma:web="4e1df9cd-7aed-48e6-aaaf-184e309b2e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341a39a-d706-4b75-889e-c11e755611c3">
      <Terms xmlns="http://schemas.microsoft.com/office/infopath/2007/PartnerControls"/>
    </lcf76f155ced4ddcb4097134ff3c332f>
    <TaxCatchAll xmlns="4e1df9cd-7aed-48e6-aaaf-184e309b2e75"/>
  </documentManagement>
</p:properties>
</file>

<file path=customXml/itemProps1.xml><?xml version="1.0" encoding="utf-8"?>
<ds:datastoreItem xmlns:ds="http://schemas.openxmlformats.org/officeDocument/2006/customXml" ds:itemID="{A4DDC3EC-AF31-46B4-9031-4FB4EE155F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1a39a-d706-4b75-889e-c11e755611c3"/>
    <ds:schemaRef ds:uri="4e1df9cd-7aed-48e6-aaaf-184e309b2e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3FA1BE-EEDE-44E8-A2FF-E08BE2BC6F98}">
  <ds:schemaRefs>
    <ds:schemaRef ds:uri="http://schemas.microsoft.com/sharepoint/v3/contenttype/forms"/>
  </ds:schemaRefs>
</ds:datastoreItem>
</file>

<file path=customXml/itemProps3.xml><?xml version="1.0" encoding="utf-8"?>
<ds:datastoreItem xmlns:ds="http://schemas.openxmlformats.org/officeDocument/2006/customXml" ds:itemID="{A6B9675A-8B4B-4588-87B3-5F3D8BB09EF3}">
  <ds:schemaRefs>
    <ds:schemaRef ds:uri="http://www.w3.org/XML/1998/namespace"/>
    <ds:schemaRef ds:uri="http://schemas.microsoft.com/office/2006/documentManagement/types"/>
    <ds:schemaRef ds:uri="http://purl.org/dc/elements/1.1/"/>
    <ds:schemaRef ds:uri="a341a39a-d706-4b75-889e-c11e755611c3"/>
    <ds:schemaRef ds:uri="http://purl.org/dc/dcmitype/"/>
    <ds:schemaRef ds:uri="http://schemas.openxmlformats.org/package/2006/metadata/core-properties"/>
    <ds:schemaRef ds:uri="http://purl.org/dc/terms/"/>
    <ds:schemaRef ds:uri="4e1df9cd-7aed-48e6-aaaf-184e309b2e75"/>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15</TotalTime>
  <Words>268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Bierstadt</vt:lpstr>
      <vt:lpstr>Roboto</vt:lpstr>
      <vt:lpstr>Times New Roman</vt:lpstr>
      <vt:lpstr>GestaltVTI</vt:lpstr>
      <vt:lpstr>KL(Klemme) Information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Manjunatha Reddy Sandhulu</dc:creator>
  <cp:lastModifiedBy>Manjunatha Reddy Sandhulu</cp:lastModifiedBy>
  <cp:revision>1</cp:revision>
  <dcterms:created xsi:type="dcterms:W3CDTF">2025-08-19T12:33:34Z</dcterms:created>
  <dcterms:modified xsi:type="dcterms:W3CDTF">2025-08-19T12:48:42Z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0x01010093048ED1729F9D40B826F3672A26663F</vt:lpwstr>
  </property>
</Properties>
</file>