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239184" y="692150"/>
            <a:ext cx="11885083" cy="6110288"/>
          </a:xfrm>
          <a:prstGeom prst="rect">
            <a:avLst/>
          </a:prstGeom>
          <a:noFill/>
          <a:ln w="9525">
            <a:noFill/>
          </a:ln>
        </p:spPr>
      </p:pic>
      <p:sp>
        <p:nvSpPr>
          <p:cNvPr id="10" name="Rectangle 7"/>
          <p:cNvSpPr>
            <a:spLocks noChangeArrowheads="1"/>
          </p:cNvSpPr>
          <p:nvPr/>
        </p:nvSpPr>
        <p:spPr bwMode="auto">
          <a:xfrm>
            <a:off x="2117" y="549275"/>
            <a:ext cx="12192000" cy="151130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2544233" y="2492375"/>
            <a:ext cx="7393517" cy="1222375"/>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1007533" y="620713"/>
            <a:ext cx="10363200" cy="1470025"/>
          </a:xfrm>
        </p:spPr>
        <p:txBody>
          <a:bodyPr/>
          <a:lstStyle>
            <a:lvl1pPr>
              <a:defRPr sz="36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2" name="Rectangle 5"/>
          <p:cNvSpPr>
            <a:spLocks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3" name="Rectangle 6"/>
          <p:cNvSpPr>
            <a:spLocks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8"/>
            <a:ext cx="80264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600200"/>
            <a:ext cx="5384800" cy="4525963"/>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2117" y="333375"/>
            <a:ext cx="12192000" cy="1009650"/>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7730067" y="4438650"/>
            <a:ext cx="4453467" cy="2333625"/>
          </a:xfrm>
          <a:prstGeom prst="rect">
            <a:avLst/>
          </a:prstGeom>
          <a:noFill/>
          <a:ln w="9525">
            <a:noFill/>
          </a:ln>
        </p:spPr>
      </p:pic>
      <p:sp>
        <p:nvSpPr>
          <p:cNvPr id="1028" name="Rectangle 4"/>
          <p:cNvSpPr/>
          <p:nvPr>
            <p:ph type="title"/>
          </p:nvPr>
        </p:nvSpPr>
        <p:spPr>
          <a:xfrm>
            <a:off x="609600" y="274638"/>
            <a:ext cx="10972800" cy="114300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609600" y="1600200"/>
            <a:ext cx="10972800" cy="4525963"/>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1" name="Rectangle 7"/>
          <p:cNvSpPr>
            <a:spLocks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2" name="Rectangle 8"/>
          <p:cNvSpPr>
            <a:spLocks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ltLang="en-US" dirty="0"/>
              <a:t>UDS Service 0x19 (ReadDTCInformation</a:t>
            </a:r>
            <a:endParaRPr lang="en-US"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154305" y="225425"/>
            <a:ext cx="11511280" cy="6236335"/>
          </a:xfrm>
          <a:prstGeom prst="rect">
            <a:avLst/>
          </a:prstGeom>
        </p:spPr>
        <p:txBody>
          <a:bodyPr wrap="square">
            <a:spAutoFit/>
          </a:bodyPr>
          <a:p>
            <a:pPr>
              <a:spcAft>
                <a:spcPct val="60000"/>
              </a:spcAft>
            </a:pPr>
            <a:r>
              <a:rPr sz="2300" b="1"/>
              <a:t>1. Overview Question</a:t>
            </a:r>
            <a:endParaRPr sz="2300" b="1"/>
          </a:p>
          <a:p>
            <a:r>
              <a:rPr sz="1600"/>
              <a:t>Q: What is UDS Service 0x19 used for?</a:t>
            </a:r>
            <a:endParaRPr sz="1600"/>
          </a:p>
          <a:p>
            <a:r>
              <a:rPr sz="1600"/>
              <a:t>A:</a:t>
            </a:r>
            <a:endParaRPr sz="1600"/>
          </a:p>
          <a:p>
            <a:r>
              <a:rPr sz="1600"/>
              <a:t> UDS Service 0x19 (ReadDTCInformation) is used to retrieve Diagnostic Trouble Codes (DTCs) and their related data from an ECU. It helps testers and diagnostic tools identify system faults, their status, and history for troubleshooting and validation.</a:t>
            </a:r>
            <a:endParaRPr sz="1600"/>
          </a:p>
          <a:p>
            <a:endParaRPr sz="1600"/>
          </a:p>
          <a:p>
            <a:pPr algn="l">
              <a:spcAft>
                <a:spcPct val="60000"/>
              </a:spcAft>
              <a:buClrTx/>
              <a:buSzTx/>
              <a:buFontTx/>
            </a:pPr>
            <a:r>
              <a:rPr sz="2300" b="1"/>
              <a:t>2. Functional Purpose</a:t>
            </a:r>
            <a:endParaRPr lang="en-US" altLang="en-US" sz="1600"/>
          </a:p>
          <a:p>
            <a:r>
              <a:rPr lang="en-IN" altLang="en-US" sz="1600"/>
              <a:t>--&gt; </a:t>
            </a:r>
            <a:r>
              <a:rPr lang="en-US" altLang="en-US" sz="1600"/>
              <a:t>To read DTCs stored in ECU memory.</a:t>
            </a:r>
            <a:endParaRPr lang="en-US" altLang="en-US" sz="1600"/>
          </a:p>
          <a:p>
            <a:r>
              <a:rPr lang="en-IN" altLang="en-US" sz="1600"/>
              <a:t>--&gt; </a:t>
            </a:r>
            <a:r>
              <a:rPr lang="en-US" altLang="en-US" sz="1600"/>
              <a:t>To get DTC count based on specific status masks.</a:t>
            </a:r>
            <a:endParaRPr lang="en-US" altLang="en-US" sz="1600"/>
          </a:p>
          <a:p>
            <a:r>
              <a:rPr lang="en-IN" altLang="en-US" sz="1600"/>
              <a:t>--&gt; </a:t>
            </a:r>
            <a:r>
              <a:rPr lang="en-US" altLang="en-US" sz="1600"/>
              <a:t>To access extended and snapshot data records.</a:t>
            </a:r>
            <a:endParaRPr lang="en-US" altLang="en-US" sz="1600"/>
          </a:p>
          <a:p>
            <a:r>
              <a:rPr lang="en-IN" altLang="en-US" sz="1600"/>
              <a:t>--&gt; </a:t>
            </a:r>
            <a:r>
              <a:rPr lang="en-US" altLang="en-US" sz="1600"/>
              <a:t>To support OBD requirements and emission-related diagnostics.</a:t>
            </a:r>
            <a:endParaRPr sz="2300" b="1"/>
          </a:p>
          <a:p>
            <a:pPr algn="l">
              <a:spcAft>
                <a:spcPct val="60000"/>
              </a:spcAft>
              <a:buClrTx/>
              <a:buSzTx/>
              <a:buFontTx/>
            </a:pPr>
            <a:r>
              <a:rPr sz="2300" b="1"/>
              <a:t>3. Commonly Used Sub-functions</a:t>
            </a:r>
            <a:endParaRPr sz="2300" b="1"/>
          </a:p>
          <a:p>
            <a:pPr algn="l">
              <a:spcAft>
                <a:spcPct val="60000"/>
              </a:spcAft>
              <a:buClrTx/>
              <a:buSzTx/>
              <a:buFontTx/>
            </a:pPr>
            <a:endParaRPr sz="2300" b="1"/>
          </a:p>
          <a:p>
            <a:endParaRPr lang="en-US" altLang="en-US" sz="1600"/>
          </a:p>
          <a:p>
            <a:endParaRPr lang="en-US" altLang="en-US" sz="1600"/>
          </a:p>
          <a:p>
            <a:endParaRPr lang="en-US" altLang="en-US" sz="1600"/>
          </a:p>
          <a:p>
            <a:endParaRPr lang="en-US" altLang="en-US" sz="1600"/>
          </a:p>
          <a:p>
            <a:endParaRPr lang="en-US" altLang="en-US" sz="1600"/>
          </a:p>
          <a:p>
            <a:endParaRPr lang="en-US" altLang="en-US" sz="1600"/>
          </a:p>
        </p:txBody>
      </p:sp>
      <p:graphicFrame>
        <p:nvGraphicFramePr>
          <p:cNvPr id="5" name="Table 4"/>
          <p:cNvGraphicFramePr/>
          <p:nvPr>
            <p:custDataLst>
              <p:tags r:id="rId1"/>
            </p:custDataLst>
          </p:nvPr>
        </p:nvGraphicFramePr>
        <p:xfrm>
          <a:off x="593725" y="4180840"/>
          <a:ext cx="11071860" cy="2191385"/>
        </p:xfrm>
        <a:graphic>
          <a:graphicData uri="http://schemas.openxmlformats.org/drawingml/2006/table">
            <a:tbl>
              <a:tblPr firstRow="1" bandRow="1">
                <a:tableStyleId>{5C22544A-7EE6-4342-B048-85BDC9FD1C3A}</a:tableStyleId>
              </a:tblPr>
              <a:tblGrid>
                <a:gridCol w="3429635"/>
                <a:gridCol w="826135"/>
                <a:gridCol w="4048125"/>
                <a:gridCol w="2767965"/>
              </a:tblGrid>
              <a:tr h="640080">
                <a:tc>
                  <a:txBody>
                    <a:bodyPr/>
                    <a:p>
                      <a:pPr>
                        <a:buNone/>
                      </a:pPr>
                      <a:r>
                        <a:rPr lang="en-IN"/>
                        <a:t>Subfunction</a:t>
                      </a:r>
                      <a:endParaRPr lang="en-IN"/>
                    </a:p>
                  </a:txBody>
                  <a:tcPr/>
                </a:tc>
                <a:tc>
                  <a:txBody>
                    <a:bodyPr/>
                    <a:p>
                      <a:pPr>
                        <a:buNone/>
                      </a:pPr>
                      <a:r>
                        <a:rPr lang="en-IN"/>
                        <a:t>Hex</a:t>
                      </a:r>
                      <a:endParaRPr lang="en-IN"/>
                    </a:p>
                  </a:txBody>
                  <a:tcPr/>
                </a:tc>
                <a:tc>
                  <a:txBody>
                    <a:bodyPr/>
                    <a:p>
                      <a:pPr>
                        <a:buNone/>
                      </a:pPr>
                      <a:r>
                        <a:rPr lang="en-IN"/>
                        <a:t>Description</a:t>
                      </a:r>
                      <a:endParaRPr lang="en-IN"/>
                    </a:p>
                  </a:txBody>
                  <a:tcPr/>
                </a:tc>
                <a:tc>
                  <a:txBody>
                    <a:bodyPr/>
                    <a:p>
                      <a:pPr>
                        <a:buNone/>
                      </a:pPr>
                      <a:r>
                        <a:rPr lang="en-IN"/>
                        <a:t>Typical Use</a:t>
                      </a:r>
                      <a:endParaRPr lang="en-IN"/>
                    </a:p>
                    <a:p>
                      <a:pPr>
                        <a:buNone/>
                      </a:pPr>
                      <a:endParaRPr lang="en-IN"/>
                    </a:p>
                  </a:txBody>
                  <a:tcPr/>
                </a:tc>
              </a:tr>
              <a:tr h="911225">
                <a:tc>
                  <a:txBody>
                    <a:bodyPr/>
                    <a:p>
                      <a:pPr>
                        <a:buNone/>
                      </a:pPr>
                      <a:r>
                        <a:rPr lang="en-IN"/>
                        <a:t>ReportNumberOfDTCByStatusMask</a:t>
                      </a:r>
                      <a:endParaRPr lang="en-IN"/>
                    </a:p>
                  </a:txBody>
                  <a:tcPr/>
                </a:tc>
                <a:tc>
                  <a:txBody>
                    <a:bodyPr/>
                    <a:p>
                      <a:pPr>
                        <a:buNone/>
                      </a:pPr>
                      <a:r>
                        <a:rPr lang="en-IN"/>
                        <a:t>0x01</a:t>
                      </a:r>
                      <a:endParaRPr lang="en-IN"/>
                    </a:p>
                  </a:txBody>
                  <a:tcPr/>
                </a:tc>
                <a:tc>
                  <a:txBody>
                    <a:bodyPr/>
                    <a:p>
                      <a:pPr>
                        <a:buNone/>
                      </a:pPr>
                      <a:r>
                        <a:rPr lang="en-IN"/>
                        <a:t>Returns count of DTCs matching status mask</a:t>
                      </a:r>
                      <a:endParaRPr lang="en-IN"/>
                    </a:p>
                  </a:txBody>
                  <a:tcPr/>
                </a:tc>
                <a:tc>
                  <a:txBody>
                    <a:bodyPr/>
                    <a:p>
                      <a:pPr>
                        <a:buNone/>
                      </a:pPr>
                      <a:r>
                        <a:rPr lang="en-IN"/>
                        <a:t>Quick system health check</a:t>
                      </a:r>
                      <a:endParaRPr lang="en-IN"/>
                    </a:p>
                    <a:p>
                      <a:pPr>
                        <a:buNone/>
                      </a:pPr>
                      <a:endParaRPr lang="en-IN"/>
                    </a:p>
                  </a:txBody>
                  <a:tcPr/>
                </a:tc>
              </a:tr>
              <a:tr h="640080">
                <a:tc>
                  <a:txBody>
                    <a:bodyPr/>
                    <a:p>
                      <a:pPr>
                        <a:buNone/>
                      </a:pPr>
                      <a:r>
                        <a:rPr lang="en-IN"/>
                        <a:t>ReportDTCByStatusMask</a:t>
                      </a:r>
                      <a:endParaRPr lang="en-IN"/>
                    </a:p>
                  </a:txBody>
                  <a:tcPr/>
                </a:tc>
                <a:tc>
                  <a:txBody>
                    <a:bodyPr/>
                    <a:p>
                      <a:pPr>
                        <a:buNone/>
                      </a:pPr>
                      <a:r>
                        <a:rPr lang="en-IN"/>
                        <a:t>0x02</a:t>
                      </a:r>
                      <a:endParaRPr lang="en-IN"/>
                    </a:p>
                  </a:txBody>
                  <a:tcPr/>
                </a:tc>
                <a:tc>
                  <a:txBody>
                    <a:bodyPr/>
                    <a:p>
                      <a:pPr>
                        <a:buNone/>
                      </a:pPr>
                      <a:r>
                        <a:rPr lang="en-IN"/>
                        <a:t>Returns list of DTCs and their status bytes</a:t>
                      </a:r>
                      <a:endParaRPr lang="en-IN"/>
                    </a:p>
                  </a:txBody>
                  <a:tcPr/>
                </a:tc>
                <a:tc>
                  <a:txBody>
                    <a:bodyPr/>
                    <a:p>
                      <a:pPr>
                        <a:buNone/>
                      </a:pPr>
                      <a:r>
                        <a:rPr lang="en-IN"/>
                        <a:t>Read active/pending DTCs</a:t>
                      </a:r>
                      <a:endParaRPr lang="en-IN"/>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81940" y="311150"/>
            <a:ext cx="7975600" cy="445135"/>
          </a:xfrm>
          <a:prstGeom prst="rect">
            <a:avLst/>
          </a:prstGeom>
        </p:spPr>
        <p:txBody>
          <a:bodyPr wrap="square">
            <a:spAutoFit/>
          </a:bodyPr>
          <a:p>
            <a:pPr>
              <a:spcAft>
                <a:spcPct val="60000"/>
              </a:spcAft>
            </a:pPr>
            <a:r>
              <a:rPr sz="2300" b="1"/>
              <a:t>4. Status Byte – DTC Status Mask Bits</a:t>
            </a:r>
            <a:endParaRPr sz="2300" b="1"/>
          </a:p>
        </p:txBody>
      </p:sp>
      <p:graphicFrame>
        <p:nvGraphicFramePr>
          <p:cNvPr id="6" name="Table 5"/>
          <p:cNvGraphicFramePr/>
          <p:nvPr/>
        </p:nvGraphicFramePr>
        <p:xfrm>
          <a:off x="281940" y="967740"/>
          <a:ext cx="8533765" cy="3429000"/>
        </p:xfrm>
        <a:graphic>
          <a:graphicData uri="http://schemas.openxmlformats.org/drawingml/2006/table">
            <a:tbl>
              <a:tblPr firstRow="1" bandRow="1">
                <a:tableStyleId>{5C22544A-7EE6-4342-B048-85BDC9FD1C3A}</a:tableStyleId>
              </a:tblPr>
              <a:tblGrid>
                <a:gridCol w="880745"/>
                <a:gridCol w="4807585"/>
                <a:gridCol w="2844165"/>
              </a:tblGrid>
              <a:tr h="381000">
                <a:tc>
                  <a:txBody>
                    <a:bodyPr/>
                    <a:p>
                      <a:pPr algn="ctr"/>
                      <a:r>
                        <a:rPr sz="1100"/>
                        <a:t>Bit</a:t>
                      </a:r>
                      <a:endParaRPr sz="1100"/>
                    </a:p>
                  </a:txBody>
                  <a:tcPr marL="0" marR="0" marT="0" marB="0" anchor="ctr" anchorCtr="0"/>
                </a:tc>
                <a:tc>
                  <a:txBody>
                    <a:bodyPr/>
                    <a:p>
                      <a:pPr algn="ctr"/>
                      <a:r>
                        <a:rPr sz="1100"/>
                        <a:t>Meaning</a:t>
                      </a:r>
                      <a:endParaRPr sz="1100"/>
                    </a:p>
                  </a:txBody>
                  <a:tcPr marL="0" marR="0" marT="0" marB="0" anchor="ctr" anchorCtr="0"/>
                </a:tc>
                <a:tc>
                  <a:txBody>
                    <a:bodyPr/>
                    <a:p>
                      <a:pPr algn="ctr"/>
                      <a:r>
                        <a:rPr sz="1100"/>
                        <a:t>Description</a:t>
                      </a:r>
                      <a:endParaRPr sz="1100"/>
                    </a:p>
                  </a:txBody>
                  <a:tcPr marL="0" marR="0" marT="0" marB="0" anchor="ctr" anchorCtr="0"/>
                </a:tc>
              </a:tr>
              <a:tr h="381000">
                <a:tc>
                  <a:txBody>
                    <a:bodyPr/>
                    <a:p>
                      <a:pPr algn="ctr"/>
                      <a:r>
                        <a:rPr sz="1100"/>
                        <a:t>0</a:t>
                      </a:r>
                      <a:endParaRPr sz="1100"/>
                    </a:p>
                  </a:txBody>
                  <a:tcPr marL="0" marR="0" marT="0" marB="0" anchor="ctr" anchorCtr="0"/>
                </a:tc>
                <a:tc>
                  <a:txBody>
                    <a:bodyPr/>
                    <a:p>
                      <a:pPr algn="ctr"/>
                      <a:r>
                        <a:rPr sz="1100"/>
                        <a:t>testFailed</a:t>
                      </a:r>
                      <a:endParaRPr sz="1100"/>
                    </a:p>
                  </a:txBody>
                  <a:tcPr marL="0" marR="0" marT="0" marB="0" anchor="ctr" anchorCtr="0"/>
                </a:tc>
                <a:tc>
                  <a:txBody>
                    <a:bodyPr/>
                    <a:p>
                      <a:pPr algn="ctr"/>
                      <a:r>
                        <a:rPr sz="1100"/>
                        <a:t>Test failed at least once</a:t>
                      </a:r>
                      <a:endParaRPr sz="1100"/>
                    </a:p>
                  </a:txBody>
                  <a:tcPr marL="0" marR="0" marT="0" marB="0" anchor="ctr" anchorCtr="0"/>
                </a:tc>
              </a:tr>
              <a:tr h="381000">
                <a:tc>
                  <a:txBody>
                    <a:bodyPr/>
                    <a:p>
                      <a:pPr algn="ctr"/>
                      <a:r>
                        <a:rPr sz="1100"/>
                        <a:t>1</a:t>
                      </a:r>
                      <a:endParaRPr sz="1100"/>
                    </a:p>
                  </a:txBody>
                  <a:tcPr marL="0" marR="0" marT="0" marB="0" anchor="ctr" anchorCtr="0"/>
                </a:tc>
                <a:tc>
                  <a:txBody>
                    <a:bodyPr/>
                    <a:p>
                      <a:pPr algn="ctr"/>
                      <a:r>
                        <a:rPr sz="1100"/>
                        <a:t>testFailedThisOperationCycle</a:t>
                      </a:r>
                      <a:endParaRPr sz="1100"/>
                    </a:p>
                  </a:txBody>
                  <a:tcPr marL="0" marR="0" marT="0" marB="0" anchor="ctr" anchorCtr="0"/>
                </a:tc>
                <a:tc>
                  <a:txBody>
                    <a:bodyPr/>
                    <a:p>
                      <a:pPr algn="ctr"/>
                      <a:r>
                        <a:rPr sz="1100"/>
                        <a:t>Test failed in current cycle</a:t>
                      </a:r>
                      <a:endParaRPr sz="1100"/>
                    </a:p>
                  </a:txBody>
                  <a:tcPr marL="0" marR="0" marT="0" marB="0" anchor="ctr" anchorCtr="0"/>
                </a:tc>
              </a:tr>
              <a:tr h="381000">
                <a:tc>
                  <a:txBody>
                    <a:bodyPr/>
                    <a:p>
                      <a:pPr algn="ctr"/>
                      <a:r>
                        <a:rPr sz="1100"/>
                        <a:t>2</a:t>
                      </a:r>
                      <a:endParaRPr sz="1100"/>
                    </a:p>
                  </a:txBody>
                  <a:tcPr marL="0" marR="0" marT="0" marB="0" anchor="ctr" anchorCtr="0"/>
                </a:tc>
                <a:tc>
                  <a:txBody>
                    <a:bodyPr/>
                    <a:p>
                      <a:pPr algn="ctr"/>
                      <a:r>
                        <a:rPr sz="1100"/>
                        <a:t>pendingDTC</a:t>
                      </a:r>
                      <a:endParaRPr sz="1100"/>
                    </a:p>
                  </a:txBody>
                  <a:tcPr marL="0" marR="0" marT="0" marB="0" anchor="ctr" anchorCtr="0"/>
                </a:tc>
                <a:tc>
                  <a:txBody>
                    <a:bodyPr/>
                    <a:p>
                      <a:pPr algn="ctr"/>
                      <a:r>
                        <a:rPr sz="1100"/>
                        <a:t>DTC detected but not confirmed</a:t>
                      </a:r>
                      <a:endParaRPr sz="1100"/>
                    </a:p>
                  </a:txBody>
                  <a:tcPr marL="0" marR="0" marT="0" marB="0" anchor="ctr" anchorCtr="0"/>
                </a:tc>
              </a:tr>
              <a:tr h="381000">
                <a:tc>
                  <a:txBody>
                    <a:bodyPr/>
                    <a:p>
                      <a:pPr algn="ctr"/>
                      <a:r>
                        <a:rPr sz="1100"/>
                        <a:t>3</a:t>
                      </a:r>
                      <a:endParaRPr sz="1100"/>
                    </a:p>
                  </a:txBody>
                  <a:tcPr marL="0" marR="0" marT="0" marB="0" anchor="ctr" anchorCtr="0"/>
                </a:tc>
                <a:tc>
                  <a:txBody>
                    <a:bodyPr/>
                    <a:p>
                      <a:pPr algn="ctr"/>
                      <a:r>
                        <a:rPr sz="1100"/>
                        <a:t>confirmedDTC</a:t>
                      </a:r>
                      <a:endParaRPr sz="1100"/>
                    </a:p>
                  </a:txBody>
                  <a:tcPr marL="0" marR="0" marT="0" marB="0" anchor="ctr" anchorCtr="0"/>
                </a:tc>
                <a:tc>
                  <a:txBody>
                    <a:bodyPr/>
                    <a:p>
                      <a:pPr algn="ctr"/>
                      <a:r>
                        <a:rPr sz="1100"/>
                        <a:t>DTC confirmed and stored</a:t>
                      </a:r>
                      <a:endParaRPr sz="1100"/>
                    </a:p>
                  </a:txBody>
                  <a:tcPr marL="0" marR="0" marT="0" marB="0" anchor="ctr" anchorCtr="0"/>
                </a:tc>
              </a:tr>
              <a:tr h="381000">
                <a:tc>
                  <a:txBody>
                    <a:bodyPr/>
                    <a:p>
                      <a:pPr algn="ctr"/>
                      <a:r>
                        <a:rPr sz="1100"/>
                        <a:t>4</a:t>
                      </a:r>
                      <a:endParaRPr sz="1100"/>
                    </a:p>
                  </a:txBody>
                  <a:tcPr marL="0" marR="0" marT="0" marB="0" anchor="ctr" anchorCtr="0"/>
                </a:tc>
                <a:tc>
                  <a:txBody>
                    <a:bodyPr/>
                    <a:p>
                      <a:pPr algn="ctr"/>
                      <a:r>
                        <a:rPr sz="1100"/>
                        <a:t>testNotCompletedSinceLastClear</a:t>
                      </a:r>
                      <a:endParaRPr sz="1100"/>
                    </a:p>
                  </a:txBody>
                  <a:tcPr marL="0" marR="0" marT="0" marB="0" anchor="ctr" anchorCtr="0"/>
                </a:tc>
                <a:tc>
                  <a:txBody>
                    <a:bodyPr/>
                    <a:p>
                      <a:pPr algn="ctr"/>
                      <a:r>
                        <a:rPr sz="1100"/>
                        <a:t>Test incomplete since last clear</a:t>
                      </a:r>
                      <a:endParaRPr sz="1100"/>
                    </a:p>
                  </a:txBody>
                  <a:tcPr marL="0" marR="0" marT="0" marB="0" anchor="ctr" anchorCtr="0"/>
                </a:tc>
              </a:tr>
              <a:tr h="381000">
                <a:tc>
                  <a:txBody>
                    <a:bodyPr/>
                    <a:p>
                      <a:pPr algn="ctr"/>
                      <a:r>
                        <a:rPr sz="1100"/>
                        <a:t>5</a:t>
                      </a:r>
                      <a:endParaRPr sz="1100"/>
                    </a:p>
                  </a:txBody>
                  <a:tcPr marL="0" marR="0" marT="0" marB="0" anchor="ctr" anchorCtr="0"/>
                </a:tc>
                <a:tc>
                  <a:txBody>
                    <a:bodyPr/>
                    <a:p>
                      <a:pPr algn="ctr"/>
                      <a:r>
                        <a:rPr sz="1100"/>
                        <a:t>testFailedSinceLastClear</a:t>
                      </a:r>
                      <a:endParaRPr sz="1100"/>
                    </a:p>
                  </a:txBody>
                  <a:tcPr marL="0" marR="0" marT="0" marB="0" anchor="ctr" anchorCtr="0"/>
                </a:tc>
                <a:tc>
                  <a:txBody>
                    <a:bodyPr/>
                    <a:p>
                      <a:pPr algn="ctr"/>
                      <a:r>
                        <a:rPr sz="1100"/>
                        <a:t>Test failed since last clear</a:t>
                      </a:r>
                      <a:endParaRPr sz="1100"/>
                    </a:p>
                  </a:txBody>
                  <a:tcPr marL="0" marR="0" marT="0" marB="0" anchor="ctr" anchorCtr="0"/>
                </a:tc>
              </a:tr>
              <a:tr h="381000">
                <a:tc>
                  <a:txBody>
                    <a:bodyPr/>
                    <a:p>
                      <a:pPr algn="ctr"/>
                      <a:r>
                        <a:rPr sz="1100"/>
                        <a:t>6</a:t>
                      </a:r>
                      <a:endParaRPr sz="1100"/>
                    </a:p>
                  </a:txBody>
                  <a:tcPr marL="0" marR="0" marT="0" marB="0" anchor="ctr" anchorCtr="0"/>
                </a:tc>
                <a:tc>
                  <a:txBody>
                    <a:bodyPr/>
                    <a:p>
                      <a:pPr algn="ctr"/>
                      <a:r>
                        <a:rPr sz="1100"/>
                        <a:t>testNotCompletedThisOperationCycle</a:t>
                      </a:r>
                      <a:endParaRPr sz="1100"/>
                    </a:p>
                  </a:txBody>
                  <a:tcPr marL="0" marR="0" marT="0" marB="0" anchor="ctr" anchorCtr="0"/>
                </a:tc>
                <a:tc>
                  <a:txBody>
                    <a:bodyPr/>
                    <a:p>
                      <a:pPr algn="ctr"/>
                      <a:r>
                        <a:rPr sz="1100"/>
                        <a:t>Test not executed this cycle</a:t>
                      </a:r>
                      <a:endParaRPr sz="1100"/>
                    </a:p>
                  </a:txBody>
                  <a:tcPr marL="0" marR="0" marT="0" marB="0" anchor="ctr" anchorCtr="0"/>
                </a:tc>
              </a:tr>
              <a:tr h="381000">
                <a:tc>
                  <a:txBody>
                    <a:bodyPr/>
                    <a:p>
                      <a:pPr algn="ctr"/>
                      <a:r>
                        <a:rPr sz="1100"/>
                        <a:t>7</a:t>
                      </a:r>
                      <a:endParaRPr sz="1100"/>
                    </a:p>
                  </a:txBody>
                  <a:tcPr marL="0" marR="0" marT="0" marB="0" anchor="ctr" anchorCtr="0"/>
                </a:tc>
                <a:tc>
                  <a:txBody>
                    <a:bodyPr/>
                    <a:p>
                      <a:pPr algn="ctr"/>
                      <a:r>
                        <a:rPr sz="1100"/>
                        <a:t>warningIndicatorRequested</a:t>
                      </a:r>
                      <a:endParaRPr sz="1100"/>
                    </a:p>
                  </a:txBody>
                  <a:tcPr marL="0" marR="0" marT="0" marB="0" anchor="ctr" anchorCtr="0"/>
                </a:tc>
                <a:tc>
                  <a:txBody>
                    <a:bodyPr/>
                    <a:p>
                      <a:pPr algn="ctr"/>
                      <a:r>
                        <a:rPr sz="1100"/>
                        <a:t>MIL or warning lamp requested</a:t>
                      </a:r>
                      <a:endParaRPr sz="1100"/>
                    </a:p>
                  </a:txBody>
                  <a:tcPr marL="0" marR="0" marT="0" marB="0" anchor="ctr" anchorCtr="0"/>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295910" y="288925"/>
            <a:ext cx="11556365" cy="5323205"/>
          </a:xfrm>
          <a:prstGeom prst="rect">
            <a:avLst/>
          </a:prstGeom>
        </p:spPr>
        <p:txBody>
          <a:bodyPr wrap="square">
            <a:spAutoFit/>
          </a:bodyPr>
          <a:p>
            <a:pPr>
              <a:spcAft>
                <a:spcPct val="60000"/>
              </a:spcAft>
            </a:pPr>
            <a:r>
              <a:rPr sz="2300" b="1"/>
              <a:t> 5. Request/Response Format Examples</a:t>
            </a:r>
            <a:endParaRPr sz="2300" b="1"/>
          </a:p>
          <a:p>
            <a:pPr>
              <a:spcAft>
                <a:spcPct val="60000"/>
              </a:spcAft>
            </a:pPr>
            <a:r>
              <a:rPr sz="2200" b="1"/>
              <a:t>🧩 Example 1: ReportNumberOfDTCByStatusMask (0x01)</a:t>
            </a:r>
            <a:endParaRPr sz="2200" b="1"/>
          </a:p>
          <a:p>
            <a:r>
              <a:rPr sz="1600"/>
              <a:t>Request:</a:t>
            </a:r>
            <a:endParaRPr sz="1600"/>
          </a:p>
          <a:p>
            <a:r>
              <a:rPr lang="en-US" altLang="en-US" sz="1600"/>
              <a:t>19 01 FF</a:t>
            </a:r>
            <a:endParaRPr lang="en-US" altLang="en-US" sz="1600"/>
          </a:p>
          <a:p>
            <a:endParaRPr lang="en-US" altLang="en-US" sz="1600"/>
          </a:p>
          <a:p>
            <a:r>
              <a:rPr lang="en-US" altLang="en-US" sz="1600"/>
              <a:t>19 → Service ID</a:t>
            </a:r>
            <a:endParaRPr lang="en-US" altLang="en-US" sz="1600"/>
          </a:p>
          <a:p>
            <a:r>
              <a:rPr lang="en-US" altLang="en-US" sz="1600"/>
              <a:t>01 → Subfunction (ReportNumberOfDTCByStatusMask)</a:t>
            </a:r>
            <a:endParaRPr lang="en-US" altLang="en-US" sz="1600"/>
          </a:p>
          <a:p>
            <a:r>
              <a:rPr lang="en-US" altLang="en-US" sz="1600"/>
              <a:t>FF → Status mask (check all DTCs)</a:t>
            </a:r>
            <a:endParaRPr lang="en-US" altLang="en-US" sz="1600"/>
          </a:p>
          <a:p>
            <a:endParaRPr lang="en-US" altLang="en-US" sz="1600"/>
          </a:p>
          <a:p>
            <a:r>
              <a:rPr lang="en-US" altLang="en-US" sz="1600"/>
              <a:t>Positive Response:</a:t>
            </a:r>
            <a:endParaRPr lang="en-US" altLang="en-US" sz="1600"/>
          </a:p>
          <a:p>
            <a:r>
              <a:rPr lang="en-US" altLang="en-US" sz="1600"/>
              <a:t>59 01 12 34</a:t>
            </a:r>
            <a:endParaRPr lang="en-US" altLang="en-US" sz="1600"/>
          </a:p>
          <a:p>
            <a:endParaRPr lang="en-US" altLang="en-US" sz="1600"/>
          </a:p>
          <a:p>
            <a:r>
              <a:rPr lang="en-US" altLang="en-US" sz="1600"/>
              <a:t>59 → Positive response for 0x19</a:t>
            </a:r>
            <a:endParaRPr lang="en-US" altLang="en-US" sz="1600"/>
          </a:p>
          <a:p>
            <a:r>
              <a:rPr lang="en-US" altLang="en-US" sz="1600"/>
              <a:t>01 → Subfunction echoed</a:t>
            </a:r>
            <a:endParaRPr lang="en-US" altLang="en-US" sz="1600"/>
          </a:p>
          <a:p>
            <a:r>
              <a:rPr lang="en-US" altLang="en-US" sz="1600"/>
              <a:t>12 34 → Number of DTCs (in hex)</a:t>
            </a:r>
            <a:endParaRPr lang="en-US" altLang="en-US" sz="1600"/>
          </a:p>
          <a:p>
            <a:pPr algn="l">
              <a:spcAft>
                <a:spcPct val="60000"/>
              </a:spcAft>
              <a:buClrTx/>
              <a:buSzTx/>
              <a:buFontTx/>
            </a:pPr>
            <a:endParaRPr sz="2200" b="1"/>
          </a:p>
          <a:p>
            <a:pPr algn="l">
              <a:spcAft>
                <a:spcPct val="60000"/>
              </a:spcAft>
              <a:buClrTx/>
              <a:buSzTx/>
              <a:buFontTx/>
            </a:pPr>
            <a:endParaRPr lang="en-US"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5105" y="160020"/>
            <a:ext cx="11728450" cy="6555740"/>
          </a:xfrm>
          <a:prstGeom prst="rect">
            <a:avLst/>
          </a:prstGeom>
          <a:noFill/>
        </p:spPr>
        <p:txBody>
          <a:bodyPr wrap="square" rtlCol="0" anchor="t">
            <a:spAutoFit/>
          </a:bodyPr>
          <a:p>
            <a:pPr algn="l">
              <a:spcAft>
                <a:spcPct val="60000"/>
              </a:spcAft>
              <a:buClrTx/>
              <a:buSzTx/>
              <a:buFontTx/>
            </a:pPr>
            <a:r>
              <a:rPr sz="2200" b="1">
                <a:sym typeface="+mn-ea"/>
              </a:rPr>
              <a:t>Example 2: ReportDTCByStatusMask (0x02)</a:t>
            </a:r>
            <a:endParaRPr lang="en-US" altLang="en-US" sz="1600"/>
          </a:p>
          <a:p>
            <a:r>
              <a:rPr lang="en-US" altLang="en-US" sz="1600">
                <a:sym typeface="+mn-ea"/>
              </a:rPr>
              <a:t>Request:</a:t>
            </a:r>
            <a:endParaRPr lang="en-US" altLang="en-US" sz="1600">
              <a:sym typeface="+mn-ea"/>
            </a:endParaRPr>
          </a:p>
          <a:p>
            <a:r>
              <a:rPr lang="en-US" altLang="en-US" sz="1600">
                <a:sym typeface="+mn-ea"/>
              </a:rPr>
              <a:t>19 02 FF</a:t>
            </a:r>
            <a:endParaRPr lang="en-US" altLang="en-US" sz="1600">
              <a:sym typeface="+mn-ea"/>
            </a:endParaRPr>
          </a:p>
          <a:p>
            <a:r>
              <a:rPr lang="en-IN" altLang="en-US" sz="1600">
                <a:sym typeface="+mn-ea"/>
              </a:rPr>
              <a:t>Positive :</a:t>
            </a:r>
            <a:endParaRPr lang="en-US" altLang="en-US" sz="1600">
              <a:sym typeface="+mn-ea"/>
            </a:endParaRPr>
          </a:p>
          <a:p>
            <a:r>
              <a:rPr lang="en-US" altLang="en-US" sz="1600">
                <a:sym typeface="+mn-ea"/>
              </a:rPr>
              <a:t>59 02 03 01 23 45 8A 67 89 0F</a:t>
            </a:r>
            <a:endParaRPr lang="en-US" altLang="en-US" sz="1600">
              <a:sym typeface="+mn-ea"/>
            </a:endParaRPr>
          </a:p>
          <a:p>
            <a:endParaRPr lang="en-US" altLang="en-US" sz="1600">
              <a:sym typeface="+mn-ea"/>
            </a:endParaRPr>
          </a:p>
          <a:p>
            <a:r>
              <a:rPr lang="en-US" altLang="en-US" sz="1600">
                <a:sym typeface="+mn-ea"/>
              </a:rPr>
              <a:t>59 02 → Positive response</a:t>
            </a:r>
            <a:endParaRPr lang="en-US" altLang="en-US" sz="1600">
              <a:sym typeface="+mn-ea"/>
            </a:endParaRPr>
          </a:p>
          <a:p>
            <a:r>
              <a:rPr lang="en-US" altLang="en-US" sz="1600">
                <a:sym typeface="+mn-ea"/>
              </a:rPr>
              <a:t>03 → Number of DTCs (3)</a:t>
            </a:r>
            <a:endParaRPr lang="en-US" altLang="en-US" sz="1600">
              <a:sym typeface="+mn-ea"/>
            </a:endParaRPr>
          </a:p>
          <a:p>
            <a:r>
              <a:rPr lang="en-US" altLang="en-US" sz="1600">
                <a:sym typeface="+mn-ea"/>
              </a:rPr>
              <a:t>Then each DTC with status byte:</a:t>
            </a:r>
            <a:endParaRPr lang="en-US" altLang="en-US" sz="1600">
              <a:sym typeface="+mn-ea"/>
            </a:endParaRPr>
          </a:p>
          <a:p>
            <a:r>
              <a:rPr lang="en-US" altLang="en-US" sz="1600">
                <a:sym typeface="+mn-ea"/>
              </a:rPr>
              <a:t>DTC1 = 0x012345, Status = 0x8A</a:t>
            </a:r>
            <a:endParaRPr lang="en-US" altLang="en-US" sz="1600">
              <a:sym typeface="+mn-ea"/>
            </a:endParaRPr>
          </a:p>
          <a:p>
            <a:r>
              <a:rPr lang="en-US" altLang="en-US" sz="1600">
                <a:sym typeface="+mn-ea"/>
              </a:rPr>
              <a:t>DTC2 = 0x67890F, Status = 0xXX …</a:t>
            </a:r>
            <a:endParaRPr lang="en-US" altLang="en-US" sz="1600">
              <a:sym typeface="+mn-ea"/>
            </a:endParaRPr>
          </a:p>
          <a:p>
            <a:endParaRPr lang="en-US" altLang="en-US" sz="1600">
              <a:sym typeface="+mn-ea"/>
            </a:endParaRPr>
          </a:p>
          <a:p>
            <a:endParaRPr sz="2300" b="1">
              <a:sym typeface="+mn-ea"/>
            </a:endParaRPr>
          </a:p>
          <a:p>
            <a:r>
              <a:rPr lang="en-IN" sz="2300" b="1">
                <a:sym typeface="+mn-ea"/>
              </a:rPr>
              <a:t>6</a:t>
            </a:r>
            <a:r>
              <a:rPr sz="2300" b="1">
                <a:sym typeface="+mn-ea"/>
              </a:rPr>
              <a:t>. ECU Memory Types for DTCs</a:t>
            </a:r>
            <a:endParaRPr sz="2300" b="1">
              <a:sym typeface="+mn-ea"/>
            </a:endParaRPr>
          </a:p>
          <a:p>
            <a:endParaRPr lang="en-US" altLang="en-US" sz="1600">
              <a:sym typeface="+mn-ea"/>
            </a:endParaRPr>
          </a:p>
          <a:p>
            <a:endParaRPr lang="en-US" altLang="en-US" sz="1600">
              <a:sym typeface="+mn-ea"/>
            </a:endParaRPr>
          </a:p>
          <a:p>
            <a:endParaRPr lang="en-US" altLang="en-US" sz="1600">
              <a:sym typeface="+mn-ea"/>
            </a:endParaRPr>
          </a:p>
          <a:p>
            <a:endParaRPr lang="en-US" altLang="en-US" sz="1600">
              <a:sym typeface="+mn-ea"/>
            </a:endParaRPr>
          </a:p>
          <a:p>
            <a:endParaRPr lang="en-US" altLang="en-US" sz="1600">
              <a:sym typeface="+mn-ea"/>
            </a:endParaRPr>
          </a:p>
          <a:p>
            <a:endParaRPr lang="en-US" altLang="en-US" sz="1600">
              <a:sym typeface="+mn-ea"/>
            </a:endParaRPr>
          </a:p>
          <a:p>
            <a:endParaRPr lang="en-US" altLang="en-US" sz="1600">
              <a:sym typeface="+mn-ea"/>
            </a:endParaRPr>
          </a:p>
          <a:p>
            <a:endParaRPr lang="en-US" altLang="en-US" sz="1600">
              <a:sym typeface="+mn-ea"/>
            </a:endParaRPr>
          </a:p>
          <a:p>
            <a:endParaRPr lang="en-US" altLang="en-US" sz="1600">
              <a:sym typeface="+mn-ea"/>
            </a:endParaRPr>
          </a:p>
          <a:p>
            <a:endParaRPr lang="en-US" altLang="en-US" sz="1600">
              <a:sym typeface="+mn-ea"/>
            </a:endParaRPr>
          </a:p>
        </p:txBody>
      </p:sp>
      <p:graphicFrame>
        <p:nvGraphicFramePr>
          <p:cNvPr id="3" name="Table 2"/>
          <p:cNvGraphicFramePr/>
          <p:nvPr/>
        </p:nvGraphicFramePr>
        <p:xfrm>
          <a:off x="833755" y="4155440"/>
          <a:ext cx="8533765" cy="1524000"/>
        </p:xfrm>
        <a:graphic>
          <a:graphicData uri="http://schemas.openxmlformats.org/drawingml/2006/table">
            <a:tbl>
              <a:tblPr firstRow="1" bandRow="1">
                <a:tableStyleId>{5C22544A-7EE6-4342-B048-85BDC9FD1C3A}</a:tableStyleId>
              </a:tblPr>
              <a:tblGrid>
                <a:gridCol w="4266565"/>
                <a:gridCol w="4266565"/>
              </a:tblGrid>
              <a:tr h="381000">
                <a:tc>
                  <a:txBody>
                    <a:bodyPr/>
                    <a:p>
                      <a:pPr>
                        <a:buNone/>
                      </a:pPr>
                      <a:r>
                        <a:rPr lang="en-IN"/>
                        <a:t>Memory Type</a:t>
                      </a:r>
                      <a:endParaRPr lang="en-IN"/>
                    </a:p>
                  </a:txBody>
                  <a:tcPr/>
                </a:tc>
                <a:tc>
                  <a:txBody>
                    <a:bodyPr/>
                    <a:p>
                      <a:pPr>
                        <a:buNone/>
                      </a:pPr>
                      <a:r>
                        <a:rPr lang="en-IN"/>
                        <a:t>Description</a:t>
                      </a:r>
                      <a:endParaRPr lang="en-IN"/>
                    </a:p>
                    <a:p>
                      <a:pPr>
                        <a:buNone/>
                      </a:pPr>
                      <a:endParaRPr lang="en-IN"/>
                    </a:p>
                  </a:txBody>
                  <a:tcPr/>
                </a:tc>
              </a:tr>
              <a:tr h="381000">
                <a:tc>
                  <a:txBody>
                    <a:bodyPr/>
                    <a:p>
                      <a:pPr>
                        <a:buNone/>
                      </a:pPr>
                      <a:r>
                        <a:rPr lang="en-IN"/>
                        <a:t>Primary Memory</a:t>
                      </a:r>
                      <a:endParaRPr lang="en-IN"/>
                    </a:p>
                  </a:txBody>
                  <a:tcPr/>
                </a:tc>
                <a:tc>
                  <a:txBody>
                    <a:bodyPr/>
                    <a:p>
                      <a:pPr>
                        <a:buNone/>
                      </a:pPr>
                      <a:r>
                        <a:rPr lang="en-IN"/>
                        <a:t>Stores active &amp; historic DTCs</a:t>
                      </a:r>
                      <a:endParaRPr lang="en-IN"/>
                    </a:p>
                    <a:p>
                      <a:pPr>
                        <a:buNone/>
                      </a:pPr>
                      <a:endParaRPr lang="en-IN"/>
                    </a:p>
                  </a:txBody>
                  <a:tcPr/>
                </a:tc>
              </a:tr>
              <a:tr h="381000">
                <a:tc>
                  <a:txBody>
                    <a:bodyPr/>
                    <a:p>
                      <a:pPr>
                        <a:buNone/>
                      </a:pPr>
                      <a:r>
                        <a:rPr lang="en-IN"/>
                        <a:t>Mirror Memory</a:t>
                      </a:r>
                      <a:endParaRPr lang="en-IN"/>
                    </a:p>
                  </a:txBody>
                  <a:tcPr/>
                </a:tc>
                <a:tc>
                  <a:txBody>
                    <a:bodyPr/>
                    <a:p>
                      <a:pPr>
                        <a:buNone/>
                      </a:pPr>
                      <a:r>
                        <a:rPr lang="en-IN"/>
                        <a:t>Backup of last DTCs after reset</a:t>
                      </a:r>
                      <a:endParaRPr lang="en-IN"/>
                    </a:p>
                    <a:p>
                      <a:pPr>
                        <a:buNone/>
                      </a:pPr>
                      <a:endParaRPr lang="en-IN"/>
                    </a:p>
                  </a:txBody>
                  <a:tcPr/>
                </a:tc>
              </a:tr>
              <a:tr h="381000">
                <a:tc>
                  <a:txBody>
                    <a:bodyPr/>
                    <a:p>
                      <a:pPr>
                        <a:buNone/>
                      </a:pPr>
                      <a:r>
                        <a:rPr lang="en-IN"/>
                        <a:t>Non-volatile Memory</a:t>
                      </a:r>
                      <a:endParaRPr lang="en-IN"/>
                    </a:p>
                  </a:txBody>
                  <a:tcPr/>
                </a:tc>
                <a:tc>
                  <a:txBody>
                    <a:bodyPr/>
                    <a:p>
                      <a:pPr>
                        <a:buNone/>
                      </a:pPr>
                      <a:r>
                        <a:rPr lang="en-IN"/>
                        <a:t>Keeps confirmed DTCs across power cycles</a:t>
                      </a:r>
                      <a:endParaRPr lang="en-IN"/>
                    </a:p>
                    <a:p>
                      <a:pPr>
                        <a:buNone/>
                      </a:pPr>
                      <a:endParaRPr lang="en-IN"/>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Text Box 3"/>
          <p:cNvSpPr txBox="1"/>
          <p:nvPr/>
        </p:nvSpPr>
        <p:spPr>
          <a:xfrm>
            <a:off x="339725" y="436245"/>
            <a:ext cx="11511915" cy="3399790"/>
          </a:xfrm>
          <a:prstGeom prst="rect">
            <a:avLst/>
          </a:prstGeom>
        </p:spPr>
        <p:txBody>
          <a:bodyPr wrap="square">
            <a:spAutoFit/>
          </a:bodyPr>
          <a:p>
            <a:pPr algn="l">
              <a:buClrTx/>
              <a:buSzTx/>
              <a:buFontTx/>
            </a:pPr>
            <a:r>
              <a:rPr lang="en-IN" sz="2300" b="1"/>
              <a:t> 8. Typical Interview Questions (with brief answers)</a:t>
            </a:r>
            <a:endParaRPr lang="en-IN" sz="2300" b="1"/>
          </a:p>
          <a:p>
            <a:pPr>
              <a:buAutoNum type="arabicPeriod"/>
            </a:pPr>
            <a:r>
              <a:rPr sz="1600"/>
              <a:t>What is a DTC?</a:t>
            </a:r>
            <a:endParaRPr sz="1600"/>
          </a:p>
          <a:p>
            <a:r>
              <a:rPr sz="1600"/>
              <a:t> → A Diagnostic Trouble Code identifies faults detected by ECU self-diagnostics.</a:t>
            </a:r>
            <a:endParaRPr sz="1600"/>
          </a:p>
          <a:p>
            <a:r>
              <a:rPr lang="en-IN" sz="1600"/>
              <a:t>2. </a:t>
            </a:r>
            <a:r>
              <a:rPr sz="1600"/>
              <a:t>What is the difference between confirmed and pending DTCs?</a:t>
            </a:r>
            <a:endParaRPr sz="1600"/>
          </a:p>
          <a:p>
            <a:r>
              <a:rPr sz="1600"/>
              <a:t> → Pending DTCs are detected faults not yet confirmed. Confirmed DTCs are validated after repeated detections.</a:t>
            </a:r>
            <a:endParaRPr sz="1600"/>
          </a:p>
          <a:p>
            <a:r>
              <a:rPr lang="en-IN" sz="1600"/>
              <a:t>3. </a:t>
            </a:r>
            <a:r>
              <a:rPr sz="1600"/>
              <a:t>How do you clear DTCs?</a:t>
            </a:r>
            <a:endParaRPr sz="1600"/>
          </a:p>
          <a:p>
            <a:r>
              <a:rPr sz="1600"/>
              <a:t> → By sending UDS Service 0x14 (ClearDiagnosticInformation) request.</a:t>
            </a:r>
            <a:endParaRPr sz="1600"/>
          </a:p>
          <a:p>
            <a:r>
              <a:rPr lang="en-IN" sz="1600"/>
              <a:t>4. </a:t>
            </a:r>
            <a:r>
              <a:rPr sz="1600"/>
              <a:t>What is the purpose of the status mask?</a:t>
            </a:r>
            <a:endParaRPr sz="1600"/>
          </a:p>
          <a:p>
            <a:r>
              <a:rPr sz="1600"/>
              <a:t> → It filters DTCs based on their test status bits.</a:t>
            </a:r>
            <a:endParaRPr sz="1600"/>
          </a:p>
          <a:p>
            <a:r>
              <a:rPr lang="en-IN" sz="1600"/>
              <a:t>5. </a:t>
            </a:r>
            <a:r>
              <a:rPr sz="1600"/>
              <a:t>What happens if the ECU is locked?</a:t>
            </a:r>
            <a:endParaRPr sz="1600"/>
          </a:p>
          <a:p>
            <a:r>
              <a:rPr sz="1600"/>
              <a:t> → You must perform Service 0x27 (SecurityAccess) before reading or clearing DTCs.</a:t>
            </a:r>
            <a:endParaRPr sz="1600"/>
          </a:p>
          <a:p>
            <a:r>
              <a:rPr lang="en-IN" sz="1600"/>
              <a:t>6.</a:t>
            </a:r>
            <a:r>
              <a:rPr sz="1600"/>
              <a:t>What’s the response if no DTCs are stored?</a:t>
            </a:r>
            <a:endParaRPr sz="1600"/>
          </a:p>
          <a:p>
            <a:r>
              <a:rPr sz="1600"/>
              <a:t> → Negative Response: 7F 19 11 (SubFunctionNotSupported or conditions not met).</a:t>
            </a:r>
            <a:endParaRPr sz="1600"/>
          </a:p>
        </p:txBody>
      </p:sp>
    </p:spTree>
  </p:cSld>
  <p:clrMapOvr>
    <a:masterClrMapping/>
  </p:clrMapOvr>
</p:sld>
</file>

<file path=ppt/tags/tag1.xml><?xml version="1.0" encoding="utf-8"?>
<p:tagLst xmlns:p="http://schemas.openxmlformats.org/presentationml/2006/main">
  <p:tag name="TABLE_ENDDRAG_ORIGIN_RECT" val="871*172"/>
  <p:tag name="TABLE_ENDDRAG_RECT" val="46*329*871*172"/>
</p:tagLst>
</file>

<file path=ppt/theme/theme1.xml><?xml version="1.0" encoding="utf-8"?>
<a:theme xmlns:a="http://schemas.openxmlformats.org/drawingml/2006/main" name="1_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2779</Words>
  <Application>WPS Presentation</Application>
  <PresentationFormat>Widescreen</PresentationFormat>
  <Paragraphs>180</Paragraphs>
  <Slides>6</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vt:i4>
      </vt:variant>
    </vt:vector>
  </HeadingPairs>
  <TitlesOfParts>
    <vt:vector size="14" baseType="lpstr">
      <vt:lpstr>Arial</vt:lpstr>
      <vt:lpstr>SimSun</vt:lpstr>
      <vt:lpstr>Wingdings</vt:lpstr>
      <vt:lpstr>Calibri Light</vt:lpstr>
      <vt:lpstr>Calibri</vt:lpstr>
      <vt:lpstr>Microsoft YaHei</vt:lpstr>
      <vt:lpstr>Arial Unicode MS</vt:lpstr>
      <vt:lpstr>1_Business Cooperate</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UDS Service 0x19 (ReadDTCInformation</dc:title>
  <dc:creator/>
  <cp:lastModifiedBy>WPS_1735833864</cp:lastModifiedBy>
  <cp:revision>1</cp:revision>
  <dcterms:created xsi:type="dcterms:W3CDTF">2025-10-16T16:36:56Z</dcterms:created>
  <dcterms:modified xsi:type="dcterms:W3CDTF">2025-10-16T16:36:56Z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E279DE529DFE4FD68F22A443E08B74B7_11</vt:lpwstr>
  </property>
  <property fmtid="{D5CDD505-2E9C-101B-9397-08002B2CF9AE}" pid="3" name="KSOProductBuildVer">
    <vt:lpwstr>1033-12.2.0.21931</vt:lpwstr>
  </property>
</Properties>
</file>