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C8737F-F68C-4A9D-8B11-E526FA8D451F}">
  <a:tblStyle styleId="{95C8737F-F68C-4A9D-8B11-E526FA8D4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a2f4c0795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a2f4c07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a7d3da5c4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a7d3da5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e45951794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e459517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b59d85bc9_0_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b59d85b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a7d3da5c4_0_8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a7d3da5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b59d85bc9_0_1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b59d85b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e45951794_0_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e459517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a7d3da5c4_0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a7d3da5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b59d85bc9_0_1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b59d85bc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a7d3da5c4_0_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a7d3da5c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e45951794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e459517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72d2360d6_0_2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72d2360d6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e45951794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e459517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b59d85bc9_0_14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b59d85b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e46beacfb_1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e46beacf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b59d85bc9_0_1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b59d85bc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7d3da5c4_0_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7d3da5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b59d85bc9_0_10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b59d85bc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e45951794_0_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e459517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59d85bc9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59d85b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a7d3da5c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a7d3da5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a7d3da5c4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a7d3da5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62375" y="1616525"/>
            <a:ext cx="3714675" cy="126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42925" y="4663101"/>
            <a:ext cx="12858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695325" y="3985200"/>
            <a:ext cx="76581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DRIVEN VALUE CREATION</a:t>
            </a:r>
            <a:endParaRPr b="1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SCIENCE &amp; ANALYTICS  |  DATA MANAGEMENT   |  VISUALIZATION &amp; DATA EXPERIENCE</a:t>
            </a:r>
            <a:endParaRPr sz="11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 ONE Solutions AG, Sihlfeldstrasse 58, 8003 Zürich, d1-solutions.com</a:t>
            </a:r>
            <a:endParaRPr sz="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Grey">
  <p:cSld name="CUSTOM_2_1_1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73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1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82" name="Google Shape;82;p11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" name="Google Shape;83;p11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478800" y="1152500"/>
            <a:ext cx="81612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Pink">
  <p:cSld name="CUSTOM_2_1_1_1_1_1_1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450" y="0"/>
            <a:ext cx="9162900" cy="515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2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90" name="Google Shape;90;p12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" name="Google Shape;91;p12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478800" y="1152500"/>
            <a:ext cx="81612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White">
  <p:cSld name="CUSTOM_2_1_1_1_1_1_1_2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3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97" name="Google Shape;97;p13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13"/>
            <p:cNvPicPr preferRelativeResize="0"/>
            <p:nvPr/>
          </p:nvPicPr>
          <p:blipFill rotWithShape="1">
            <a:blip r:embed="rId2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478800" y="1152500"/>
            <a:ext cx="81864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478800" y="388800"/>
            <a:ext cx="818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aver">
  <p:cSld name="Title and 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70800" y="46224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1100" y="1304900"/>
            <a:ext cx="2381800" cy="23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13825" y="4167975"/>
            <a:ext cx="9130200" cy="97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211375" y="3836775"/>
            <a:ext cx="26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ogo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218800" y="4644000"/>
            <a:ext cx="5487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b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78800" y="1152000"/>
            <a:ext cx="81864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‑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‐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‐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ditional Footer">
  <p:cSld name="CUSTOM_5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494975" y="1129150"/>
            <a:ext cx="8350500" cy="3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7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620000" y="4644000"/>
            <a:ext cx="6062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7682400" y="4644000"/>
            <a:ext cx="78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1620000" y="4644000"/>
            <a:ext cx="6062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sz="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7682400" y="4644000"/>
            <a:ext cx="78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sz="7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478800" y="1152000"/>
            <a:ext cx="81864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with Picture">
  <p:cSld name="CUSTOM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78800" y="1152000"/>
            <a:ext cx="40932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‑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‐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‐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‐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4572125" y="1152000"/>
            <a:ext cx="4093200" cy="33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Red">
  <p:cSld name="CUSTOM_2_1_1_1_1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78800" y="1152500"/>
            <a:ext cx="81612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41" name="Google Shape;41;p6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6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2_1_1_1_1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47" name="Google Shape;47;p7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48" name="Google Shape;48;p7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" name="Google Shape;49;p7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7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478800" y="1152500"/>
            <a:ext cx="81612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LET’S MAKE SENSE</a:t>
            </a:r>
            <a:endParaRPr sz="3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6110950" y="3706050"/>
            <a:ext cx="30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288796" y="2455200"/>
            <a:ext cx="32256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Blue">
  <p:cSld name="CUSTOM_2_1_1">
    <p:bg>
      <p:bgPr>
        <a:solidFill>
          <a:srgbClr val="351C7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9162900" cy="5153100"/>
          </a:xfrm>
          <a:prstGeom prst="rect">
            <a:avLst/>
          </a:prstGeom>
          <a:solidFill>
            <a:srgbClr val="452F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5" y="9377"/>
            <a:ext cx="9170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type="title"/>
          </p:nvPr>
        </p:nvSpPr>
        <p:spPr>
          <a:xfrm>
            <a:off x="478800" y="1152500"/>
            <a:ext cx="81612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58" name="Google Shape;58;p8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59" name="Google Shape;59;p8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" name="Google Shape;60;p8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300"/>
          </a:p>
        </p:txBody>
      </p:sp>
      <p:sp>
        <p:nvSpPr>
          <p:cNvPr id="62" name="Google Shape;62;p8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Yellow">
  <p:cSld name="CUSTOM_2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0"/>
            <a:ext cx="91704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9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66" name="Google Shape;66;p9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p9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478800" y="1152500"/>
            <a:ext cx="81612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Brown">
  <p:cSld name="CUSTOM_2_1_1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51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0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74" name="Google Shape;74;p10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0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478800" y="1152500"/>
            <a:ext cx="81612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/>
        </p:nvSpPr>
        <p:spPr>
          <a:xfrm>
            <a:off x="730800" y="4644000"/>
            <a:ext cx="1195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 Light"/>
              <a:buNone/>
              <a:defRPr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875" y="1152500"/>
            <a:ext cx="81873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141E"/>
              </a:buClr>
              <a:buSzPts val="1800"/>
              <a:buFont typeface="Helvetica Neue Light"/>
              <a:buChar char="‑"/>
              <a:defRPr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E141E"/>
              </a:buClr>
              <a:buSzPts val="1600"/>
              <a:buFont typeface="Helvetica Neue Light"/>
              <a:buChar char="‐"/>
              <a:defRPr sz="16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E141E"/>
              </a:buClr>
              <a:buSzPts val="1400"/>
              <a:buFont typeface="Helvetica Neue Light"/>
              <a:buChar char="‐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‐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‐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‐"/>
              <a:defRPr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 Light"/>
              <a:buChar char="‐"/>
              <a:defRPr sz="1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 Light"/>
              <a:buChar char="■"/>
              <a:defRPr sz="1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Helvetica Neue Light"/>
              <a:buChar char="■"/>
              <a:defRPr sz="1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buNone/>
              <a:defRPr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10" name="Google Shape;10;p1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"/>
          <p:cNvSpPr txBox="1"/>
          <p:nvPr/>
        </p:nvSpPr>
        <p:spPr>
          <a:xfrm>
            <a:off x="729275" y="4643725"/>
            <a:ext cx="11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7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44">
          <p15:clr>
            <a:srgbClr val="E46962"/>
          </p15:clr>
        </p15:guide>
        <p15:guide id="2" pos="301">
          <p15:clr>
            <a:srgbClr val="E46962"/>
          </p15:clr>
        </p15:guide>
        <p15:guide id="3" orient="horz" pos="726">
          <p15:clr>
            <a:srgbClr val="E46962"/>
          </p15:clr>
        </p15:guide>
        <p15:guide id="4" orient="horz" pos="2835">
          <p15:clr>
            <a:srgbClr val="E46962"/>
          </p15:clr>
        </p15:guide>
        <p15:guide id="5" pos="5458">
          <p15:clr>
            <a:srgbClr val="E46962"/>
          </p15:clr>
        </p15:guide>
        <p15:guide id="6" pos="2880">
          <p15:clr>
            <a:srgbClr val="E46962"/>
          </p15:clr>
        </p15:guide>
        <p15:guide id="7" pos="1591">
          <p15:clr>
            <a:srgbClr val="E46962"/>
          </p15:clr>
        </p15:guide>
        <p15:guide id="8" pos="4169">
          <p15:clr>
            <a:srgbClr val="E46962"/>
          </p15:clr>
        </p15:guide>
        <p15:guide id="9" pos="2021">
          <p15:clr>
            <a:schemeClr val="accent4"/>
          </p15:clr>
        </p15:guide>
        <p15:guide id="10" pos="3740">
          <p15:clr>
            <a:schemeClr val="accent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atadays.ch/d-one-challenge" TargetMode="External"/><Relationship Id="rId4" Type="http://schemas.openxmlformats.org/officeDocument/2006/relationships/hyperlink" Target="https://colab.research.google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218800" y="4644000"/>
            <a:ext cx="5487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" sz="700"/>
              <a:t>‹#›</a:t>
            </a:fld>
            <a:endParaRPr sz="70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477863" y="4663217"/>
            <a:ext cx="251400" cy="253497"/>
            <a:chOff x="8348300" y="4632441"/>
            <a:chExt cx="251400" cy="253497"/>
          </a:xfrm>
        </p:grpSpPr>
        <p:sp>
          <p:nvSpPr>
            <p:cNvPr id="118" name="Google Shape;118;p17"/>
            <p:cNvSpPr/>
            <p:nvPr/>
          </p:nvSpPr>
          <p:spPr>
            <a:xfrm>
              <a:off x="8348300" y="4632441"/>
              <a:ext cx="251400" cy="2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119;p17"/>
            <p:cNvPicPr preferRelativeResize="0"/>
            <p:nvPr/>
          </p:nvPicPr>
          <p:blipFill rotWithShape="1">
            <a:blip r:embed="rId3">
              <a:alphaModFix/>
            </a:blip>
            <a:srcRect b="0" l="0" r="84255" t="0"/>
            <a:stretch/>
          </p:blipFill>
          <p:spPr>
            <a:xfrm>
              <a:off x="8431270" y="4653738"/>
              <a:ext cx="107224" cy="23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/>
          <p:nvPr/>
        </p:nvSpPr>
        <p:spPr>
          <a:xfrm>
            <a:off x="729275" y="4643725"/>
            <a:ext cx="119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d-one.ai</a:t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91400" y="975825"/>
            <a:ext cx="81612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5th - 7th of May 2023</a:t>
            </a:r>
            <a:endParaRPr sz="3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Datathon by Analytics Club @ ETH</a:t>
            </a:r>
            <a:endParaRPr sz="3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766" y="2586800"/>
            <a:ext cx="1596134" cy="159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2229875" y="3106138"/>
            <a:ext cx="18333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Carlos Parés-Pulido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Analytics Consultant</a:t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 b="46123" l="0" r="0" t="0"/>
          <a:stretch/>
        </p:blipFill>
        <p:spPr>
          <a:xfrm>
            <a:off x="5093875" y="2538438"/>
            <a:ext cx="1596134" cy="159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90225" y="2432826"/>
            <a:ext cx="3085545" cy="20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</a:t>
            </a:r>
            <a:r>
              <a:rPr i="1" lang="de"/>
              <a:t>run_logs</a:t>
            </a:r>
            <a:r>
              <a:rPr lang="de"/>
              <a:t>: warnings</a:t>
            </a:r>
            <a:endParaRPr sz="2400"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6" name="Google Shape;206;p26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78350" y="1319500"/>
            <a:ext cx="3960600" cy="356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This is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real world</a:t>
            </a:r>
            <a:r>
              <a:rPr lang="de"/>
              <a:t> data; preprocessing is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essential</a:t>
            </a:r>
            <a:r>
              <a:rPr lang="de"/>
              <a:t>.</a:t>
            </a:r>
            <a:br>
              <a:rPr lang="de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For every run, we have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de"/>
              <a:t> entries close to the beginning or ending point for user privacy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950" y="579650"/>
            <a:ext cx="4065599" cy="377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5353000" y="3290075"/>
            <a:ext cx="1064400" cy="1061400"/>
          </a:xfrm>
          <a:prstGeom prst="ellipse">
            <a:avLst/>
          </a:prstGeom>
          <a:solidFill>
            <a:srgbClr val="727272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p26"/>
          <p:cNvSpPr txBox="1"/>
          <p:nvPr/>
        </p:nvSpPr>
        <p:spPr>
          <a:xfrm rot="-1135819">
            <a:off x="5353011" y="3428294"/>
            <a:ext cx="1064368" cy="78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Home address; hidden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trainings </a:t>
            </a:r>
            <a:r>
              <a:rPr lang="de"/>
              <a:t>+ </a:t>
            </a:r>
            <a:r>
              <a:rPr i="1" lang="de"/>
              <a:t>run_logs</a:t>
            </a:r>
            <a:r>
              <a:rPr lang="de"/>
              <a:t>: notes</a:t>
            </a:r>
            <a:endParaRPr i="1" sz="2400"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7" name="Google Shape;217;p27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555550" y="1533500"/>
            <a:ext cx="7473300" cy="2519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You can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r>
              <a:rPr lang="de"/>
              <a:t> </a:t>
            </a:r>
            <a:r>
              <a:rPr i="1" lang="de"/>
              <a:t>trainings </a:t>
            </a:r>
            <a:r>
              <a:rPr lang="de"/>
              <a:t>and </a:t>
            </a:r>
            <a:r>
              <a:rPr i="1" lang="de"/>
              <a:t>run_logs</a:t>
            </a:r>
            <a:r>
              <a:rPr lang="de"/>
              <a:t> on (</a:t>
            </a:r>
            <a:r>
              <a:rPr i="1" lang="de"/>
              <a:t>user_id</a:t>
            </a:r>
            <a:r>
              <a:rPr lang="de"/>
              <a:t>, </a:t>
            </a:r>
            <a:r>
              <a:rPr i="1" lang="de"/>
              <a:t>training_id</a:t>
            </a:r>
            <a:r>
              <a:rPr lang="de"/>
              <a:t>).</a:t>
            </a:r>
            <a:br>
              <a:rPr lang="de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Aggregated metrics (</a:t>
            </a:r>
            <a:r>
              <a:rPr i="1" lang="de"/>
              <a:t>distance</a:t>
            </a:r>
            <a:r>
              <a:rPr lang="de"/>
              <a:t>, </a:t>
            </a:r>
            <a:r>
              <a:rPr i="1" lang="de"/>
              <a:t>avg_hr</a:t>
            </a:r>
            <a:r>
              <a:rPr lang="de"/>
              <a:t>, </a:t>
            </a:r>
            <a:r>
              <a:rPr i="1" lang="de"/>
              <a:t>max_hr</a:t>
            </a:r>
            <a:r>
              <a:rPr lang="de"/>
              <a:t> etc) are computed upstream from us, and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won’t match</a:t>
            </a:r>
            <a:r>
              <a:rPr lang="de"/>
              <a:t> between </a:t>
            </a:r>
            <a:r>
              <a:rPr i="1" lang="de"/>
              <a:t>run_logs</a:t>
            </a:r>
            <a:r>
              <a:rPr lang="de"/>
              <a:t> and </a:t>
            </a:r>
            <a:r>
              <a:rPr i="1" lang="de"/>
              <a:t>trainings.</a:t>
            </a:r>
            <a:br>
              <a:rPr i="1" lang="de"/>
            </a:b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Attributes may be null, data quality issues may be present.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</a:t>
            </a:r>
            <a:r>
              <a:rPr i="1" lang="de"/>
              <a:t>exam_dataset</a:t>
            </a:r>
            <a:endParaRPr i="1" sz="2400"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5" name="Google Shape;225;p28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226" name="Google Shape;226;p28"/>
          <p:cNvGraphicFramePr/>
          <p:nvPr/>
        </p:nvGraphicFramePr>
        <p:xfrm>
          <a:off x="1332652" y="974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{95C8737F-F68C-4A9D-8B11-E526FA8D451F}</a:tableStyleId>
              </a:tblPr>
              <a:tblGrid>
                <a:gridCol w="1167875"/>
                <a:gridCol w="26504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user_id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string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Unique ID per user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training_id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string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Unique ID per sport activity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string (null)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null; write your predictions here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678800" y="2886675"/>
            <a:ext cx="7607700" cy="149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250 rows in table </a:t>
            </a:r>
            <a:r>
              <a:rPr i="1" lang="de" sz="1600"/>
              <a:t>trainings</a:t>
            </a:r>
            <a:r>
              <a:rPr lang="de" sz="1600"/>
              <a:t> have </a:t>
            </a:r>
            <a:r>
              <a:rPr i="1" lang="de" sz="1600"/>
              <a:t>type = null.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We have extracted their (</a:t>
            </a:r>
            <a:r>
              <a:rPr i="1" lang="de" sz="1600"/>
              <a:t>user_id</a:t>
            </a:r>
            <a:r>
              <a:rPr lang="de" sz="1600"/>
              <a:t>, </a:t>
            </a:r>
            <a:r>
              <a:rPr i="1" lang="de" sz="1600"/>
              <a:t>training_id</a:t>
            </a:r>
            <a:r>
              <a:rPr lang="de" sz="1600"/>
              <a:t>) into this table for convenience.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You will have to give us this table, </a:t>
            </a:r>
            <a:r>
              <a:rPr b="1" lang="de" sz="1600">
                <a:latin typeface="Helvetica Neue"/>
                <a:ea typeface="Helvetica Neue"/>
                <a:cs typeface="Helvetica Neue"/>
                <a:sym typeface="Helvetica Neue"/>
              </a:rPr>
              <a:t>in the exact same format</a:t>
            </a:r>
            <a:r>
              <a:rPr lang="de" sz="1600"/>
              <a:t>, filling in the nulls with a prediction of the type of training (with the exact spelling in slide 8)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2491925" y="2227650"/>
            <a:ext cx="2650500" cy="400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~30KB, 250 rows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5819000" y="1226550"/>
            <a:ext cx="2554200" cy="1262100"/>
          </a:xfrm>
          <a:prstGeom prst="rect">
            <a:avLst/>
          </a:prstGeom>
          <a:solidFill>
            <a:srgbClr val="BE14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Are these 250 a representative sample of the five types, or manually chosen? </a:t>
            </a:r>
            <a:br>
              <a:rPr lang="d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d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Assume at your own peril!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218800" y="4644000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975500" y="2262275"/>
            <a:ext cx="5193000" cy="7776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77875" y="1112975"/>
            <a:ext cx="78729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rgbClr val="BE141E"/>
                </a:solidFill>
              </a:rPr>
              <a:t>Task 1</a:t>
            </a:r>
            <a:r>
              <a:rPr lang="de"/>
              <a:t>: understand and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pre-process</a:t>
            </a:r>
            <a:r>
              <a:rPr lang="de"/>
              <a:t> the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rgbClr val="CC0100"/>
                </a:solidFill>
              </a:rPr>
              <a:t>Task 2</a:t>
            </a:r>
            <a:r>
              <a:rPr lang="de"/>
              <a:t>: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r>
              <a:rPr lang="de"/>
              <a:t>. Create an algorithm that predicts the </a:t>
            </a:r>
            <a:r>
              <a:rPr i="1" lang="de"/>
              <a:t>type </a:t>
            </a:r>
            <a:r>
              <a:rPr lang="de"/>
              <a:t>of training for the 250 </a:t>
            </a:r>
            <a:r>
              <a:rPr i="1" lang="de"/>
              <a:t>training_id</a:t>
            </a:r>
            <a:r>
              <a:rPr lang="de"/>
              <a:t> in </a:t>
            </a:r>
            <a:r>
              <a:rPr i="1" lang="de"/>
              <a:t>exam_dataset</a:t>
            </a:r>
            <a:r>
              <a:rPr lang="de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>
                <a:solidFill>
                  <a:srgbClr val="CC0100"/>
                </a:solidFill>
              </a:rPr>
              <a:t>Task 3</a:t>
            </a:r>
            <a:r>
              <a:rPr lang="de"/>
              <a:t>: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r>
              <a:rPr lang="de"/>
              <a:t>. Develop and prototype a metric that provides </a:t>
            </a:r>
            <a:r>
              <a:rPr lang="de"/>
              <a:t>insight of how a user’s fitness evolved over time.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Do not focus on comparing different users.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Instead, we want to compare a user’s </a:t>
            </a:r>
            <a:r>
              <a:rPr lang="de"/>
              <a:t>performance at different points in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 encourage you to work on these tasks in parallel.</a:t>
            </a:r>
            <a:endParaRPr/>
          </a:p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Your tasks</a:t>
            </a:r>
            <a:endParaRPr/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43" name="Google Shape;243;p30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58875" y="3319200"/>
            <a:ext cx="1723500" cy="39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# runs per week</a:t>
            </a:r>
            <a:endParaRPr/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Some unexciting examples of task 3</a:t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1" name="Google Shape;251;p31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75" y="1243288"/>
            <a:ext cx="2462901" cy="189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886" y="1215875"/>
            <a:ext cx="2551290" cy="1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788425" y="3319200"/>
            <a:ext cx="1878300" cy="39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km run per month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425" y="1286463"/>
            <a:ext cx="2366750" cy="18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6607825" y="3319200"/>
            <a:ext cx="2184300" cy="39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longest run this year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477875" y="3968000"/>
            <a:ext cx="7740900" cy="60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Something along these lines – but providing deeper insight into fitness.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we expect from you</a:t>
            </a:r>
            <a:endParaRPr/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4" name="Google Shape;264;p32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477875" y="1112975"/>
            <a:ext cx="78729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By Sunday 12.00: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A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CSV file </a:t>
            </a:r>
            <a:r>
              <a:rPr i="1" lang="de"/>
              <a:t>[team name]_submission.csv</a:t>
            </a:r>
            <a:r>
              <a:rPr lang="de"/>
              <a:t> with your model’s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predictions</a:t>
            </a:r>
            <a:r>
              <a:rPr lang="de"/>
              <a:t>, as described in slide 12.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Your code</a:t>
            </a:r>
            <a:r>
              <a:rPr lang="de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By Sunday 14.00: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Slides for a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5-minute presentation</a:t>
            </a:r>
            <a:r>
              <a:rPr lang="de"/>
              <a:t>, in which you quickly present your work.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There will be a 5-minute question round after the presentation.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477875" y="960575"/>
            <a:ext cx="78729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[10%]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Data pre-processing</a:t>
            </a:r>
            <a:r>
              <a:rPr lang="de"/>
              <a:t>: “</a:t>
            </a:r>
            <a:r>
              <a:rPr i="1" lang="de"/>
              <a:t>80% of data science is data prep</a:t>
            </a:r>
            <a:r>
              <a:rPr lang="de"/>
              <a:t>”. In your presentation, explain some shortcomings you found in the data, and what you did to mitigate them.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[50%]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r>
              <a:rPr lang="de"/>
              <a:t>: we will grade on a curve, based on the accuracy of your algorithm in % of correct labels in </a:t>
            </a:r>
            <a:r>
              <a:rPr i="1" lang="de"/>
              <a:t>exam_dataset</a:t>
            </a:r>
            <a:r>
              <a:rPr lang="de"/>
              <a:t>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Smart ideas may provide a bonus to your grade – so present them!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[40%]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r>
              <a:rPr lang="de"/>
              <a:t>: we will evaluate your proposed metric, as explained in your presentation. Points for originality, intuitiveness and sophistication.</a:t>
            </a:r>
            <a:endParaRPr/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How we will evaluate your work</a:t>
            </a:r>
            <a:endParaRPr sz="2400"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Presentation guidelines</a:t>
            </a:r>
            <a:endParaRPr/>
          </a:p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0" name="Google Shape;280;p34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477875" y="1112975"/>
            <a:ext cx="78729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Task 1: one slide with 1-2 interesting problems you’ve come across, and how you dealt with them.</a:t>
            </a:r>
            <a:br>
              <a:rPr lang="de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Task 2: one slide presenting your prediction algorithm. Concentrate on key ideas, rather than performance.</a:t>
            </a:r>
            <a:br>
              <a:rPr lang="de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Task 3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should be the focus of your presentation</a:t>
            </a:r>
            <a:r>
              <a:rPr lang="de"/>
              <a:t> – we want to understand your designed metric and see how it works!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8218800" y="4644000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1975500" y="2262275"/>
            <a:ext cx="5193000" cy="7776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admin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218800" y="4644000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54075" y="1152500"/>
            <a:ext cx="82383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“My success has been the product of many years’ struggle, and every year, my times have shown </a:t>
            </a:r>
            <a:r>
              <a:rPr b="1" lang="de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gradual improvement</a:t>
            </a:r>
            <a:r>
              <a:rPr lang="de" sz="2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.”</a:t>
            </a:r>
            <a:endParaRPr sz="2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951200" y="3165925"/>
            <a:ext cx="67140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 Mo Farah, Olympic gold medallist</a:t>
            </a:r>
            <a:endParaRPr sz="1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(Gold 5k and 10k, London 2012 and Rio 2016)</a:t>
            </a:r>
            <a:endParaRPr sz="1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477875" y="960575"/>
            <a:ext cx="78729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You have access to a Google Drive folder on the Datathon page,</a:t>
            </a:r>
            <a:br>
              <a:rPr lang="de"/>
            </a:br>
            <a:r>
              <a:rPr lang="de" u="sng">
                <a:solidFill>
                  <a:schemeClr val="hlink"/>
                </a:solidFill>
                <a:hlinkClick r:id="rId3"/>
              </a:rPr>
              <a:t>https://www.datadays.ch/d-one-challenge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If you cannot access the Google Drive, let us know asap!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All the datasets are there as CSV.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If you would rather develop on the cloud, we recommend Google Colab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https://colab.research.google.com/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We provide you with a Jupyter notebook stub to access the data in Colab; see challenge description for step-by-step.</a:t>
            </a:r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Accessing the data</a:t>
            </a:r>
            <a:endParaRPr sz="2400"/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95" name="Google Shape;295;p36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1042200" y="1039725"/>
            <a:ext cx="73086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Gradual improvement</a:t>
            </a:r>
            <a:r>
              <a:rPr lang="de"/>
              <a:t>: You won’t hit perfection in 24h – but you can beat your results from last hour!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Understand the data</a:t>
            </a:r>
            <a:r>
              <a:rPr lang="de"/>
              <a:t>: How does the map of a run look like? What metrics are useful to calculate? How does slope affect a runner?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“Fail fast”</a:t>
            </a:r>
            <a:r>
              <a:rPr lang="de"/>
              <a:t>: Implement, test, evaluate often; don’t get caught up in one idea!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Think like a user</a:t>
            </a:r>
            <a:r>
              <a:rPr lang="de"/>
              <a:t>: what metrics would you find interesting?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Most of all: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Have fun!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7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Final advice</a:t>
            </a:r>
            <a:endParaRPr sz="2400"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03" name="Google Shape;303;p37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8470800" y="4622400"/>
            <a:ext cx="5487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Mission briefing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78800" y="1304400"/>
            <a:ext cx="7872900" cy="3348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 partner in the personal fitness industry</a:t>
            </a:r>
            <a:r>
              <a:rPr lang="de"/>
              <a:t> shared with us historic data from some users’ running sessions.</a:t>
            </a:r>
            <a:br>
              <a:rPr lang="de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Your tasks: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prepare </a:t>
            </a:r>
            <a:r>
              <a:rPr lang="de"/>
              <a:t>the data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predict </a:t>
            </a:r>
            <a:r>
              <a:rPr lang="de"/>
              <a:t>the type of training where it is not available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 sz="1600"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r>
              <a:rPr lang="de" sz="1600"/>
              <a:t> a metric that tracks the evolution of a user’s fitness over time</a:t>
            </a:r>
            <a:endParaRPr/>
          </a:p>
        </p:txBody>
      </p:sp>
      <p:sp>
        <p:nvSpPr>
          <p:cNvPr id="140" name="Google Shape;140;p19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218800" y="4644000"/>
            <a:ext cx="5487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975500" y="2262275"/>
            <a:ext cx="5193000" cy="7776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</a:t>
            </a:r>
            <a:endParaRPr sz="2400"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78350" y="1319500"/>
            <a:ext cx="8187300" cy="356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next slides will walk you through the data we will share with you.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You will receive three datasets, with highly active users in 2019: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de" sz="1600"/>
              <a:t>trainings</a:t>
            </a:r>
            <a:r>
              <a:rPr lang="de" sz="1600"/>
              <a:t>: metadata and aggregated metrics for every sport activity.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de"/>
              <a:t>run_logs</a:t>
            </a:r>
            <a:r>
              <a:rPr lang="de"/>
              <a:t>: full logs of sport activities (time series of GPS plus other data).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de"/>
              <a:t>exam_dataset</a:t>
            </a:r>
            <a:r>
              <a:rPr lang="de"/>
              <a:t>: extract of </a:t>
            </a:r>
            <a:r>
              <a:rPr i="1" lang="de"/>
              <a:t>trainings</a:t>
            </a:r>
            <a:r>
              <a:rPr lang="de"/>
              <a:t> that you will have to fill 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Your algorithm may use any other </a:t>
            </a: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publicly available, non-paywalled</a:t>
            </a:r>
            <a:r>
              <a:rPr lang="de"/>
              <a:t> data to complement this (common sense applies).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 of the data</a:t>
            </a:r>
            <a:endParaRPr i="1" sz="2400"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700652" y="146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{95C8737F-F68C-4A9D-8B11-E526FA8D451F}</a:tableStyleId>
              </a:tblPr>
              <a:tblGrid>
                <a:gridCol w="644225"/>
                <a:gridCol w="883875"/>
                <a:gridCol w="1060700"/>
                <a:gridCol w="1060700"/>
              </a:tblGrid>
              <a:tr h="1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user_id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training_id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(metadata)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LONG JOG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INTERVAL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22"/>
          <p:cNvGraphicFramePr/>
          <p:nvPr/>
        </p:nvGraphicFramePr>
        <p:xfrm>
          <a:off x="5141402" y="592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{95C8737F-F68C-4A9D-8B11-E526FA8D451F}</a:tableStyleId>
              </a:tblPr>
              <a:tblGrid>
                <a:gridCol w="644225"/>
                <a:gridCol w="883875"/>
                <a:gridCol w="1060700"/>
                <a:gridCol w="1060700"/>
              </a:tblGrid>
              <a:tr h="1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user_id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training_id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GPS, hr, ele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01-02-2019</a:t>
                      </a:r>
                      <a:b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12:34:56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01-02-2019</a:t>
                      </a:r>
                      <a:b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12:34:57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01-02.2019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12:35:01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04-08-2019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15:16:23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01-01-2019 8:09:09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2F3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2"/>
          <p:cNvGraphicFramePr/>
          <p:nvPr/>
        </p:nvGraphicFramePr>
        <p:xfrm>
          <a:off x="1825352" y="3858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{95C8737F-F68C-4A9D-8B11-E526FA8D451F}</a:tableStyleId>
              </a:tblPr>
              <a:tblGrid>
                <a:gridCol w="644225"/>
                <a:gridCol w="883875"/>
                <a:gridCol w="1060700"/>
              </a:tblGrid>
              <a:tr h="1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user_id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training_id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i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…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2"/>
          <p:cNvSpPr txBox="1"/>
          <p:nvPr/>
        </p:nvSpPr>
        <p:spPr>
          <a:xfrm>
            <a:off x="700650" y="1206250"/>
            <a:ext cx="3649500" cy="277500"/>
          </a:xfrm>
          <a:prstGeom prst="rect">
            <a:avLst/>
          </a:prstGeom>
          <a:solidFill>
            <a:srgbClr val="CC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trainings (16k rows)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141400" y="314975"/>
            <a:ext cx="3649500" cy="277500"/>
          </a:xfrm>
          <a:prstGeom prst="rect">
            <a:avLst/>
          </a:prstGeom>
          <a:solidFill>
            <a:srgbClr val="CC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run_logs (30m rows)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825350" y="3581300"/>
            <a:ext cx="2588700" cy="277500"/>
          </a:xfrm>
          <a:prstGeom prst="rect">
            <a:avLst/>
          </a:prstGeom>
          <a:solidFill>
            <a:srgbClr val="CC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exam_dataset (250 rows)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 flipH="1" rot="10800000">
            <a:off x="4381150" y="810625"/>
            <a:ext cx="762300" cy="9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/>
          <p:nvPr/>
        </p:nvCxnSpPr>
        <p:spPr>
          <a:xfrm flipH="1" rot="10800000">
            <a:off x="4400450" y="1640425"/>
            <a:ext cx="771900" cy="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/>
          <p:nvPr/>
        </p:nvCxnSpPr>
        <p:spPr>
          <a:xfrm flipH="1" rot="10800000">
            <a:off x="4410100" y="2026475"/>
            <a:ext cx="7044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/>
          <p:nvPr/>
        </p:nvCxnSpPr>
        <p:spPr>
          <a:xfrm>
            <a:off x="4439050" y="2132675"/>
            <a:ext cx="6369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/>
          <p:nvPr/>
        </p:nvSpPr>
        <p:spPr>
          <a:xfrm>
            <a:off x="245975" y="2184200"/>
            <a:ext cx="1502993" cy="2161323"/>
          </a:xfrm>
          <a:custGeom>
            <a:rect b="b" l="l" r="r" t="t"/>
            <a:pathLst>
              <a:path extrusionOk="0" h="91051" w="62540">
                <a:moveTo>
                  <a:pt x="16671" y="0"/>
                </a:moveTo>
                <a:cubicBezTo>
                  <a:pt x="15261" y="2672"/>
                  <a:pt x="10808" y="8684"/>
                  <a:pt x="8210" y="16032"/>
                </a:cubicBezTo>
                <a:cubicBezTo>
                  <a:pt x="5612" y="23380"/>
                  <a:pt x="2273" y="35700"/>
                  <a:pt x="1085" y="44087"/>
                </a:cubicBezTo>
                <a:cubicBezTo>
                  <a:pt x="-102" y="52474"/>
                  <a:pt x="-548" y="59673"/>
                  <a:pt x="1085" y="66353"/>
                </a:cubicBezTo>
                <a:cubicBezTo>
                  <a:pt x="2718" y="73033"/>
                  <a:pt x="6577" y="80158"/>
                  <a:pt x="10882" y="84166"/>
                </a:cubicBezTo>
                <a:cubicBezTo>
                  <a:pt x="15187" y="88174"/>
                  <a:pt x="22164" y="89362"/>
                  <a:pt x="26914" y="90401"/>
                </a:cubicBezTo>
                <a:cubicBezTo>
                  <a:pt x="31664" y="91440"/>
                  <a:pt x="35004" y="90921"/>
                  <a:pt x="39383" y="90401"/>
                </a:cubicBezTo>
                <a:cubicBezTo>
                  <a:pt x="43762" y="89881"/>
                  <a:pt x="49329" y="88174"/>
                  <a:pt x="53188" y="87283"/>
                </a:cubicBezTo>
                <a:cubicBezTo>
                  <a:pt x="57048" y="86392"/>
                  <a:pt x="60981" y="85428"/>
                  <a:pt x="62540" y="850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</a:t>
            </a:r>
            <a:r>
              <a:rPr i="1" lang="de"/>
              <a:t>trainings</a:t>
            </a:r>
            <a:endParaRPr i="1" sz="2400"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9" name="Google Shape;179;p23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80" name="Google Shape;180;p23"/>
          <p:cNvGraphicFramePr/>
          <p:nvPr/>
        </p:nvGraphicFramePr>
        <p:xfrm>
          <a:off x="2525402" y="9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{95C8737F-F68C-4A9D-8B11-E526FA8D451F}</a:tableStyleId>
              </a:tblPr>
              <a:tblGrid>
                <a:gridCol w="1167875"/>
                <a:gridCol w="2650450"/>
              </a:tblGrid>
              <a:tr h="17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6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user_id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string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Unique ID per user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training_id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string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Unique ID per sport activity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start_date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timestamp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Timestamp of start of this activity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distance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number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Total distance covered in this activity (m)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uphill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number</a:t>
                      </a:r>
                      <a:endParaRPr b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Total climb in this activity (m)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downhill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number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Total descent in this activity (m)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number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Duration of activity (s)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avg_hr 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number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Average heart rate during the activity (bpm)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max_hr 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number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Maximum heart rate during the activity (bpm)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power 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number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Average power during the activity (W)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</a:t>
                      </a:r>
                      <a:r>
                        <a:rPr lang="de" sz="9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type of activity</a:t>
                      </a:r>
                      <a:endParaRPr sz="9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1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de" sz="9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See next slide</a:t>
                      </a:r>
                      <a:endParaRPr b="1" i="1" sz="9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100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3"/>
          <p:cNvSpPr txBox="1"/>
          <p:nvPr/>
        </p:nvSpPr>
        <p:spPr>
          <a:xfrm>
            <a:off x="3693275" y="4451913"/>
            <a:ext cx="2650500" cy="400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~3MB, ~16k rows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</a:t>
            </a:r>
            <a:r>
              <a:rPr i="1" lang="de"/>
              <a:t>trainings</a:t>
            </a:r>
            <a:r>
              <a:rPr lang="de"/>
              <a:t>: field </a:t>
            </a:r>
            <a:r>
              <a:rPr i="1" lang="de"/>
              <a:t>type</a:t>
            </a:r>
            <a:endParaRPr i="1" sz="2400"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8" name="Google Shape;188;p24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555550" y="1152500"/>
            <a:ext cx="7473300" cy="356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de"/>
              <a:t>type </a:t>
            </a:r>
            <a:r>
              <a:rPr lang="de"/>
              <a:t>of the training is one of the following, with this exact spelling: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LOW INTENSITY</a:t>
            </a:r>
            <a:r>
              <a:rPr lang="de"/>
              <a:t>: walks or very slow recovery jogs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LONG JOG</a:t>
            </a:r>
            <a:r>
              <a:rPr lang="de"/>
              <a:t>: longer </a:t>
            </a:r>
            <a:r>
              <a:rPr lang="de"/>
              <a:t>distance jogs at a low-to-moderate pace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STEADY JOG</a:t>
            </a:r>
            <a:r>
              <a:rPr lang="de"/>
              <a:t>: mid-tempo runs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INTERVAL</a:t>
            </a:r>
            <a:r>
              <a:rPr lang="de"/>
              <a:t>: periods of intense running, interspersed with low-speed rests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>
                <a:latin typeface="Helvetica Neue"/>
                <a:ea typeface="Helvetica Neue"/>
                <a:cs typeface="Helvetica Neue"/>
                <a:sym typeface="Helvetica Neue"/>
              </a:rPr>
              <a:t>RACE</a:t>
            </a:r>
            <a:r>
              <a:rPr lang="de"/>
              <a:t>: performance in an organized, competitive running event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null: for you to predict</a:t>
            </a:r>
            <a:endParaRPr i="1"/>
          </a:p>
        </p:txBody>
      </p:sp>
      <p:sp>
        <p:nvSpPr>
          <p:cNvPr id="190" name="Google Shape;190;p24"/>
          <p:cNvSpPr txBox="1"/>
          <p:nvPr/>
        </p:nvSpPr>
        <p:spPr>
          <a:xfrm>
            <a:off x="510300" y="3699000"/>
            <a:ext cx="7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E141E"/>
              </a:buClr>
              <a:buSzPts val="1800"/>
              <a:buFont typeface="Helvetica Neue Light"/>
              <a:buChar char="-"/>
            </a:pPr>
            <a:r>
              <a:rPr i="1" lang="de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 </a:t>
            </a:r>
            <a:r>
              <a:rPr lang="de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 </a:t>
            </a:r>
            <a:r>
              <a:rPr b="1" lang="de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proposed by the app</a:t>
            </a:r>
            <a:r>
              <a:rPr lang="de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</a:t>
            </a:r>
            <a:r>
              <a:rPr lang="de" sz="1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users may not follow the suggestion.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77875" y="387875"/>
            <a:ext cx="8187300" cy="572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</a:t>
            </a:r>
            <a:r>
              <a:rPr i="1" lang="de"/>
              <a:t>run_logs</a:t>
            </a:r>
            <a:endParaRPr i="1" sz="2400"/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idx="2" type="sldNum"/>
          </p:nvPr>
        </p:nvSpPr>
        <p:spPr>
          <a:xfrm>
            <a:off x="8218800" y="4644000"/>
            <a:ext cx="4464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2425727" y="11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{95C8737F-F68C-4A9D-8B11-E526FA8D451F}</a:tableStyleId>
              </a:tblPr>
              <a:tblGrid>
                <a:gridCol w="1167875"/>
                <a:gridCol w="2650450"/>
              </a:tblGrid>
              <a:tr h="23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 b="1" sz="10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91425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user_id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string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Unique ID per user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training_id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string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Unique ID per sport activity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timestamp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Timestamp of this entry (precision of seconds)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latitude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number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GPS position (degrees) at the time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longitude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number</a:t>
                      </a:r>
                      <a:endParaRPr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vMerge="1"/>
              </a:tr>
              <a:tr h="4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hr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number</a:t>
                      </a:r>
                      <a:endParaRPr b="1" sz="9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Heart rate (bpm) at the time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elevation</a:t>
                      </a:r>
                      <a:r>
                        <a:rPr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: number</a:t>
                      </a:r>
                      <a:endParaRPr b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5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e" sz="900">
                          <a:solidFill>
                            <a:schemeClr val="dk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Altitude (m) at the time</a:t>
                      </a:r>
                      <a:endParaRPr i="1" sz="900">
                        <a:solidFill>
                          <a:schemeClr val="dk2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8000" marB="18000" marR="54000" marL="14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5"/>
          <p:cNvSpPr txBox="1"/>
          <p:nvPr/>
        </p:nvSpPr>
        <p:spPr>
          <a:xfrm>
            <a:off x="3593600" y="4121775"/>
            <a:ext cx="2650500" cy="400200"/>
          </a:xfrm>
          <a:prstGeom prst="rect">
            <a:avLst/>
          </a:prstGeom>
          <a:solidFill>
            <a:srgbClr val="CC01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~5GB, ~30m rows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 ONE - 12-2022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9B9B9B"/>
      </a:lt2>
      <a:accent1>
        <a:srgbClr val="AC121A"/>
      </a:accent1>
      <a:accent2>
        <a:srgbClr val="1D5889"/>
      </a:accent2>
      <a:accent3>
        <a:srgbClr val="82A0AF"/>
      </a:accent3>
      <a:accent4>
        <a:srgbClr val="FFA933"/>
      </a:accent4>
      <a:accent5>
        <a:srgbClr val="715A48"/>
      </a:accent5>
      <a:accent6>
        <a:srgbClr val="DC187D"/>
      </a:accent6>
      <a:hlink>
        <a:srgbClr val="CC22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