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50" r:id="rId11"/>
    <p:sldId id="352" r:id="rId12"/>
    <p:sldId id="351" r:id="rId13"/>
    <p:sldId id="324" r:id="rId14"/>
    <p:sldId id="346" r:id="rId15"/>
    <p:sldId id="32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634CDA-83EC-4992-8FA8-7623162216A2}">
          <p14:sldIdLst>
            <p14:sldId id="334"/>
            <p14:sldId id="316"/>
            <p14:sldId id="337"/>
            <p14:sldId id="343"/>
            <p14:sldId id="342"/>
            <p14:sldId id="336"/>
            <p14:sldId id="350"/>
            <p14:sldId id="352"/>
            <p14:sldId id="351"/>
            <p14:sldId id="324"/>
            <p14:sldId id="346"/>
            <p14:sldId id="32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4A81-5783-E59B-44E1-931F8D38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3609-9EF6-7660-1DE4-909CE4493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0F8FD-B375-AC0F-530D-03533B097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3F55-0A33-A891-AF39-C2EDF71EE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8527F-D5F5-7746-6605-DC61F987C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7C4E9-8E18-2ACE-9251-5EF3224C5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E2192-DFE7-3BB7-3E65-CC5890E03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61E0-599D-898C-91BD-A20D8BA1E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3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C1B4F-A9AA-7253-C41C-5755CEDD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01023-C960-104F-99BC-ED1331B07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7D641-ED2F-AF2C-8975-AFE8960C7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1E74-B390-1CEC-292F-6948137C5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68" y="1542240"/>
            <a:ext cx="5685184" cy="985961"/>
          </a:xfrm>
        </p:spPr>
        <p:txBody>
          <a:bodyPr/>
          <a:lstStyle/>
          <a:p>
            <a:r>
              <a:rPr lang="en-US" dirty="0"/>
              <a:t>MANOBAL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A77BF5-6126-5DFA-ED53-FA7CFD009A92}"/>
              </a:ext>
            </a:extLst>
          </p:cNvPr>
          <p:cNvSpPr txBox="1">
            <a:spLocks/>
          </p:cNvSpPr>
          <p:nvPr/>
        </p:nvSpPr>
        <p:spPr>
          <a:xfrm>
            <a:off x="1420270" y="3591802"/>
            <a:ext cx="5759758" cy="755779"/>
          </a:xfrm>
          <a:prstGeom prst="rect">
            <a:avLst/>
          </a:prstGeom>
        </p:spPr>
        <p:txBody>
          <a:bodyPr vert="horz" lIns="91440" tIns="45720" rIns="91440" bIns="45720" anchor="t">
            <a:normAutofit fontScale="67500" lnSpcReduction="20000"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bg1"/>
                </a:solidFill>
              </a:rPr>
              <a:t>Group No.       : RD24CSE722</a:t>
            </a:r>
          </a:p>
          <a:p>
            <a:pPr>
              <a:spcBef>
                <a:spcPct val="0"/>
              </a:spcBef>
            </a:pPr>
            <a:endParaRPr lang="en-US" sz="2700" b="1" dirty="0">
              <a:solidFill>
                <a:schemeClr val="bg1"/>
              </a:solidFill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bg1"/>
                </a:solidFill>
              </a:rPr>
              <a:t>Mentor Name  :</a:t>
            </a:r>
            <a:r>
              <a:rPr lang="en-US" sz="2700" b="1" dirty="0">
                <a:solidFill>
                  <a:schemeClr val="bg1"/>
                </a:solidFill>
                <a:latin typeface="Franklin Gothic Book"/>
              </a:rPr>
              <a:t> </a:t>
            </a:r>
            <a:r>
              <a:rPr lang="en-US" sz="2700" b="1" dirty="0">
                <a:solidFill>
                  <a:schemeClr val="bg1"/>
                </a:solidFill>
                <a:latin typeface="Univers" panose="020B0503020202020204" pitchFamily="34" charset="0"/>
              </a:rPr>
              <a:t>Prof. Hemant Bhardwaj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endParaRPr lang="en-US" sz="2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2FCFE6E9-6F0C-A00D-E1A3-3592C0D29B38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431234" cy="131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6761BA-98A3-F6D0-1DF0-C954BDD1CBF0}"/>
              </a:ext>
            </a:extLst>
          </p:cNvPr>
          <p:cNvSpPr txBox="1">
            <a:spLocks/>
          </p:cNvSpPr>
          <p:nvPr/>
        </p:nvSpPr>
        <p:spPr>
          <a:xfrm>
            <a:off x="4195275" y="2551239"/>
            <a:ext cx="4256962" cy="508762"/>
          </a:xfrm>
          <a:prstGeom prst="rect">
            <a:avLst/>
          </a:prstGeom>
        </p:spPr>
        <p:txBody>
          <a:bodyPr vert="horz" lIns="91440" tIns="45720" rIns="91440" bIns="45720" anchor="t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A Personality Development App 	</a:t>
            </a:r>
            <a:endParaRPr lang="en-US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4668B7E-AF0B-7B0E-F9B4-4F7D6BD6309F}"/>
              </a:ext>
            </a:extLst>
          </p:cNvPr>
          <p:cNvSpPr txBox="1">
            <a:spLocks/>
          </p:cNvSpPr>
          <p:nvPr/>
        </p:nvSpPr>
        <p:spPr>
          <a:xfrm>
            <a:off x="1420270" y="4740073"/>
            <a:ext cx="6324300" cy="1734710"/>
          </a:xfrm>
          <a:prstGeom prst="rect">
            <a:avLst/>
          </a:prstGeom>
        </p:spPr>
        <p:txBody>
          <a:bodyPr vert="horz" lIns="91440" tIns="45720" rIns="91440" bIns="45720" anchor="b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Team Members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1. Khushi Chaudhary (2102310100055)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2. Nitish Kumar (2102310100070)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3. Prabhat Chaudhary (2102310100073)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4. Prince Kumar (2102310100075)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B8C3D4-0D27-D1FC-15DF-A726D91E9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112" y="100337"/>
            <a:ext cx="1438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6929" y="4842344"/>
            <a:ext cx="1979874" cy="494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42" y="489985"/>
            <a:ext cx="3267986" cy="64705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1134" y="1580018"/>
            <a:ext cx="9716494" cy="4916198"/>
          </a:xfrm>
        </p:spPr>
        <p:txBody>
          <a:bodyPr/>
          <a:lstStyle/>
          <a:p>
            <a:r>
              <a:rPr lang="en-US" sz="2000" b="1" dirty="0"/>
              <a:t>Output of Modules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Onboard and Register Himself.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Login and Give its Assessment by itself.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Our App is able to Assess a user dynamically based on their responses.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Complete Dashboard for overall and distinct results is there.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are able to share their POVs over the community Forum via Small Blogs.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handle their profile &amp; able to Logout.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000" b="1" dirty="0"/>
              <a:t>Intermediate Results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Successfully able to implement API to generate tasks from DB over thousands of task according to the level of user assessment.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Feedback Form is complete from UI </a:t>
            </a:r>
            <a:r>
              <a:rPr lang="en-US" dirty="0" err="1"/>
              <a:t>persective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Research Paper is under Development. It is completed 60% - 70%.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80" y="691763"/>
            <a:ext cx="8707312" cy="8110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 &amp; Fut</a:t>
            </a:r>
            <a:r>
              <a:rPr lang="en-US" dirty="0"/>
              <a:t>ure scope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84111" y="2058311"/>
            <a:ext cx="4663440" cy="189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7621" y="2058311"/>
            <a:ext cx="9263902" cy="4628812"/>
          </a:xfr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/>
              <a:t>Expansion</a:t>
            </a:r>
            <a:r>
              <a:rPr lang="en-US" sz="1800" b="1" dirty="0"/>
              <a:t> to </a:t>
            </a:r>
            <a:r>
              <a:rPr lang="en-US" b="1" dirty="0"/>
              <a:t>Group Discussion </a:t>
            </a:r>
            <a:r>
              <a:rPr lang="en-US" dirty="0"/>
              <a:t>: </a:t>
            </a:r>
            <a:r>
              <a:rPr lang="en-US" sz="1800" dirty="0"/>
              <a:t>By combining technology with engaging strategies, it provides a unique and comprehensive self-improvement experience.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1" dirty="0"/>
              <a:t>Voice Recognition for Real-Time Feedback : </a:t>
            </a:r>
            <a:r>
              <a:rPr lang="en-US" sz="1800" dirty="0"/>
              <a:t>Integrating voice analysis to assess speech and provide immediate feedback.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1" dirty="0"/>
              <a:t>Customizable Learning Paths : </a:t>
            </a:r>
            <a:r>
              <a:rPr lang="en-US" sz="1800" dirty="0"/>
              <a:t>Users can choose specific areas to focus on based on their career and personal goals.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628152"/>
            <a:ext cx="4663438" cy="107342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0" y="1598211"/>
            <a:ext cx="9748299" cy="5200153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React Native documentation for mobile app development. - </a:t>
            </a:r>
            <a:r>
              <a:rPr lang="en-IN" sz="1600" u="sng" dirty="0">
                <a:solidFill>
                  <a:srgbClr val="002060"/>
                </a:solidFill>
                <a:latin typeface="Univers" panose="020B0503020202020204" pitchFamily="34" charset="0"/>
              </a:rPr>
              <a:t>https://reactnative.dev/ 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Smith, J., &amp; Doe, A. (2022). AI in Mobile Learning Applications. Journal of Educational Technology, 15(3), 45-67.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Brown, R. (2021). Personal Development and the Role of Adaptive Learning. Self-Improvement Review, 8(2), 113-130.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latin typeface="Univers" panose="020B0503020202020204" pitchFamily="34" charset="0"/>
              </a:rPr>
              <a:t>McCrae, R. R., &amp; Costa, P. T. (1999).</a:t>
            </a:r>
            <a:r>
              <a:rPr lang="en-US" sz="1600" dirty="0">
                <a:latin typeface="Univers" panose="020B0503020202020204" pitchFamily="34" charset="0"/>
              </a:rPr>
              <a:t> </a:t>
            </a:r>
            <a:r>
              <a:rPr lang="en-US" sz="1600" i="1" dirty="0">
                <a:latin typeface="Univers" panose="020B0503020202020204" pitchFamily="34" charset="0"/>
              </a:rPr>
              <a:t>A Five-Factor Theory of Personality.</a:t>
            </a:r>
            <a:r>
              <a:rPr lang="en-US" sz="1600" dirty="0">
                <a:latin typeface="Univers" panose="020B0503020202020204" pitchFamily="34" charset="0"/>
              </a:rPr>
              <a:t> Psychological Inquiry, </a:t>
            </a:r>
            <a:r>
              <a:rPr lang="en-US" sz="1600" b="1" dirty="0">
                <a:latin typeface="Univers" panose="020B0503020202020204" pitchFamily="34" charset="0"/>
              </a:rPr>
              <a:t>10(1)</a:t>
            </a:r>
            <a:r>
              <a:rPr lang="en-US" sz="1600" dirty="0">
                <a:latin typeface="Univers" panose="020B0503020202020204" pitchFamily="34" charset="0"/>
              </a:rPr>
              <a:t>, 1-43.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latin typeface="Univers" panose="020B0503020202020204" pitchFamily="34" charset="0"/>
              </a:rPr>
              <a:t>John, O. P., Naumann, L. P., &amp; Soto, C. J. (2008).</a:t>
            </a:r>
            <a:r>
              <a:rPr lang="en-US" sz="1600" dirty="0">
                <a:latin typeface="Univers" panose="020B0503020202020204" pitchFamily="34" charset="0"/>
              </a:rPr>
              <a:t> </a:t>
            </a:r>
            <a:r>
              <a:rPr lang="en-US" sz="1600" i="1" dirty="0">
                <a:latin typeface="Univers" panose="020B0503020202020204" pitchFamily="34" charset="0"/>
              </a:rPr>
              <a:t>Paradigm Shift to the Big Five Personality Traits: History, Measurement, and Applications.</a:t>
            </a:r>
            <a:r>
              <a:rPr lang="en-US" sz="1600" dirty="0">
                <a:latin typeface="Univers" panose="020B0503020202020204" pitchFamily="34" charset="0"/>
              </a:rPr>
              <a:t> In Handbook of Personality: Theory and Research (3rd ed., pp. 114-158). Guilford Press.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/>
              <a:t>Goldberg, L. R. (1993).</a:t>
            </a:r>
            <a:r>
              <a:rPr lang="en-US" sz="1600" dirty="0"/>
              <a:t> </a:t>
            </a:r>
            <a:r>
              <a:rPr lang="en-US" sz="1600" i="1" dirty="0"/>
              <a:t>The Structure of Phenotypic Personality Traits.</a:t>
            </a:r>
            <a:r>
              <a:rPr lang="en-US" sz="1600" dirty="0"/>
              <a:t> American Psychologist, </a:t>
            </a:r>
            <a:r>
              <a:rPr lang="en-US" sz="1600" b="1" dirty="0"/>
              <a:t>48(1)</a:t>
            </a:r>
            <a:r>
              <a:rPr lang="en-US" sz="1600" dirty="0"/>
              <a:t>, 26-34.</a:t>
            </a:r>
            <a:endParaRPr lang="en-US" sz="1600" dirty="0">
              <a:latin typeface="Univers" panose="020B05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181" y="2353586"/>
            <a:ext cx="5368276" cy="1393267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pic>
        <p:nvPicPr>
          <p:cNvPr id="5" name="Picture Placeholder 14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0AD29-23CD-3B68-F770-14F66B08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4" y="424063"/>
            <a:ext cx="7931547" cy="72092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334D56-0C11-4BB9-FE1B-0F5EC9E96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1382" y="1929300"/>
            <a:ext cx="9664928" cy="3859250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soft skills development methods lack personalization, practical applications, and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Existing tools fail to provide adaptive learning and real-world challenges for consistent growth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Limited peer interaction and feedback systems hinder collaborative learning and community building.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4" y="484549"/>
            <a:ext cx="8311102" cy="1248835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0DAEC-025C-9162-CF2F-A49B0387C3A1}"/>
              </a:ext>
            </a:extLst>
          </p:cNvPr>
          <p:cNvSpPr txBox="1"/>
          <p:nvPr/>
        </p:nvSpPr>
        <p:spPr>
          <a:xfrm>
            <a:off x="1431234" y="1995777"/>
            <a:ext cx="91917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There's a growing need to improve soft skills for both personal and career success.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Traditional methods don’t keep users engaged or connected to real-world situations.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Manobal</a:t>
            </a:r>
            <a:r>
              <a:rPr lang="en-US" sz="2400" dirty="0">
                <a:solidFill>
                  <a:schemeClr val="bg1"/>
                </a:solidFill>
              </a:rPr>
              <a:t> focuses on combining technology with proven methods to help users grow in a personalized and practical way.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93" y="640080"/>
            <a:ext cx="7673010" cy="604299"/>
          </a:xfrm>
        </p:spPr>
        <p:txBody>
          <a:bodyPr/>
          <a:lstStyle/>
          <a:p>
            <a:r>
              <a:rPr lang="en-US" sz="4000" dirty="0"/>
              <a:t>Existing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444AA5-FC9B-E36D-433C-00EE02E7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193" y="1491167"/>
            <a:ext cx="9941344" cy="4853974"/>
          </a:xfrm>
        </p:spPr>
        <p:txBody>
          <a:bodyPr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Review of popular apps like </a:t>
            </a:r>
            <a:r>
              <a:rPr lang="en-US" dirty="0" err="1"/>
              <a:t>Bestify</a:t>
            </a:r>
            <a:r>
              <a:rPr lang="en-US" dirty="0"/>
              <a:t> Me, Make me Better, etc.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Insights into gaps such as lack of real-life application, peer     engagement, and adaptive learning.</a:t>
            </a:r>
            <a:r>
              <a:rPr lang="en-US" dirty="0">
                <a:ea typeface="+mj-ea"/>
                <a:cs typeface="+mj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Overview of research by Smith et al. (2022) on how personalized, adaptive learning enhances user retention and engagement.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Discussion on the effectiveness of AI in creating custom learning paths.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640080"/>
            <a:ext cx="7498080" cy="671885"/>
          </a:xfrm>
        </p:spPr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02" y="1653871"/>
            <a:ext cx="10149840" cy="475488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Frontend:</a:t>
            </a:r>
            <a:r>
              <a:rPr lang="en-US" sz="2400" dirty="0"/>
              <a:t> React Native with JavaScript for cross platform mobile development.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Backend: </a:t>
            </a:r>
            <a:r>
              <a:rPr lang="en-US" sz="2400" dirty="0"/>
              <a:t>Node.js with Express.js to handle user management, task generation, and database interactions.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Database: </a:t>
            </a:r>
            <a:r>
              <a:rPr lang="en-US" sz="2400" dirty="0"/>
              <a:t>MongoDB to store user profiles, tasks, progress history, and peer reviews.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Security: </a:t>
            </a:r>
            <a:r>
              <a:rPr lang="en-US" sz="2400" dirty="0"/>
              <a:t>JWT for user authentication and secure storage practices for data protection &amp; </a:t>
            </a:r>
            <a:r>
              <a:rPr lang="en-US" sz="2400" dirty="0" err="1"/>
              <a:t>bcrypt</a:t>
            </a:r>
            <a:r>
              <a:rPr lang="en-US" sz="2400" dirty="0"/>
              <a:t> JS library for password Hashing.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/>
          <a:lstStyle/>
          <a:p>
            <a:r>
              <a:rPr lang="en-US" dirty="0"/>
              <a:t>   Landing Page       |         Register Page        |       Login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5640D-0EAF-731E-BBFB-56553C2D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98" y="2361539"/>
            <a:ext cx="1715857" cy="3813016"/>
          </a:xfrm>
          <a:prstGeom prst="rect">
            <a:avLst/>
          </a:prstGeom>
        </p:spPr>
      </p:pic>
      <p:sp>
        <p:nvSpPr>
          <p:cNvPr id="10" name="Subtitle 6">
            <a:extLst>
              <a:ext uri="{FF2B5EF4-FFF2-40B4-BE49-F238E27FC236}">
                <a16:creationId xmlns:a16="http://schemas.microsoft.com/office/drawing/2014/main" id="{6AD8C31B-5E63-994F-2617-A37E252DD2A2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Authentication &amp; Authorization Module – Based on JWT Auth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A25D90-6593-6DA2-56C1-2E6050CDD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024" y="2361538"/>
            <a:ext cx="1715858" cy="3813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849F3-D0BB-FDB3-7D62-A9B38EDC7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785" y="2361538"/>
            <a:ext cx="1715858" cy="38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740A-EF3E-56EA-47FE-D66E70A38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1501B-2F22-0E6F-E126-D1CD6093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CFC25B-1EAC-5079-B477-D06B3C65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 fontScale="92500"/>
          </a:bodyPr>
          <a:lstStyle/>
          <a:p>
            <a:r>
              <a:rPr lang="en-US" dirty="0"/>
              <a:t>   Assessment Page       |         Assessment Result / Dashboard / Home Page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F616CA4C-D092-EF69-D4F7-289A1DDBF19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Assessment Module – Dynamic Assessment Module ( OCEAN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7A58C-4E7B-8D4E-9843-494CD076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37" y="2474843"/>
            <a:ext cx="154305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FCD07-3AAA-7816-A260-1AF05AD31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165" y="2474843"/>
            <a:ext cx="1543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3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E100A-99F1-E984-C391-E626575E3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04BB9-B301-7EEC-A1BB-BA627AD6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5D34143-76A4-D7F6-ADE1-ED872DC99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/>
          </a:bodyPr>
          <a:lstStyle/>
          <a:p>
            <a:r>
              <a:rPr lang="en-US" dirty="0"/>
              <a:t>|         Task Generation Page &amp; Mark Complete Page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CCA10D89-2BF7-9F17-9D25-4678B56FBB1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Task Generation Module – Generate a New Task &amp; Mark it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D79C1-63D2-3C77-3B66-1A6390F6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87" y="2417196"/>
            <a:ext cx="1793396" cy="39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5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4BAD-4C2C-99B6-ED68-3B233D6DA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0BD8D-E843-63A1-992D-D117836B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53B384-1B64-0097-7D7D-0A64D8733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/>
          </a:bodyPr>
          <a:lstStyle/>
          <a:p>
            <a:r>
              <a:rPr lang="en-US" dirty="0"/>
              <a:t>   Community Page       |       Edit Profile        |    Feedback Form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4C137C7B-B2E9-5DDE-370C-0FBF46F3BAA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Community Module + User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D2715-BFB7-CEE7-FF51-CBB78387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1" y="2578210"/>
            <a:ext cx="154305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8DFA5-598D-F4DF-BE8E-AFF73A77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91" y="2578210"/>
            <a:ext cx="1543050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F1658-37F7-DC8D-4FE4-33CA85E4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486" y="2578208"/>
            <a:ext cx="1543051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08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65</TotalTime>
  <Words>741</Words>
  <Application>Microsoft Office PowerPoint</Application>
  <PresentationFormat>Widescreen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Univers</vt:lpstr>
      <vt:lpstr>Wingdings</vt:lpstr>
      <vt:lpstr>GradientVTI</vt:lpstr>
      <vt:lpstr>MANOBAL</vt:lpstr>
      <vt:lpstr>Problem Statement</vt:lpstr>
      <vt:lpstr>Introduction</vt:lpstr>
      <vt:lpstr>Existing System</vt:lpstr>
      <vt:lpstr>TOOLS &amp; Technologies</vt:lpstr>
      <vt:lpstr>IMPLEMENTATION</vt:lpstr>
      <vt:lpstr>IMPLEMENTATION</vt:lpstr>
      <vt:lpstr>IMPLEMENTATION</vt:lpstr>
      <vt:lpstr>IMPLEMENTATION</vt:lpstr>
      <vt:lpstr>Results</vt:lpstr>
      <vt:lpstr>Conclusions &amp; 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Nitish Kumar</dc:creator>
  <cp:lastModifiedBy>Nitish Kumar</cp:lastModifiedBy>
  <cp:revision>2</cp:revision>
  <dcterms:created xsi:type="dcterms:W3CDTF">2025-02-13T17:22:43Z</dcterms:created>
  <dcterms:modified xsi:type="dcterms:W3CDTF">2025-02-14T15:11:21Z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