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handoutMasterIdLst>
    <p:handoutMasterId r:id="rId14"/>
  </p:handoutMasterIdLst>
  <p:sldIdLst>
    <p:sldId id="256" r:id="rId2"/>
    <p:sldId id="258" r:id="rId3"/>
    <p:sldId id="292" r:id="rId4"/>
    <p:sldId id="287" r:id="rId5"/>
    <p:sldId id="275" r:id="rId6"/>
    <p:sldId id="277" r:id="rId7"/>
    <p:sldId id="288" r:id="rId8"/>
    <p:sldId id="289" r:id="rId9"/>
    <p:sldId id="291" r:id="rId10"/>
    <p:sldId id="293" r:id="rId11"/>
    <p:sldId id="286" r:id="rId12"/>
    <p:sldId id="285" r:id="rId13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24326D6-58E4-5444-C807-82CA63CA7DE6}" v="3" dt="2023-05-30T10:44:14.64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24" autoAdjust="0"/>
  </p:normalViewPr>
  <p:slideViewPr>
    <p:cSldViewPr>
      <p:cViewPr varScale="1">
        <p:scale>
          <a:sx n="59" d="100"/>
          <a:sy n="59" d="100"/>
        </p:scale>
        <p:origin x="1500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2B026673-E9A8-4DC7-B95A-3C54541E9870}" type="datetimeFigureOut">
              <a:rPr lang="en-US" smtClean="0"/>
              <a:pPr/>
              <a:t>12/6/2024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FFD95071-4D3E-46A4-829E-07A9FBD9932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12/6/2024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12/6/2024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12/6/2024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12/6/2024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12/6/2024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12/6/2024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mongodb.com/lp/cloud/atlas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52945"/>
            <a:ext cx="7772400" cy="115685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TITLE OF THE PROJECT:  </a:t>
            </a:r>
            <a:r>
              <a:rPr lang="en-US" dirty="0" err="1"/>
              <a:t>Manobal</a:t>
            </a:r>
            <a:br>
              <a:rPr lang="en-US" dirty="0"/>
            </a:br>
            <a:r>
              <a:rPr lang="en-US" dirty="0"/>
              <a:t>(</a:t>
            </a:r>
            <a:r>
              <a:rPr lang="en-US" sz="2200" dirty="0"/>
              <a:t>A Personality Development App</a:t>
            </a:r>
            <a:r>
              <a:rPr lang="en-US" dirty="0"/>
              <a:t>)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505200"/>
            <a:ext cx="8153400" cy="2743200"/>
          </a:xfrm>
        </p:spPr>
        <p:txBody>
          <a:bodyPr>
            <a:normAutofit fontScale="85000" lnSpcReduction="20000"/>
          </a:bodyPr>
          <a:lstStyle/>
          <a:p>
            <a:endParaRPr lang="en-US" sz="3400" dirty="0">
              <a:solidFill>
                <a:schemeClr val="tx1"/>
              </a:solidFill>
            </a:endParaRPr>
          </a:p>
          <a:p>
            <a:pPr algn="ctr"/>
            <a:r>
              <a:rPr lang="en-US" sz="2800" dirty="0">
                <a:solidFill>
                  <a:schemeClr val="tx1"/>
                </a:solidFill>
              </a:rPr>
              <a:t>STUDENT NAME :-                                ROLL NO. :--</a:t>
            </a:r>
          </a:p>
          <a:p>
            <a:pPr algn="ctr"/>
            <a:r>
              <a:rPr lang="en-US" sz="2800" dirty="0">
                <a:solidFill>
                  <a:schemeClr val="tx1"/>
                </a:solidFill>
              </a:rPr>
              <a:t>              </a:t>
            </a:r>
          </a:p>
          <a:p>
            <a:pPr algn="ctr"/>
            <a:r>
              <a:rPr lang="en-US" sz="2800" dirty="0">
                <a:solidFill>
                  <a:schemeClr val="tx1"/>
                </a:solidFill>
              </a:rPr>
              <a:t>1. Khushi Chaudhary                           2102310100055</a:t>
            </a:r>
          </a:p>
          <a:p>
            <a:pPr algn="ctr"/>
            <a:r>
              <a:rPr lang="en-US" sz="2800" dirty="0">
                <a:solidFill>
                  <a:schemeClr val="tx1"/>
                </a:solidFill>
              </a:rPr>
              <a:t>2. Nitish Kumar                                    2102310100070</a:t>
            </a:r>
          </a:p>
          <a:p>
            <a:pPr algn="ctr"/>
            <a:r>
              <a:rPr lang="en-US" sz="2800" dirty="0">
                <a:solidFill>
                  <a:schemeClr val="tx1"/>
                </a:solidFill>
              </a:rPr>
              <a:t>3. Prabhat Chaudhary                         2102310100073</a:t>
            </a:r>
          </a:p>
          <a:p>
            <a:pPr algn="ctr"/>
            <a:r>
              <a:rPr lang="en-US" sz="2800" dirty="0">
                <a:solidFill>
                  <a:schemeClr val="tx1"/>
                </a:solidFill>
              </a:rPr>
              <a:t>4. Prince Kumar                                   2102310100075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7" name="Picture 6" descr="logo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52400"/>
            <a:ext cx="914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953375" y="138545"/>
            <a:ext cx="96202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-762000" y="2514600"/>
            <a:ext cx="10820400" cy="838200"/>
          </a:xfrm>
          <a:prstGeom prst="rect">
            <a:avLst/>
          </a:prstGeom>
        </p:spPr>
        <p:txBody>
          <a:bodyPr vert="horz" anchor="t">
            <a:normAutofit fontScale="97500"/>
          </a:bodyPr>
          <a:lstStyle/>
          <a:p>
            <a:pPr lvl="0" algn="ctr">
              <a:spcBef>
                <a:spcPct val="0"/>
              </a:spcBef>
            </a:pPr>
            <a:r>
              <a:rPr lang="en-US" sz="2500" dirty="0"/>
              <a:t>GROUP NO: RD24CSE722  </a:t>
            </a:r>
          </a:p>
          <a:p>
            <a:pPr lvl="0" algn="ctr">
              <a:spcBef>
                <a:spcPct val="0"/>
              </a:spcBef>
            </a:pPr>
            <a:r>
              <a:rPr lang="en-US" sz="2500" dirty="0"/>
              <a:t>        GUIDE NAME: Mr. Hemant Bhardwaj</a:t>
            </a:r>
            <a:r>
              <a:rPr lang="en-US" sz="2400" dirty="0">
                <a:latin typeface="+mj-lt"/>
              </a:rPr>
              <a:t>	</a:t>
            </a:r>
            <a:endParaRPr kumimoji="0" lang="en-US" sz="2400" b="0" i="0" u="none" strike="noStrike" kern="1200" cap="all" spc="0" normalizeH="0" baseline="0" noProof="0" dirty="0">
              <a:ln>
                <a:noFill/>
              </a:ln>
              <a:solidFill>
                <a:schemeClr val="tx2"/>
              </a:solidFill>
              <a:effectLst>
                <a:reflection blurRad="12700" stA="48000" endA="300" endPos="55000" dir="5400000" sy="-90000" algn="bl" rotWithShape="0"/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219200"/>
            <a:ext cx="8001000" cy="1165225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Research paper status</a:t>
            </a:r>
            <a:endParaRPr lang="en-US" sz="12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85800" y="1905000"/>
            <a:ext cx="8001000" cy="3505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j-ea"/>
                <a:cs typeface="+mj-cs"/>
              </a:rPr>
              <a:t>Our Research Paper includes Abstract, </a:t>
            </a:r>
            <a:r>
              <a:rPr lang="en-IN" sz="2400" dirty="0"/>
              <a:t>Introduction, Literature Review, UI/UX Design, Implementation Plan, Conclusion, Future Work and Enhancements, References.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IN" sz="2400" dirty="0"/>
          </a:p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IN" sz="2400" dirty="0">
                <a:ea typeface="+mj-ea"/>
                <a:cs typeface="+mj-cs"/>
              </a:rPr>
              <a:t>According to us, our Research Paper is 50-60% completed. </a:t>
            </a:r>
          </a:p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IN" sz="2400" dirty="0">
              <a:ea typeface="+mj-ea"/>
              <a:cs typeface="+mj-cs"/>
            </a:endParaRPr>
          </a:p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IN" sz="2400" dirty="0">
                <a:ea typeface="+mj-ea"/>
                <a:cs typeface="+mj-cs"/>
              </a:rPr>
              <a:t>You can checkout our Research Paper at </a:t>
            </a:r>
            <a:r>
              <a:rPr lang="en-IN" sz="2400" b="1" dirty="0">
                <a:solidFill>
                  <a:srgbClr val="002060"/>
                </a:solidFill>
                <a:ea typeface="+mj-ea"/>
                <a:cs typeface="+mj-cs"/>
              </a:rPr>
              <a:t>https://github.com/MANOBAL-CODEBASE/MANOBAL/blob/main/Research%20Paper.pdf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ea typeface="+mj-ea"/>
              <a:cs typeface="+mj-cs"/>
            </a:endParaRPr>
          </a:p>
        </p:txBody>
      </p:sp>
      <p:pic>
        <p:nvPicPr>
          <p:cNvPr id="6" name="Picture 5" descr="logo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52400"/>
            <a:ext cx="914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953375" y="138545"/>
            <a:ext cx="96202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219200"/>
            <a:ext cx="7772400" cy="1165225"/>
          </a:xfrm>
        </p:spPr>
        <p:txBody>
          <a:bodyPr/>
          <a:lstStyle/>
          <a:p>
            <a:pPr algn="l"/>
            <a:r>
              <a:rPr lang="en-US" dirty="0"/>
              <a:t>REFERENCES</a:t>
            </a:r>
            <a:endParaRPr lang="en-US" sz="12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914400" y="1371600"/>
            <a:ext cx="7772400" cy="5105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IN" sz="2400" dirty="0"/>
              <a:t>➢ Online resources from ChatGPT API documentation and MongoDB developer guides. - </a:t>
            </a:r>
            <a:r>
              <a:rPr lang="en-IN" sz="2400" dirty="0">
                <a:solidFill>
                  <a:srgbClr val="00206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https://www.mongodb.com/lp/cloud/atlas</a:t>
            </a:r>
            <a:endParaRPr lang="en-IN" sz="2400" dirty="0">
              <a:solidFill>
                <a:srgbClr val="002060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IN" sz="2400" dirty="0"/>
              <a:t> ➢ MDN documentation for language references. - </a:t>
            </a:r>
            <a:r>
              <a:rPr lang="en-IN" sz="2500" u="sng" dirty="0">
                <a:solidFill>
                  <a:srgbClr val="002060"/>
                </a:solidFill>
              </a:rPr>
              <a:t>https://developer.mozilla.org/en-US/docs/Web/JavaScript 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IN" sz="2400" dirty="0"/>
              <a:t>➢ Mozilla documentation for NODE JS references. - </a:t>
            </a:r>
            <a:r>
              <a:rPr lang="en-IN" sz="2400" u="sng" dirty="0">
                <a:solidFill>
                  <a:srgbClr val="002060"/>
                </a:solidFill>
              </a:rPr>
              <a:t>https://developer.mozilla.org/en-US/ 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IN" sz="2400" dirty="0"/>
              <a:t>➢ Gemini 1.5 Pro model documentation for AI integration. - </a:t>
            </a:r>
            <a:r>
              <a:rPr lang="en-IN" sz="2400" u="sng" dirty="0">
                <a:solidFill>
                  <a:srgbClr val="002060"/>
                </a:solidFill>
              </a:rPr>
              <a:t>https://ai.google.dev/gemini </a:t>
            </a:r>
            <a:r>
              <a:rPr lang="en-IN" sz="2400" u="sng" dirty="0" err="1">
                <a:solidFill>
                  <a:srgbClr val="002060"/>
                </a:solidFill>
              </a:rPr>
              <a:t>api</a:t>
            </a:r>
            <a:r>
              <a:rPr lang="en-IN" sz="2400" u="sng" dirty="0">
                <a:solidFill>
                  <a:srgbClr val="002060"/>
                </a:solidFill>
              </a:rPr>
              <a:t>/docs/models/gemini#gemini-1.5-pro 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IN" sz="2400" dirty="0"/>
              <a:t>➢ React Native documentation for mobile app development. - </a:t>
            </a:r>
            <a:r>
              <a:rPr lang="en-IN" sz="2400" u="sng" dirty="0">
                <a:solidFill>
                  <a:srgbClr val="002060"/>
                </a:solidFill>
              </a:rPr>
              <a:t>https://reactnative.dev/ 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IN" sz="2400" dirty="0"/>
              <a:t>➢ Smith, J., &amp; Doe, A. (2022). AI in Mobile Learning Applications. Journal of Educational Technology, 15(3), 45-67. 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IN" sz="2400" dirty="0"/>
              <a:t>➢ Brown, R. (2021). Personal Development and the Role of Adaptive Learning. Self-Improvement Review, 8(2), 113-130.</a:t>
            </a:r>
            <a:endParaRPr lang="en-US" sz="3000" dirty="0"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6" name="Picture 5" descr="logo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152400"/>
            <a:ext cx="914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953375" y="138545"/>
            <a:ext cx="96202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438400"/>
            <a:ext cx="7772400" cy="1470025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  <a:endParaRPr lang="en-US" sz="1200" dirty="0"/>
          </a:p>
        </p:txBody>
      </p:sp>
      <p:pic>
        <p:nvPicPr>
          <p:cNvPr id="5" name="Picture 4" descr="logo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52400"/>
            <a:ext cx="914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953375" y="138545"/>
            <a:ext cx="96202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143000"/>
            <a:ext cx="8153400" cy="1012825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PROBLEM STATEMENT</a:t>
            </a:r>
            <a:endParaRPr lang="en-US" sz="12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914400" y="1965961"/>
            <a:ext cx="5246370" cy="457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/>
          <a:p>
            <a:pPr lvl="0" algn="just">
              <a:lnSpc>
                <a:spcPct val="160000"/>
              </a:lnSpc>
              <a:spcBef>
                <a:spcPct val="0"/>
              </a:spcBef>
              <a:buFont typeface="Arial" pitchFamily="34" charset="0"/>
              <a:buChar char="•"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7" name="Picture 6" descr="logo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52400"/>
            <a:ext cx="914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953375" y="138545"/>
            <a:ext cx="96202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4">
            <a:extLst>
              <a:ext uri="{FF2B5EF4-FFF2-40B4-BE49-F238E27FC236}">
                <a16:creationId xmlns:a16="http://schemas.microsoft.com/office/drawing/2014/main" id="{DBBAF921-BB4D-DC64-6E2A-0A3322879A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823792"/>
            <a:ext cx="8305800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Traditional soft skills development methods lack personalization, practical applications, and engagement.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24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sz="2400" dirty="0"/>
              <a:t>Existing tools fail to provide adaptive learning and real-world challenges for consistent growth</a:t>
            </a:r>
            <a:r>
              <a:rPr lang="en-US" sz="2400" dirty="0"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sz="2400" dirty="0"/>
              <a:t>Limited peer interaction and feedback systems hinder collaborative learning and community building.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2438400" y="1066800"/>
            <a:ext cx="9144000" cy="1233055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Introduction</a:t>
            </a:r>
            <a:endParaRPr lang="en-US" sz="12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09600" y="1143000"/>
            <a:ext cx="8077200" cy="7010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600" dirty="0"/>
              <a:t>There's a growing need to improve soft skills for both personal and career success.</a:t>
            </a:r>
          </a:p>
          <a:p>
            <a:endParaRPr lang="en-US" sz="2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600" dirty="0"/>
              <a:t>Traditional methods don’t keep users engaged or connected to real-world situations.</a:t>
            </a:r>
          </a:p>
          <a:p>
            <a:endParaRPr lang="en-US" sz="2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600" b="1" dirty="0" err="1"/>
              <a:t>Manobal</a:t>
            </a:r>
            <a:r>
              <a:rPr lang="en-US" sz="2600" dirty="0"/>
              <a:t> focuses on combining technology with proven methods to help users grow in a personalized and practical way</a:t>
            </a:r>
            <a:r>
              <a:rPr lang="en-US" sz="32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3200" dirty="0"/>
          </a:p>
          <a:p>
            <a:pPr>
              <a:buFont typeface="Arial" panose="020B0604020202020204" pitchFamily="34" charset="0"/>
              <a:buChar char="•"/>
            </a:pPr>
            <a:endParaRPr lang="en-US" sz="3200" dirty="0"/>
          </a:p>
          <a:p>
            <a:pPr lvl="0" algn="just">
              <a:lnSpc>
                <a:spcPct val="150000"/>
              </a:lnSpc>
              <a:spcBef>
                <a:spcPct val="0"/>
              </a:spcBef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7" name="Picture 6" descr="logo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52400"/>
            <a:ext cx="914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953375" y="138545"/>
            <a:ext cx="96202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143000"/>
            <a:ext cx="8153400" cy="1012825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EXISTING SYSTEM</a:t>
            </a:r>
            <a:endParaRPr lang="en-US" sz="12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09600" y="1981200"/>
            <a:ext cx="8153400" cy="426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/>
          <a:p>
            <a:pPr marL="0" marR="0" lvl="0" indent="0" algn="just" defTabSz="914400" rtl="0" eaLnBrk="1" fontAlgn="auto" latinLnBrk="0" hangingPunct="1">
              <a:lnSpc>
                <a:spcPct val="17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9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j-ea"/>
                <a:cs typeface="+mj-cs"/>
              </a:rPr>
              <a:t> </a:t>
            </a:r>
            <a:r>
              <a:rPr lang="en-US" sz="9600" dirty="0"/>
              <a:t>Review of popular apps like </a:t>
            </a:r>
            <a:r>
              <a:rPr lang="en-US" sz="9600" dirty="0" err="1"/>
              <a:t>Bestify</a:t>
            </a:r>
            <a:r>
              <a:rPr lang="en-US" sz="9600" dirty="0"/>
              <a:t> Me, Make me Better, etc.</a:t>
            </a:r>
          </a:p>
          <a:p>
            <a:pPr marL="0" marR="0" lvl="0" indent="0" algn="just" defTabSz="914400" rtl="0" eaLnBrk="1" fontAlgn="auto" latinLnBrk="0" hangingPunct="1">
              <a:lnSpc>
                <a:spcPct val="17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9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j-ea"/>
                <a:cs typeface="+mj-cs"/>
              </a:rPr>
              <a:t> </a:t>
            </a:r>
            <a:r>
              <a:rPr lang="en-US" sz="9600" dirty="0"/>
              <a:t>Insights into gaps such as lack of real-life application, peer     engagement, and adaptive learning.</a:t>
            </a:r>
            <a:r>
              <a:rPr lang="en-US" sz="9600" dirty="0">
                <a:ea typeface="+mj-ea"/>
                <a:cs typeface="+mj-cs"/>
              </a:rPr>
              <a:t> </a:t>
            </a:r>
          </a:p>
          <a:p>
            <a:pPr marL="0" marR="0" lvl="0" indent="0" algn="just" defTabSz="914400" rtl="0" eaLnBrk="1" fontAlgn="auto" latinLnBrk="0" hangingPunct="1">
              <a:lnSpc>
                <a:spcPct val="17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9600" dirty="0"/>
              <a:t> Overview of research by Smith et al. (2022) on how personalized, adaptive learning enhances user retention and engagement.</a:t>
            </a:r>
          </a:p>
          <a:p>
            <a:pPr marL="0" marR="0" lvl="0" indent="0" algn="just" defTabSz="914400" rtl="0" eaLnBrk="1" fontAlgn="auto" latinLnBrk="0" hangingPunct="1">
              <a:lnSpc>
                <a:spcPct val="17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9600" dirty="0"/>
              <a:t> Discussion on the effectiveness of AI in creating custom learning paths.</a:t>
            </a:r>
            <a:endParaRPr kumimoji="0" lang="en-US" sz="9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7" name="Picture 6" descr="logo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52400"/>
            <a:ext cx="914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953375" y="138545"/>
            <a:ext cx="96202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143000"/>
            <a:ext cx="7772400" cy="1241425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PROPOSED METHODOLOGY</a:t>
            </a:r>
            <a:endParaRPr lang="en-US" sz="12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1524000"/>
            <a:ext cx="7924800" cy="4952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algn="just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  <a:defRPr/>
            </a:pPr>
            <a:r>
              <a:rPr lang="en-US" sz="2400" dirty="0"/>
              <a:t> </a:t>
            </a:r>
            <a:r>
              <a:rPr lang="en-US" sz="2400" dirty="0">
                <a:ea typeface="+mj-ea"/>
                <a:cs typeface="+mj-cs"/>
              </a:rPr>
              <a:t>Use artificial intelligence to create custom learning paths tailored to each user’s strengths and weaknesses. 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  <a:defRPr/>
            </a:pPr>
            <a:r>
              <a:rPr lang="en-US" sz="2400" dirty="0">
                <a:ea typeface="+mj-ea"/>
                <a:cs typeface="+mj-cs"/>
              </a:rPr>
              <a:t> Analyze user progress to adapt challenges and goals dynamically.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  <a:defRPr/>
            </a:pPr>
            <a:r>
              <a:rPr lang="en-US" sz="2400" dirty="0">
                <a:ea typeface="+mj-ea"/>
                <a:cs typeface="+mj-cs"/>
              </a:rPr>
              <a:t> Develop interactive, gamified modules to keep users engaged.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  <a:defRPr/>
            </a:pPr>
            <a:r>
              <a:rPr lang="en-US" sz="2400" dirty="0"/>
              <a:t> Build a peer interaction system for users to share progress, give feedback, and learn collaboratively.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Arial" pitchFamily="34" charset="0"/>
              <a:buChar char="•"/>
              <a:defRPr/>
            </a:pPr>
            <a:r>
              <a:rPr lang="en-US" sz="2400" dirty="0"/>
              <a:t> Add regular self-assessments to track skill development and set achievable goals.</a:t>
            </a:r>
            <a:endParaRPr lang="en-US" sz="2400" dirty="0">
              <a:ea typeface="+mj-ea"/>
              <a:cs typeface="+mj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6" name="Picture 5" descr="logo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52400"/>
            <a:ext cx="914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953375" y="138545"/>
            <a:ext cx="96202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219200"/>
            <a:ext cx="8001000" cy="1165225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TOOLS AND TECHNOLOGIES USED</a:t>
            </a:r>
            <a:endParaRPr lang="en-US" sz="12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2057400"/>
            <a:ext cx="8458200" cy="419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400" b="1" dirty="0"/>
              <a:t> Frontend:</a:t>
            </a:r>
            <a:r>
              <a:rPr lang="en-US" sz="2400" dirty="0"/>
              <a:t> React Native with JavaScript for cross platform mobile development.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400" dirty="0"/>
              <a:t> </a:t>
            </a:r>
            <a:r>
              <a:rPr lang="en-US" sz="2400" b="1" dirty="0"/>
              <a:t>Backend: </a:t>
            </a:r>
            <a:r>
              <a:rPr lang="en-US" sz="2400" dirty="0"/>
              <a:t>Node.js with Express.js to handle user management, task generation, and database interactions.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400" b="1" dirty="0"/>
              <a:t>Database: </a:t>
            </a:r>
            <a:r>
              <a:rPr lang="en-US" sz="2400" dirty="0"/>
              <a:t>MongoDB to store user profiles, tasks, progress history, and peer reviews.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400" b="1" dirty="0"/>
              <a:t> AI Integration: </a:t>
            </a:r>
            <a:r>
              <a:rPr lang="en-US" sz="2400" dirty="0"/>
              <a:t>Gemini 1.5 Pro API for dynamic task creation and real-time user suggestions.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400" b="1" dirty="0"/>
              <a:t> Security: </a:t>
            </a:r>
            <a:r>
              <a:rPr lang="en-US" sz="2400" dirty="0"/>
              <a:t>JWT for user authentication and secure storage practices for data protection &amp; </a:t>
            </a:r>
            <a:r>
              <a:rPr lang="en-US" sz="2400" dirty="0" err="1"/>
              <a:t>bcrypt</a:t>
            </a:r>
            <a:r>
              <a:rPr lang="en-US" sz="2400" dirty="0"/>
              <a:t> JS library for password Hashing.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j-ea"/>
              <a:cs typeface="+mj-cs"/>
            </a:endParaRPr>
          </a:p>
        </p:txBody>
      </p:sp>
      <p:pic>
        <p:nvPicPr>
          <p:cNvPr id="6" name="Picture 5" descr="logo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52400"/>
            <a:ext cx="914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953375" y="138545"/>
            <a:ext cx="96202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143000"/>
            <a:ext cx="8001000" cy="1241426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IMPLEMENTATION</a:t>
            </a:r>
            <a:endParaRPr lang="en-US" sz="12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19100" y="1931720"/>
            <a:ext cx="8305800" cy="45096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IN" sz="2400" b="1" dirty="0"/>
              <a:t>Phase 1 – </a:t>
            </a:r>
            <a:r>
              <a:rPr lang="en-IN" sz="2400" dirty="0"/>
              <a:t>Core Features: Build user registration, onboarding, and initial task database. 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IN" sz="2400" b="1" dirty="0"/>
              <a:t>Phase 2 – </a:t>
            </a:r>
            <a:r>
              <a:rPr lang="en-IN" sz="2400" dirty="0"/>
              <a:t>AI Integration: Implement AI-driven task generation and adaptive algorithms. 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IN" sz="2400" b="1" dirty="0"/>
              <a:t>Phase 3 – </a:t>
            </a:r>
            <a:r>
              <a:rPr lang="en-IN" sz="2400" dirty="0"/>
              <a:t>UI/UX Enhancements: Create and refine the dashboard and task details page. 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IN" sz="2400" b="1" dirty="0"/>
              <a:t>Phase 4 – </a:t>
            </a:r>
            <a:r>
              <a:rPr lang="en-IN" sz="2400" dirty="0"/>
              <a:t>Community Features: Develop Communication AI and feedback system. 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IN" sz="2400" b="1" dirty="0"/>
              <a:t>Phase 5 – </a:t>
            </a:r>
            <a:r>
              <a:rPr lang="en-IN" sz="2400" dirty="0"/>
              <a:t>Deployment &amp; Pipelining: Integrate it deployment through GitHub pipelining to </a:t>
            </a:r>
            <a:r>
              <a:rPr lang="en-IN" sz="2400" dirty="0" err="1"/>
              <a:t>Diawi</a:t>
            </a:r>
            <a:r>
              <a:rPr lang="en-IN" sz="2400" dirty="0"/>
              <a:t>, EAS.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j-ea"/>
              <a:cs typeface="+mj-cs"/>
            </a:endParaRPr>
          </a:p>
        </p:txBody>
      </p:sp>
      <p:pic>
        <p:nvPicPr>
          <p:cNvPr id="6" name="Picture 5" descr="logo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52400"/>
            <a:ext cx="914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953375" y="138545"/>
            <a:ext cx="96202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219200"/>
            <a:ext cx="8001000" cy="1165225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RESULTS</a:t>
            </a:r>
            <a:endParaRPr lang="en-US" sz="12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70857" y="1905000"/>
            <a:ext cx="7772400" cy="3733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6" name="Picture 5" descr="logo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52400"/>
            <a:ext cx="914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953375" y="138545"/>
            <a:ext cx="96202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5B5805F0-1E82-6877-8FE4-C2B13F87D5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993912"/>
            <a:ext cx="8610600" cy="42165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Enhanced User Engagement: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Increased retention rates and active participation through personalized learning paths and interactive modules.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Improved Skill Development: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Users demonstrated measurable improvement in communication, teamwork, and leadership skills through real-world challenges.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Community Growth: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Fostered a strong user community with active feedback, peer learning, and collaborative growth activities.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219200"/>
            <a:ext cx="8001000" cy="1165225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CONCLUSION &amp; FUTURE SCOPE</a:t>
            </a:r>
            <a:endParaRPr lang="en-US" sz="12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09600" y="3962400"/>
            <a:ext cx="8077200" cy="1600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lang="en-US" sz="2000" b="1" dirty="0" err="1"/>
              <a:t>Manobal</a:t>
            </a:r>
            <a:r>
              <a:rPr lang="en-US" sz="2000" dirty="0"/>
              <a:t> is an AI-driven app offering personalized learning, practical challenges, and real-world applications for effective personality development.</a:t>
            </a: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000" dirty="0"/>
              <a:t>By combining technology with engaging strategies, it provides a unique and comprehensive self-improvement experience.</a:t>
            </a: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000" b="1" dirty="0"/>
              <a:t>Voice Recognition for Real-Time Feedback: </a:t>
            </a:r>
            <a:r>
              <a:rPr lang="en-US" sz="2000" dirty="0"/>
              <a:t>Integrating voice analysis to assess speech and provide immediate feedback.</a:t>
            </a: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000" b="1" dirty="0"/>
              <a:t>Customizable Learning Paths: </a:t>
            </a:r>
            <a:r>
              <a:rPr lang="en-US" sz="2000" dirty="0"/>
              <a:t>Users can choose specific areas to focus on based on their career and personal goals.</a:t>
            </a: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j-ea"/>
              <a:cs typeface="+mj-cs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j-ea"/>
              <a:cs typeface="+mj-cs"/>
            </a:endParaRPr>
          </a:p>
        </p:txBody>
      </p:sp>
      <p:pic>
        <p:nvPicPr>
          <p:cNvPr id="6" name="Picture 5" descr="logo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52400"/>
            <a:ext cx="914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953375" y="138545"/>
            <a:ext cx="96202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408</TotalTime>
  <Words>841</Words>
  <Application>Microsoft Office PowerPoint</Application>
  <PresentationFormat>On-screen Show (4:3)</PresentationFormat>
  <Paragraphs>76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Franklin Gothic Book</vt:lpstr>
      <vt:lpstr>Franklin Gothic Medium</vt:lpstr>
      <vt:lpstr>Wingdings 2</vt:lpstr>
      <vt:lpstr>Trek</vt:lpstr>
      <vt:lpstr>TITLE OF THE PROJECT:  Manobal (A Personality Development App) </vt:lpstr>
      <vt:lpstr>PROBLEM STATEMENT</vt:lpstr>
      <vt:lpstr>Introduction</vt:lpstr>
      <vt:lpstr>EXISTING SYSTEM</vt:lpstr>
      <vt:lpstr>PROPOSED METHODOLOGY</vt:lpstr>
      <vt:lpstr>TOOLS AND TECHNOLOGIES USED</vt:lpstr>
      <vt:lpstr>IMPLEMENTATION</vt:lpstr>
      <vt:lpstr>RESULTS</vt:lpstr>
      <vt:lpstr>CONCLUSION &amp; FUTURE SCOPE</vt:lpstr>
      <vt:lpstr>Research paper status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[COLLEGE LOGO ]             TITLE OF THE PROJECT                   Mini Project KCS 554/ 5th Sem</dc:title>
  <dc:creator>Vaibhav Ranjan</dc:creator>
  <cp:lastModifiedBy>Prince Kumar</cp:lastModifiedBy>
  <cp:revision>43</cp:revision>
  <dcterms:created xsi:type="dcterms:W3CDTF">2006-08-16T00:00:00Z</dcterms:created>
  <dcterms:modified xsi:type="dcterms:W3CDTF">2024-12-06T18:22:49Z</dcterms:modified>
</cp:coreProperties>
</file>