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77" r:id="rId2"/>
    <p:sldId id="267" r:id="rId3"/>
    <p:sldId id="268" r:id="rId4"/>
    <p:sldId id="269" r:id="rId5"/>
    <p:sldId id="270" r:id="rId6"/>
    <p:sldId id="271" r:id="rId7"/>
    <p:sldId id="272" r:id="rId8"/>
    <p:sldId id="273" r:id="rId9"/>
    <p:sldId id="274" r:id="rId10"/>
    <p:sldId id="275" r:id="rId11"/>
    <p:sldId id="276" r:id="rId12"/>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p:scale>
          <a:sx n="44" d="100"/>
          <a:sy n="44" d="100"/>
        </p:scale>
        <p:origin x="-1566" y="-78"/>
      </p:cViewPr>
      <p:guideLst>
        <p:guide orient="horz" pos="384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5" name="Rectangle 4"/>
          <p:cNvSpPr>
            <a:spLocks noGrp="1" noRot="1" noChangeAspect="1" noChangeArrowheads="1" noTextEdit="1"/>
          </p:cNvSpPr>
          <p:nvPr>
            <p:ph type="sldImg" idx="2"/>
          </p:nvPr>
        </p:nvSpPr>
        <p:spPr bwMode="auto">
          <a:xfrm>
            <a:off x="2470150" y="766763"/>
            <a:ext cx="2159000" cy="3838575"/>
          </a:xfrm>
          <a:prstGeom prst="rect">
            <a:avLst/>
          </a:prstGeom>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857250" y="1995312"/>
            <a:ext cx="5143500" cy="4244622"/>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857250" y="6403623"/>
            <a:ext cx="5143500" cy="294357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smtClean="0"/>
              <a:t>Click to edit Master title style</a:t>
            </a:r>
            <a:endParaRPr lang="en-US"/>
          </a:p>
        </p:txBody>
      </p:sp>
      <p:sp>
        <p:nvSpPr>
          <p:cNvPr id="1048651"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Date Placeholder 3"/>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4907756" y="649111"/>
            <a:ext cx="1478756" cy="10332156"/>
          </a:xfrm>
        </p:spPr>
        <p:txBody>
          <a:bodyPr vert="eaVert"/>
          <a:lstStyle/>
          <a:p>
            <a:r>
              <a:rPr lang="en-US" smtClean="0"/>
              <a:t>Click to edit Master title style</a:t>
            </a:r>
            <a:endParaRPr lang="en-US"/>
          </a:p>
        </p:txBody>
      </p:sp>
      <p:sp>
        <p:nvSpPr>
          <p:cNvPr id="1048640" name="Vertical Text Placeholder 2"/>
          <p:cNvSpPr>
            <a:spLocks noGrp="1"/>
          </p:cNvSpPr>
          <p:nvPr>
            <p:ph type="body" orient="vert" idx="1"/>
          </p:nvPr>
        </p:nvSpPr>
        <p:spPr>
          <a:xfrm>
            <a:off x="471487" y="649111"/>
            <a:ext cx="4350544" cy="103321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3"/>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smtClean="0"/>
              <a:t>Click to edit Master title style</a:t>
            </a:r>
            <a:endParaRPr lang="en-US"/>
          </a:p>
        </p:txBody>
      </p:sp>
      <p:sp>
        <p:nvSpPr>
          <p:cNvPr id="1048589"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5" name="Title 1"/>
          <p:cNvSpPr>
            <a:spLocks noGrp="1"/>
          </p:cNvSpPr>
          <p:nvPr>
            <p:ph type="title"/>
          </p:nvPr>
        </p:nvSpPr>
        <p:spPr>
          <a:xfrm>
            <a:off x="467916" y="3039535"/>
            <a:ext cx="5915025" cy="5071532"/>
          </a:xfrm>
        </p:spPr>
        <p:txBody>
          <a:bodyPr anchor="b"/>
          <a:lstStyle>
            <a:lvl1pPr>
              <a:defRPr sz="6000"/>
            </a:lvl1pPr>
          </a:lstStyle>
          <a:p>
            <a:r>
              <a:rPr lang="en-US" smtClean="0"/>
              <a:t>Click to edit Master title style</a:t>
            </a:r>
            <a:endParaRPr lang="en-US"/>
          </a:p>
        </p:txBody>
      </p:sp>
      <p:sp>
        <p:nvSpPr>
          <p:cNvPr id="1048656" name="Text Placeholder 2"/>
          <p:cNvSpPr>
            <a:spLocks noGrp="1"/>
          </p:cNvSpPr>
          <p:nvPr>
            <p:ph type="body" idx="1"/>
          </p:nvPr>
        </p:nvSpPr>
        <p:spPr>
          <a:xfrm>
            <a:off x="467916" y="8159046"/>
            <a:ext cx="5915025" cy="266699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657" name="Date Placeholder 3"/>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58" name="Footer Placeholder 4"/>
          <p:cNvSpPr>
            <a:spLocks noGrp="1"/>
          </p:cNvSpPr>
          <p:nvPr>
            <p:ph type="ftr" sz="quarter" idx="11"/>
          </p:nvPr>
        </p:nvSpPr>
        <p:spPr/>
        <p:txBody>
          <a:bodyPr/>
          <a:lstStyle/>
          <a:p>
            <a:endParaRPr lang="en-US"/>
          </a:p>
        </p:txBody>
      </p:sp>
      <p:sp>
        <p:nvSpPr>
          <p:cNvPr id="1048659"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smtClean="0"/>
              <a:t>Click to edit Master title style</a:t>
            </a:r>
            <a:endParaRPr lang="en-US"/>
          </a:p>
        </p:txBody>
      </p:sp>
      <p:sp>
        <p:nvSpPr>
          <p:cNvPr id="1048661" name="Content Placeholder 2"/>
          <p:cNvSpPr>
            <a:spLocks noGrp="1"/>
          </p:cNvSpPr>
          <p:nvPr>
            <p:ph sz="half" idx="1"/>
          </p:nvPr>
        </p:nvSpPr>
        <p:spPr>
          <a:xfrm>
            <a:off x="471488" y="3245556"/>
            <a:ext cx="291465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2" name="Content Placeholder 3"/>
          <p:cNvSpPr>
            <a:spLocks noGrp="1"/>
          </p:cNvSpPr>
          <p:nvPr>
            <p:ph sz="half" idx="2"/>
          </p:nvPr>
        </p:nvSpPr>
        <p:spPr>
          <a:xfrm>
            <a:off x="3471863" y="3245556"/>
            <a:ext cx="291465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Date Placeholder 4"/>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a:xfrm>
            <a:off x="472381" y="649112"/>
            <a:ext cx="5915025" cy="2356556"/>
          </a:xfrm>
        </p:spPr>
        <p:txBody>
          <a:bodyPr/>
          <a:lstStyle/>
          <a:p>
            <a:r>
              <a:rPr lang="en-US" smtClean="0"/>
              <a:t>Click to edit Master title style</a:t>
            </a:r>
            <a:endParaRPr lang="en-US"/>
          </a:p>
        </p:txBody>
      </p:sp>
      <p:sp>
        <p:nvSpPr>
          <p:cNvPr id="1048667" name="Text Placeholder 2"/>
          <p:cNvSpPr>
            <a:spLocks noGrp="1"/>
          </p:cNvSpPr>
          <p:nvPr>
            <p:ph type="body" idx="1"/>
          </p:nvPr>
        </p:nvSpPr>
        <p:spPr>
          <a:xfrm>
            <a:off x="472381" y="2988734"/>
            <a:ext cx="2901255" cy="146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8" name="Content Placeholder 3"/>
          <p:cNvSpPr>
            <a:spLocks noGrp="1"/>
          </p:cNvSpPr>
          <p:nvPr>
            <p:ph sz="half" idx="2"/>
          </p:nvPr>
        </p:nvSpPr>
        <p:spPr>
          <a:xfrm>
            <a:off x="472381" y="4453467"/>
            <a:ext cx="2901255"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Text Placeholder 4"/>
          <p:cNvSpPr>
            <a:spLocks noGrp="1"/>
          </p:cNvSpPr>
          <p:nvPr>
            <p:ph type="body" sz="quarter" idx="3"/>
          </p:nvPr>
        </p:nvSpPr>
        <p:spPr>
          <a:xfrm>
            <a:off x="3471863" y="2988734"/>
            <a:ext cx="2915543" cy="146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70" name="Content Placeholder 5"/>
          <p:cNvSpPr>
            <a:spLocks noGrp="1"/>
          </p:cNvSpPr>
          <p:nvPr>
            <p:ph sz="quarter" idx="4"/>
          </p:nvPr>
        </p:nvSpPr>
        <p:spPr>
          <a:xfrm>
            <a:off x="3471863" y="4453467"/>
            <a:ext cx="2915543"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6"/>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72" name="Footer Placeholder 7"/>
          <p:cNvSpPr>
            <a:spLocks noGrp="1"/>
          </p:cNvSpPr>
          <p:nvPr>
            <p:ph type="ftr" sz="quarter" idx="11"/>
          </p:nvPr>
        </p:nvSpPr>
        <p:spPr/>
        <p:txBody>
          <a:bodyPr/>
          <a:lstStyle/>
          <a:p>
            <a:endParaRPr lang="en-US"/>
          </a:p>
        </p:txBody>
      </p:sp>
      <p:sp>
        <p:nvSpPr>
          <p:cNvPr id="1048673"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smtClean="0"/>
              <a:t>Click to edit Master title style</a:t>
            </a:r>
            <a:endParaRPr lang="en-US"/>
          </a:p>
        </p:txBody>
      </p:sp>
      <p:sp>
        <p:nvSpPr>
          <p:cNvPr id="1048636" name="Date Placeholder 2"/>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37" name="Footer Placeholder 3"/>
          <p:cNvSpPr>
            <a:spLocks noGrp="1"/>
          </p:cNvSpPr>
          <p:nvPr>
            <p:ph type="ftr" sz="quarter" idx="11"/>
          </p:nvPr>
        </p:nvSpPr>
        <p:spPr/>
        <p:txBody>
          <a:bodyPr/>
          <a:lstStyle/>
          <a:p>
            <a:endParaRPr lang="en-US"/>
          </a:p>
        </p:txBody>
      </p:sp>
      <p:sp>
        <p:nvSpPr>
          <p:cNvPr id="1048638"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4" name="Date Placeholder 1"/>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75" name="Footer Placeholder 2"/>
          <p:cNvSpPr>
            <a:spLocks noGrp="1"/>
          </p:cNvSpPr>
          <p:nvPr>
            <p:ph type="ftr" sz="quarter" idx="11"/>
          </p:nvPr>
        </p:nvSpPr>
        <p:spPr/>
        <p:txBody>
          <a:bodyPr/>
          <a:lstStyle/>
          <a:p>
            <a:endParaRPr lang="en-US"/>
          </a:p>
        </p:txBody>
      </p:sp>
      <p:sp>
        <p:nvSpPr>
          <p:cNvPr id="1048676"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472381" y="812800"/>
            <a:ext cx="2211883" cy="2844800"/>
          </a:xfrm>
        </p:spPr>
        <p:txBody>
          <a:bodyPr anchor="b"/>
          <a:lstStyle>
            <a:lvl1pPr>
              <a:defRPr sz="3200"/>
            </a:lvl1pPr>
          </a:lstStyle>
          <a:p>
            <a:r>
              <a:rPr lang="en-US" smtClean="0"/>
              <a:t>Click to edit Master title style</a:t>
            </a:r>
            <a:endParaRPr lang="en-US"/>
          </a:p>
        </p:txBody>
      </p:sp>
      <p:sp>
        <p:nvSpPr>
          <p:cNvPr id="1048678" name="Content Placeholder 2"/>
          <p:cNvSpPr>
            <a:spLocks noGrp="1"/>
          </p:cNvSpPr>
          <p:nvPr>
            <p:ph idx="1"/>
          </p:nvPr>
        </p:nvSpPr>
        <p:spPr>
          <a:xfrm>
            <a:off x="2915543" y="1755423"/>
            <a:ext cx="3471863" cy="86642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9" name="Text Placeholder 3"/>
          <p:cNvSpPr>
            <a:spLocks noGrp="1"/>
          </p:cNvSpPr>
          <p:nvPr>
            <p:ph type="body" sz="half" idx="2"/>
          </p:nvPr>
        </p:nvSpPr>
        <p:spPr>
          <a:xfrm>
            <a:off x="472381" y="3657600"/>
            <a:ext cx="2211883" cy="67761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80" name="Date Placeholder 4"/>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81" name="Footer Placeholder 5"/>
          <p:cNvSpPr>
            <a:spLocks noGrp="1"/>
          </p:cNvSpPr>
          <p:nvPr>
            <p:ph type="ftr" sz="quarter" idx="11"/>
          </p:nvPr>
        </p:nvSpPr>
        <p:spPr/>
        <p:txBody>
          <a:bodyPr/>
          <a:lstStyle/>
          <a:p>
            <a:endParaRPr lang="en-US"/>
          </a:p>
        </p:txBody>
      </p:sp>
      <p:sp>
        <p:nvSpPr>
          <p:cNvPr id="1048682"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472381" y="812800"/>
            <a:ext cx="2211883" cy="2844800"/>
          </a:xfrm>
        </p:spPr>
        <p:txBody>
          <a:bodyPr anchor="b"/>
          <a:lstStyle>
            <a:lvl1pPr>
              <a:defRPr sz="3200"/>
            </a:lvl1pPr>
          </a:lstStyle>
          <a:p>
            <a:r>
              <a:rPr lang="en-US" smtClean="0"/>
              <a:t>Click to edit Master title style</a:t>
            </a:r>
            <a:endParaRPr lang="en-US"/>
          </a:p>
        </p:txBody>
      </p:sp>
      <p:sp>
        <p:nvSpPr>
          <p:cNvPr id="1048645" name="Picture Placeholder 2"/>
          <p:cNvSpPr>
            <a:spLocks noGrp="1"/>
          </p:cNvSpPr>
          <p:nvPr>
            <p:ph type="pic" idx="1"/>
          </p:nvPr>
        </p:nvSpPr>
        <p:spPr>
          <a:xfrm>
            <a:off x="2915543" y="1755423"/>
            <a:ext cx="3471863" cy="86642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6" name="Text Placeholder 3"/>
          <p:cNvSpPr>
            <a:spLocks noGrp="1"/>
          </p:cNvSpPr>
          <p:nvPr>
            <p:ph type="body" sz="half" idx="2"/>
          </p:nvPr>
        </p:nvSpPr>
        <p:spPr>
          <a:xfrm>
            <a:off x="472381" y="3657600"/>
            <a:ext cx="2211883" cy="67761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47" name="Date Placeholder 4"/>
          <p:cNvSpPr>
            <a:spLocks noGrp="1"/>
          </p:cNvSpPr>
          <p:nvPr>
            <p:ph type="dt" sz="half" idx="10"/>
          </p:nvPr>
        </p:nvSpPr>
        <p:spPr/>
        <p:txBody>
          <a:bodyPr/>
          <a:lstStyle/>
          <a:p>
            <a:fld id="{63A1C593-65D0-4073-BCC9-577B9352EA97}" type="datetimeFigureOut">
              <a:rPr lang="en-US" smtClean="0"/>
              <a:pPr/>
              <a:t>3/21/2023</a:t>
            </a:fld>
            <a:endParaRPr lang="en-US"/>
          </a:p>
        </p:txBody>
      </p:sp>
      <p:sp>
        <p:nvSpPr>
          <p:cNvPr id="1048648" name="Footer Placeholder 5"/>
          <p:cNvSpPr>
            <a:spLocks noGrp="1"/>
          </p:cNvSpPr>
          <p:nvPr>
            <p:ph type="ftr" sz="quarter" idx="11"/>
          </p:nvPr>
        </p:nvSpPr>
        <p:spPr/>
        <p:txBody>
          <a:bodyPr/>
          <a:lstStyle/>
          <a:p>
            <a:endParaRPr lang="en-US"/>
          </a:p>
        </p:txBody>
      </p:sp>
      <p:sp>
        <p:nvSpPr>
          <p:cNvPr id="1048649"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649112"/>
            <a:ext cx="5915025" cy="235655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71488" y="11300179"/>
            <a:ext cx="1543050" cy="649111"/>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3/21/2023</a:t>
            </a:fld>
            <a:endParaRPr lang="en-US"/>
          </a:p>
        </p:txBody>
      </p:sp>
      <p:sp>
        <p:nvSpPr>
          <p:cNvPr id="1048579" name="Footer Placeholder 4"/>
          <p:cNvSpPr>
            <a:spLocks noGrp="1"/>
          </p:cNvSpPr>
          <p:nvPr>
            <p:ph type="ftr" sz="quarter" idx="3"/>
          </p:nvPr>
        </p:nvSpPr>
        <p:spPr>
          <a:xfrm>
            <a:off x="2271713" y="11300179"/>
            <a:ext cx="2314575" cy="64911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4843463" y="11300179"/>
            <a:ext cx="1543050" cy="649111"/>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285" y="609606"/>
            <a:ext cx="6318738" cy="1200329"/>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Hindusthan</a:t>
            </a:r>
          </a:p>
          <a:p>
            <a:pPr algn="ctr"/>
            <a:r>
              <a:rPr lang="en-US" sz="3600" b="1" dirty="0" smtClean="0">
                <a:latin typeface="Times New Roman" pitchFamily="18" charset="0"/>
                <a:cs typeface="Times New Roman" pitchFamily="18" charset="0"/>
              </a:rPr>
              <a:t>College of Arts and Science</a:t>
            </a:r>
            <a:endParaRPr lang="en-US" sz="3600" b="1" dirty="0">
              <a:latin typeface="Times New Roman" pitchFamily="18" charset="0"/>
              <a:cs typeface="Times New Roman" pitchFamily="18" charset="0"/>
            </a:endParaRPr>
          </a:p>
        </p:txBody>
      </p:sp>
      <p:sp>
        <p:nvSpPr>
          <p:cNvPr id="5" name="TextBox 4"/>
          <p:cNvSpPr txBox="1"/>
          <p:nvPr/>
        </p:nvSpPr>
        <p:spPr>
          <a:xfrm>
            <a:off x="1051722" y="1862300"/>
            <a:ext cx="4826559" cy="707886"/>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An Autonomous College - Affiliated to Bharathiar University</a:t>
            </a:r>
            <a:endParaRPr lang="en-US" sz="2000" dirty="0">
              <a:latin typeface="Times New Roman" pitchFamily="18" charset="0"/>
              <a:cs typeface="Times New Roman" pitchFamily="18" charset="0"/>
            </a:endParaRPr>
          </a:p>
        </p:txBody>
      </p:sp>
      <p:pic>
        <p:nvPicPr>
          <p:cNvPr id="6" name="Picture 5" descr="download.jpg"/>
          <p:cNvPicPr>
            <a:picLocks noChangeAspect="1"/>
          </p:cNvPicPr>
          <p:nvPr/>
        </p:nvPicPr>
        <p:blipFill>
          <a:blip r:embed="rId2"/>
          <a:stretch>
            <a:fillRect/>
          </a:stretch>
        </p:blipFill>
        <p:spPr>
          <a:xfrm>
            <a:off x="2330904" y="2934380"/>
            <a:ext cx="2349953" cy="4192199"/>
          </a:xfrm>
          <a:prstGeom prst="rect">
            <a:avLst/>
          </a:prstGeom>
        </p:spPr>
      </p:pic>
      <p:sp>
        <p:nvSpPr>
          <p:cNvPr id="7" name="TextBox 6"/>
          <p:cNvSpPr txBox="1"/>
          <p:nvPr/>
        </p:nvSpPr>
        <p:spPr>
          <a:xfrm>
            <a:off x="1545770" y="7532911"/>
            <a:ext cx="42672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PROJECT  TITLE</a:t>
            </a:r>
            <a:endParaRPr lang="en-US" sz="3600" b="1" dirty="0">
              <a:latin typeface="Times New Roman" pitchFamily="18" charset="0"/>
              <a:cs typeface="Times New Roman" pitchFamily="18" charset="0"/>
            </a:endParaRPr>
          </a:p>
        </p:txBody>
      </p:sp>
      <p:sp>
        <p:nvSpPr>
          <p:cNvPr id="9" name="TextBox 8"/>
          <p:cNvSpPr txBox="1"/>
          <p:nvPr/>
        </p:nvSpPr>
        <p:spPr>
          <a:xfrm>
            <a:off x="544292" y="8360230"/>
            <a:ext cx="6008914" cy="1107996"/>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sym typeface="+mn-ea"/>
              </a:rPr>
              <a:t>Deep Learning Analysis of Bone Fracture Using Image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r>
              <a:rPr lang="en-US" sz="5335" b="1" dirty="0" smtClean="0">
                <a:latin typeface="Times New Roman" panose="02020603050405020304" pitchFamily="18" charset="0"/>
                <a:cs typeface="Times New Roman" panose="02020603050405020304" pitchFamily="18" charset="0"/>
                <a:sym typeface="+mn-ea"/>
              </a:rPr>
              <a:t>Block diagram- Testing</a:t>
            </a:r>
            <a:endParaRPr lang="en-US" sz="5335" b="1" dirty="0">
              <a:latin typeface="Times New Roman" panose="02020603050405020304" pitchFamily="18" charset="0"/>
              <a:cs typeface="Times New Roman" panose="02020603050405020304" pitchFamily="18" charset="0"/>
            </a:endParaRPr>
          </a:p>
        </p:txBody>
      </p:sp>
      <p:sp>
        <p:nvSpPr>
          <p:cNvPr id="1048622" name="Rectangle 18"/>
          <p:cNvSpPr/>
          <p:nvPr/>
        </p:nvSpPr>
        <p:spPr>
          <a:xfrm>
            <a:off x="1371600" y="3621475"/>
            <a:ext cx="1022033" cy="136369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endParaRPr lang="en-IN" sz="1865" b="1" dirty="0" smtClean="0">
              <a:effectLst/>
              <a:latin typeface="Times New Roman" panose="02020603050405020304" pitchFamily="18" charset="0"/>
              <a:ea typeface="Calibri" panose="020F0502020204030204" charset="0"/>
              <a:cs typeface="Latha" panose="020B0604020202020204" pitchFamily="34" charset="0"/>
            </a:endParaRPr>
          </a:p>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Latha" panose="020B0604020202020204" pitchFamily="34" charset="0"/>
              </a:rPr>
              <a:t>Input </a:t>
            </a:r>
            <a:r>
              <a:rPr lang="en-IN" sz="1865" b="1" dirty="0">
                <a:effectLst/>
                <a:latin typeface="Times New Roman" panose="02020603050405020304" pitchFamily="18" charset="0"/>
                <a:ea typeface="Calibri" panose="020F0502020204030204" charset="0"/>
                <a:cs typeface="Latha" panose="020B0604020202020204" pitchFamily="34" charset="0"/>
              </a:rPr>
              <a:t>Image</a:t>
            </a:r>
            <a:endParaRPr lang="en-IN" sz="1465" b="1" dirty="0">
              <a:effectLst/>
              <a:ea typeface="Calibri" panose="020F0502020204030204" charset="0"/>
              <a:cs typeface="Latha" panose="020B0604020202020204" pitchFamily="34" charset="0"/>
            </a:endParaRPr>
          </a:p>
          <a:p>
            <a:pPr>
              <a:lnSpc>
                <a:spcPct val="107000"/>
              </a:lnSpc>
              <a:spcAft>
                <a:spcPts val="800"/>
              </a:spcAft>
            </a:pPr>
            <a:r>
              <a:rPr lang="en-IN" sz="1865" b="1" dirty="0">
                <a:effectLst/>
                <a:latin typeface="Times New Roman" panose="02020603050405020304" pitchFamily="18" charset="0"/>
                <a:ea typeface="Calibri" panose="020F0502020204030204" charset="0"/>
                <a:cs typeface="Latha" panose="020B0604020202020204" pitchFamily="34" charset="0"/>
              </a:rPr>
              <a:t> </a:t>
            </a:r>
            <a:endParaRPr lang="en-IN" sz="1465" b="1" dirty="0">
              <a:effectLst/>
              <a:ea typeface="Calibri" panose="020F0502020204030204" charset="0"/>
              <a:cs typeface="Latha" panose="020B0604020202020204" pitchFamily="34" charset="0"/>
            </a:endParaRPr>
          </a:p>
        </p:txBody>
      </p:sp>
      <p:sp>
        <p:nvSpPr>
          <p:cNvPr id="1048623" name="Right Arrow 22"/>
          <p:cNvSpPr/>
          <p:nvPr/>
        </p:nvSpPr>
        <p:spPr>
          <a:xfrm>
            <a:off x="4043363" y="3867572"/>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24" name="Right Arrow 23"/>
          <p:cNvSpPr/>
          <p:nvPr/>
        </p:nvSpPr>
        <p:spPr>
          <a:xfrm>
            <a:off x="2500313" y="3867572"/>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25" name="Rectangle 24"/>
          <p:cNvSpPr/>
          <p:nvPr/>
        </p:nvSpPr>
        <p:spPr>
          <a:xfrm>
            <a:off x="2960847" y="3499555"/>
            <a:ext cx="975360" cy="181073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Image Pre-Processing</a:t>
            </a:r>
            <a:endParaRPr lang="en-IN" sz="1465" b="1">
              <a:effectLst/>
              <a:ea typeface="Calibri" panose="020F0502020204030204" charset="0"/>
              <a:cs typeface="Latha" panose="020B0604020202020204" pitchFamily="34" charset="0"/>
            </a:endParaRPr>
          </a:p>
        </p:txBody>
      </p:sp>
      <p:sp>
        <p:nvSpPr>
          <p:cNvPr id="1048626" name="Rectangle 25"/>
          <p:cNvSpPr/>
          <p:nvPr/>
        </p:nvSpPr>
        <p:spPr>
          <a:xfrm>
            <a:off x="2960847" y="6827520"/>
            <a:ext cx="1127760" cy="1399822"/>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Output</a:t>
            </a:r>
            <a:endParaRPr lang="en-IN" sz="1465" b="1">
              <a:effectLst/>
              <a:ea typeface="Calibri" panose="020F0502020204030204" charset="0"/>
              <a:cs typeface="Latha" panose="020B0604020202020204" pitchFamily="34" charset="0"/>
            </a:endParaRPr>
          </a:p>
        </p:txBody>
      </p:sp>
      <p:sp>
        <p:nvSpPr>
          <p:cNvPr id="1048627" name="Rectangle 26"/>
          <p:cNvSpPr/>
          <p:nvPr/>
        </p:nvSpPr>
        <p:spPr>
          <a:xfrm>
            <a:off x="4752023" y="6788387"/>
            <a:ext cx="1019175" cy="153378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dirty="0">
                <a:effectLst/>
                <a:latin typeface="Times New Roman" panose="02020603050405020304" pitchFamily="18" charset="0"/>
                <a:ea typeface="Calibri" panose="020F0502020204030204" charset="0"/>
                <a:cs typeface="Latha" panose="020B0604020202020204" pitchFamily="34" charset="0"/>
              </a:rPr>
              <a:t>Compared to Train Model</a:t>
            </a:r>
            <a:endParaRPr lang="en-IN" sz="1465" b="1" dirty="0">
              <a:effectLst/>
              <a:ea typeface="Calibri" panose="020F0502020204030204" charset="0"/>
              <a:cs typeface="Latha" panose="020B0604020202020204" pitchFamily="34" charset="0"/>
            </a:endParaRPr>
          </a:p>
        </p:txBody>
      </p:sp>
      <p:sp>
        <p:nvSpPr>
          <p:cNvPr id="1048628" name="Down Arrow 27"/>
          <p:cNvSpPr/>
          <p:nvPr/>
        </p:nvSpPr>
        <p:spPr>
          <a:xfrm>
            <a:off x="5064917" y="5415233"/>
            <a:ext cx="202408" cy="1087170"/>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29" name="Rectangle 28"/>
          <p:cNvSpPr/>
          <p:nvPr/>
        </p:nvSpPr>
        <p:spPr>
          <a:xfrm>
            <a:off x="4514851" y="3523640"/>
            <a:ext cx="1109186" cy="1606032"/>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Latha" panose="020B0604020202020204" pitchFamily="34" charset="0"/>
              </a:rPr>
              <a:t>Feature Extraction</a:t>
            </a:r>
            <a:endParaRPr lang="en-IN" sz="1465" b="1" dirty="0">
              <a:effectLst/>
              <a:ea typeface="Calibri" panose="020F0502020204030204" charset="0"/>
              <a:cs typeface="Latha" panose="020B0604020202020204" pitchFamily="34" charset="0"/>
            </a:endParaRPr>
          </a:p>
        </p:txBody>
      </p:sp>
      <p:sp>
        <p:nvSpPr>
          <p:cNvPr id="1048630" name="Left Arrow 29"/>
          <p:cNvSpPr/>
          <p:nvPr/>
        </p:nvSpPr>
        <p:spPr>
          <a:xfrm>
            <a:off x="4225528" y="7252404"/>
            <a:ext cx="457200" cy="812800"/>
          </a:xfrm>
          <a:prstGeom prst="lef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31" name="Rectangle 30"/>
          <p:cNvSpPr/>
          <p:nvPr/>
        </p:nvSpPr>
        <p:spPr>
          <a:xfrm>
            <a:off x="3844290" y="9675330"/>
            <a:ext cx="1111568" cy="2104249"/>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US" altLang="en-IN" sz="1865" b="1" dirty="0">
                <a:effectLst/>
                <a:latin typeface="Times New Roman" panose="02020603050405020304" pitchFamily="18" charset="0"/>
                <a:ea typeface="Calibri" panose="020F0502020204030204" charset="0"/>
                <a:cs typeface="Times New Roman" panose="02020603050405020304" pitchFamily="18" charset="0"/>
              </a:rPr>
              <a:t>fracture</a:t>
            </a:r>
          </a:p>
        </p:txBody>
      </p:sp>
      <p:sp>
        <p:nvSpPr>
          <p:cNvPr id="1048632" name="Rectangle 31"/>
          <p:cNvSpPr/>
          <p:nvPr/>
        </p:nvSpPr>
        <p:spPr>
          <a:xfrm>
            <a:off x="2250162" y="9684738"/>
            <a:ext cx="1099661" cy="2068124"/>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US" altLang="en-IN" sz="1865" b="1" dirty="0">
                <a:effectLst/>
                <a:latin typeface="Times New Roman" panose="02020603050405020304" pitchFamily="18" charset="0"/>
                <a:ea typeface="Calibri" panose="020F0502020204030204" charset="0"/>
                <a:cs typeface="Times New Roman" panose="02020603050405020304" pitchFamily="18" charset="0"/>
              </a:rPr>
              <a:t>Normal</a:t>
            </a:r>
          </a:p>
        </p:txBody>
      </p:sp>
      <p:cxnSp>
        <p:nvCxnSpPr>
          <p:cNvPr id="3145728" name="Straight Connector 32"/>
          <p:cNvCxnSpPr>
            <a:cxnSpLocks/>
            <a:stCxn id="1048626" idx="2"/>
            <a:endCxn id="1048631" idx="0"/>
          </p:cNvCxnSpPr>
          <p:nvPr/>
        </p:nvCxnSpPr>
        <p:spPr>
          <a:xfrm>
            <a:off x="3524726" y="8227343"/>
            <a:ext cx="875467" cy="1448364"/>
          </a:xfrm>
          <a:prstGeom prst="line">
            <a:avLst/>
          </a:prstGeom>
        </p:spPr>
        <p:style>
          <a:lnRef idx="1">
            <a:schemeClr val="accent3"/>
          </a:lnRef>
          <a:fillRef idx="2">
            <a:schemeClr val="accent3"/>
          </a:fillRef>
          <a:effectRef idx="1">
            <a:schemeClr val="accent3"/>
          </a:effectRef>
          <a:fontRef idx="minor">
            <a:schemeClr val="dk1"/>
          </a:fontRef>
        </p:style>
      </p:cxnSp>
      <p:cxnSp>
        <p:nvCxnSpPr>
          <p:cNvPr id="3145729" name="Straight Connector 33"/>
          <p:cNvCxnSpPr>
            <a:cxnSpLocks/>
            <a:stCxn id="1048626" idx="2"/>
            <a:endCxn id="1048632" idx="0"/>
          </p:cNvCxnSpPr>
          <p:nvPr/>
        </p:nvCxnSpPr>
        <p:spPr>
          <a:xfrm flipH="1">
            <a:off x="2800350" y="8227343"/>
            <a:ext cx="724376" cy="1457396"/>
          </a:xfrm>
          <a:prstGeom prst="line">
            <a:avLst/>
          </a:prstGeom>
        </p:spPr>
        <p:style>
          <a:lnRef idx="1">
            <a:schemeClr val="accent3"/>
          </a:lnRef>
          <a:fillRef idx="2">
            <a:schemeClr val="accent3"/>
          </a:fillRef>
          <a:effectRef idx="1">
            <a:schemeClr val="accent3"/>
          </a:effectRef>
          <a:fontRef idx="minor">
            <a:schemeClr val="dk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Modules</a:t>
            </a:r>
            <a:r>
              <a:rPr lang="en-US"/>
              <a:t>:</a:t>
            </a:r>
          </a:p>
        </p:txBody>
      </p:sp>
      <p:sp>
        <p:nvSpPr>
          <p:cNvPr id="1048634"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sym typeface="+mn-ea"/>
              </a:rPr>
              <a:t>DATA PRE-PROCESSING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FEATURE EXTRACTION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TESTING PROCESS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PREDICTION</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57250" y="3495880"/>
            <a:ext cx="5143500" cy="4244622"/>
          </a:xfrm>
        </p:spPr>
        <p:txBody>
          <a:bodyPr>
            <a:normAutofit/>
          </a:bodyPr>
          <a:lstStyle/>
          <a:p>
            <a:r>
              <a:rPr lang="en-US" dirty="0">
                <a:latin typeface="Times New Roman" panose="02020603050405020304" pitchFamily="18" charset="0"/>
                <a:cs typeface="Times New Roman" panose="02020603050405020304" pitchFamily="18" charset="0"/>
                <a:sym typeface="+mn-ea"/>
              </a:rPr>
              <a:t>Deep Learning Analysis of Bone Fracture Using Image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Abstract</a:t>
            </a:r>
            <a:r>
              <a:rPr lang="en-US"/>
              <a:t>:</a:t>
            </a:r>
          </a:p>
        </p:txBody>
      </p:sp>
      <p:sp>
        <p:nvSpPr>
          <p:cNvPr id="1048594"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sym typeface="+mn-ea"/>
              </a:rPr>
              <a:t>A large number of people suffer from certain types of bone fracture.</a:t>
            </a:r>
          </a:p>
          <a:p>
            <a:pPr algn="just"/>
            <a:r>
              <a:rPr lang="en-US" sz="2400" dirty="0" smtClean="0">
                <a:latin typeface="Times New Roman" panose="02020603050405020304" pitchFamily="18" charset="0"/>
                <a:cs typeface="Times New Roman" panose="02020603050405020304" pitchFamily="18" charset="0"/>
                <a:sym typeface="+mn-ea"/>
              </a:rPr>
              <a:t>A correct prediction of osteoarthritis is an essential step to effectively diagnose and prevent severe osteoarthritis. Osteoarthritis is commonly diagnosed by experts through manual inspection of patients’ medical images, which are usually collected in hospitals.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Checking the occurrence of osteoarthritis is somewhat time-consuming for patients. In addition, the current studies are focused on automatically detecting osteoarthritis through image-based deep learning algorithms.</a:t>
            </a:r>
            <a:endParaRPr lang="en-US" sz="2400" dirty="0" smtClean="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So this paper find the bone fracture using Convolutional Neural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Image is detecting the early stages in detection this project find the normal bone and fracture bone using Convolutional Neural Network.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nSpc>
                <a:spcPct val="100000"/>
              </a:lnSpc>
            </a:pPr>
            <a:r>
              <a:rPr lang="en-US" sz="4000" b="1" dirty="0" smtClean="0">
                <a:latin typeface="Times New Roman" panose="02020603050405020304" pitchFamily="18" charset="0"/>
                <a:cs typeface="Times New Roman" panose="02020603050405020304" pitchFamily="18" charset="0"/>
              </a:rPr>
              <a:t>Existing System:</a:t>
            </a:r>
            <a:endParaRPr lang="en-US" sz="40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rmAutofit/>
          </a:bodyPr>
          <a:lstStyle/>
          <a:p>
            <a:pPr lvl="0" algn="just">
              <a:lnSpc>
                <a:spcPct val="150000"/>
              </a:lnSpc>
            </a:pPr>
            <a:r>
              <a:rPr lang="en-US" dirty="0">
                <a:latin typeface="Times New Roman" panose="02020603050405020304" pitchFamily="18" charset="0"/>
                <a:cs typeface="Times New Roman" panose="02020603050405020304" pitchFamily="18" charset="0"/>
              </a:rPr>
              <a:t>Artificial Neural Networks (ANN) , Support Vector Machine(SVM),BPNN(Back Propagation Neural Network)</a:t>
            </a:r>
            <a:r>
              <a:rPr lang="en-US">
                <a:latin typeface="Times New Roman" panose="02020603050405020304" pitchFamily="18" charset="0"/>
                <a:cs typeface="Times New Roman" panose="02020603050405020304" pitchFamily="18" charset="0"/>
                <a:sym typeface="+mn-ea"/>
              </a:rPr>
              <a:t>is the Machine learning and Deep learning model the analyze the data used for Classification and regression analysis.</a:t>
            </a:r>
            <a:endParaRPr lang="en-US">
              <a:latin typeface="Times New Roman" panose="02020603050405020304" pitchFamily="18" charset="0"/>
              <a:cs typeface="Times New Roman" panose="02020603050405020304" pitchFamily="18" charset="0"/>
            </a:endParaRPr>
          </a:p>
          <a:p>
            <a:pPr lvl="0" algn="just">
              <a:lnSpc>
                <a:spcPct val="150000"/>
              </a:lnSpc>
            </a:pPr>
            <a:r>
              <a:rPr lang="en-US">
                <a:latin typeface="Times New Roman" panose="02020603050405020304" pitchFamily="18" charset="0"/>
                <a:cs typeface="Times New Roman" panose="02020603050405020304" pitchFamily="18" charset="0"/>
                <a:sym typeface="+mn-ea"/>
              </a:rPr>
              <a:t>All above algorithm is machine learning algorithm and Deep learning</a:t>
            </a:r>
            <a:endParaRPr lang="en-US">
              <a:latin typeface="Times New Roman" panose="02020603050405020304" pitchFamily="18" charset="0"/>
              <a:cs typeface="Times New Roman" panose="02020603050405020304" pitchFamily="18" charset="0"/>
            </a:endParaRPr>
          </a:p>
          <a:p>
            <a:pPr lvl="0" algn="just">
              <a:lnSpc>
                <a:spcPct val="150000"/>
              </a:lnSpc>
            </a:pPr>
            <a:r>
              <a:rPr lang="en-US">
                <a:latin typeface="Times New Roman" panose="02020603050405020304" pitchFamily="18" charset="0"/>
                <a:cs typeface="Times New Roman" panose="02020603050405020304" pitchFamily="18" charset="0"/>
                <a:sym typeface="+mn-ea"/>
              </a:rPr>
              <a:t>So this algorithms find the bone fracture classify.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Disadvantages:</a:t>
            </a:r>
          </a:p>
        </p:txBody>
      </p:sp>
      <p:sp>
        <p:nvSpPr>
          <p:cNvPr id="1048600" name="Content Placeholder 2"/>
          <p:cNvSpPr>
            <a:spLocks noGrp="1"/>
          </p:cNvSpPr>
          <p:nvPr>
            <p:ph idx="1"/>
          </p:nvPr>
        </p:nvSpPr>
        <p:spPr/>
        <p:txBody>
          <a:bodyPr/>
          <a:lstStyle/>
          <a:p>
            <a:r>
              <a:rPr lang="en-US" sz="3200">
                <a:latin typeface="Times New Roman" panose="02020603050405020304" pitchFamily="18" charset="0"/>
                <a:cs typeface="Times New Roman" panose="02020603050405020304" pitchFamily="18" charset="0"/>
              </a:rPr>
              <a:t>Machine learning algorithm has very low accuracy.</a:t>
            </a:r>
          </a:p>
          <a:p>
            <a:r>
              <a:rPr lang="en-US" sz="3200">
                <a:latin typeface="Times New Roman" panose="02020603050405020304" pitchFamily="18" charset="0"/>
                <a:cs typeface="Times New Roman" panose="02020603050405020304" pitchFamily="18" charset="0"/>
              </a:rPr>
              <a:t>Only small dataset can be used. </a:t>
            </a:r>
            <a:r>
              <a:rPr lang="en-US" sz="3200">
                <a:latin typeface="Times New Roman" panose="02020603050405020304" pitchFamily="18" charset="0"/>
                <a:cs typeface="Times New Roman" panose="02020603050405020304" pitchFamily="18" charset="0"/>
                <a:sym typeface="+mn-ea"/>
              </a:rPr>
              <a:t>It is not suitable for large dataset.</a:t>
            </a:r>
          </a:p>
          <a:p>
            <a:r>
              <a:rPr lang="en-US" sz="3200">
                <a:latin typeface="Times New Roman" panose="02020603050405020304" pitchFamily="18" charset="0"/>
                <a:cs typeface="Times New Roman" panose="02020603050405020304" pitchFamily="18" charset="0"/>
              </a:rPr>
              <a:t>Take a long time for training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Proposed System:</a:t>
            </a:r>
          </a:p>
        </p:txBody>
      </p:sp>
      <p:sp>
        <p:nvSpPr>
          <p:cNvPr id="1048602" name="Content Placeholder 2"/>
          <p:cNvSpPr>
            <a:spLocks noGrp="1"/>
          </p:cNvSpPr>
          <p:nvPr>
            <p:ph idx="1"/>
          </p:nvPr>
        </p:nvSpPr>
        <p:spPr/>
        <p:txBody>
          <a:bodyPr>
            <a:noAutofit/>
          </a:bodyPr>
          <a:lstStyle/>
          <a:p>
            <a:pPr algn="just">
              <a:buFont typeface="Arial" panose="020B0604020202020204" pitchFamily="34" charset="0"/>
              <a:buChar char="•"/>
            </a:pPr>
            <a:r>
              <a:rPr lang="en-US" sz="2665">
                <a:latin typeface="Times New Roman" panose="02020603050405020304" pitchFamily="18" charset="0"/>
                <a:cs typeface="Times New Roman" panose="02020603050405020304" pitchFamily="18" charset="0"/>
                <a:sym typeface="+mn-ea"/>
              </a:rPr>
              <a:t>A CNN is a kind of network architecture for deep learning algorithms and is specifically used for image recognition and tasks that involve the processing of pixel data.</a:t>
            </a:r>
            <a:endParaRPr lang="en-US" sz="2665">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665" dirty="0">
                <a:latin typeface="Times New Roman" panose="02020603050405020304" pitchFamily="18" charset="0"/>
                <a:cs typeface="Times New Roman" panose="02020603050405020304" pitchFamily="18" charset="0"/>
                <a:sym typeface="+mn-ea"/>
              </a:rPr>
              <a:t>Convolutional Neural Network used to classify </a:t>
            </a:r>
            <a:r>
              <a:rPr lang="en-IN" sz="2665" dirty="0" smtClean="0">
                <a:latin typeface="Times New Roman" panose="02020603050405020304" pitchFamily="18" charset="0"/>
                <a:cs typeface="Times New Roman" panose="02020603050405020304" pitchFamily="18" charset="0"/>
                <a:sym typeface="+mn-ea"/>
              </a:rPr>
              <a:t>the</a:t>
            </a:r>
            <a:r>
              <a:rPr lang="en-US" altLang="en-IN" sz="2665" dirty="0" smtClean="0">
                <a:latin typeface="Times New Roman" panose="02020603050405020304" pitchFamily="18" charset="0"/>
                <a:cs typeface="Times New Roman" panose="02020603050405020304" pitchFamily="18" charset="0"/>
                <a:sym typeface="+mn-ea"/>
              </a:rPr>
              <a:t> Bone images.</a:t>
            </a:r>
            <a:endParaRPr lang="en-IN" sz="2665" dirty="0" smtClean="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665" dirty="0" smtClean="0">
                <a:latin typeface="Times New Roman" panose="02020603050405020304" pitchFamily="18" charset="0"/>
                <a:cs typeface="Times New Roman" panose="02020603050405020304" pitchFamily="18" charset="0"/>
                <a:sym typeface="+mn-ea"/>
              </a:rPr>
              <a:t>CNN Mainly Have a Four Layers. Convolutional Layer, Pooling Layer, Flattern Layer and Fully Connected Layer.</a:t>
            </a:r>
            <a:endParaRPr lang="en-US" sz="2665">
              <a:latin typeface="Times New Roman" panose="02020603050405020304" pitchFamily="18" charset="0"/>
              <a:cs typeface="Times New Roman" panose="02020603050405020304" pitchFamily="18" charset="0"/>
              <a:sym typeface="+mn-ea"/>
            </a:endParaRPr>
          </a:p>
          <a:p>
            <a:pPr lvl="0" algn="just">
              <a:buFont typeface="Arial" panose="020B0604020202020204" pitchFamily="34" charset="0"/>
              <a:buChar char="•"/>
            </a:pPr>
            <a:r>
              <a:rPr lang="en-IN" sz="2665" dirty="0" smtClean="0">
                <a:latin typeface="Times New Roman" panose="02020603050405020304" pitchFamily="18" charset="0"/>
                <a:cs typeface="Times New Roman" panose="02020603050405020304" pitchFamily="18" charset="0"/>
                <a:sym typeface="+mn-ea"/>
              </a:rPr>
              <a:t>These 4 Layers are used for Classification process</a:t>
            </a:r>
            <a:r>
              <a:rPr lang="en-US" altLang="en-IN" sz="2665" dirty="0" smtClean="0">
                <a:latin typeface="Times New Roman" panose="02020603050405020304" pitchFamily="18" charset="0"/>
                <a:cs typeface="Times New Roman" panose="02020603050405020304" pitchFamily="18" charset="0"/>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Advantages:</a:t>
            </a:r>
          </a:p>
        </p:txBody>
      </p:sp>
      <p:sp>
        <p:nvSpPr>
          <p:cNvPr id="1048604" name="Content Placeholder 2"/>
          <p:cNvSpPr>
            <a:spLocks noGrp="1"/>
          </p:cNvSpPr>
          <p:nvPr>
            <p:ph idx="1"/>
          </p:nvPr>
        </p:nvSpPr>
        <p:spPr/>
        <p:txBody>
          <a:bodyPr/>
          <a:lstStyle/>
          <a:p>
            <a:pPr lvl="0"/>
            <a:r>
              <a:rPr lang="en-IN" sz="3200" dirty="0" smtClean="0">
                <a:latin typeface="Times New Roman" panose="02020603050405020304" pitchFamily="18" charset="0"/>
                <a:cs typeface="Times New Roman" panose="02020603050405020304" pitchFamily="18" charset="0"/>
                <a:sym typeface="+mn-ea"/>
              </a:rPr>
              <a:t>CNN Most suitable for large Dataset.</a:t>
            </a:r>
            <a:endParaRPr lang="en-IN" sz="3200" dirty="0" smtClean="0">
              <a:latin typeface="Times New Roman" panose="02020603050405020304" pitchFamily="18" charset="0"/>
              <a:cs typeface="Times New Roman" panose="02020603050405020304" pitchFamily="18" charset="0"/>
            </a:endParaRPr>
          </a:p>
          <a:p>
            <a:pPr lvl="0"/>
            <a:r>
              <a:rPr lang="en-IN" sz="3200" dirty="0" smtClean="0">
                <a:latin typeface="Times New Roman" panose="02020603050405020304" pitchFamily="18" charset="0"/>
                <a:cs typeface="Times New Roman" panose="02020603050405020304" pitchFamily="18" charset="0"/>
                <a:sym typeface="+mn-ea"/>
              </a:rPr>
              <a:t>It gives more accuracy when we compare with existing one.</a:t>
            </a:r>
            <a:endParaRPr lang="en-IN" sz="3200" dirty="0" smtClean="0">
              <a:latin typeface="Times New Roman" panose="02020603050405020304" pitchFamily="18" charset="0"/>
              <a:cs typeface="Times New Roman" panose="02020603050405020304" pitchFamily="18" charset="0"/>
            </a:endParaRPr>
          </a:p>
          <a:p>
            <a:pPr lvl="0"/>
            <a:r>
              <a:rPr lang="en-IN" sz="3200" dirty="0" smtClean="0">
                <a:latin typeface="Times New Roman" panose="02020603050405020304" pitchFamily="18" charset="0"/>
                <a:cs typeface="Times New Roman" panose="02020603050405020304" pitchFamily="18" charset="0"/>
                <a:sym typeface="+mn-ea"/>
              </a:rPr>
              <a:t>Due to the neural network process, it takes a minimum time for testing process.</a:t>
            </a:r>
            <a:endParaRPr lang="en-IN" sz="3200" dirty="0" smtClean="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Autofit/>
          </a:bodyPr>
          <a:lstStyle/>
          <a:p>
            <a:r>
              <a:rPr lang="en-US" sz="5335" b="1" dirty="0" smtClean="0">
                <a:latin typeface="Times New Roman" panose="02020603050405020304" pitchFamily="18" charset="0"/>
                <a:cs typeface="Times New Roman" panose="02020603050405020304" pitchFamily="18" charset="0"/>
              </a:rPr>
              <a:t>Blockdiagram-Training</a:t>
            </a:r>
          </a:p>
        </p:txBody>
      </p:sp>
      <p:sp>
        <p:nvSpPr>
          <p:cNvPr id="1048606" name="Rectangle 4"/>
          <p:cNvSpPr/>
          <p:nvPr/>
        </p:nvSpPr>
        <p:spPr>
          <a:xfrm>
            <a:off x="1402556" y="4414707"/>
            <a:ext cx="1000125" cy="126435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Latha" panose="020B0604020202020204" pitchFamily="34" charset="0"/>
              </a:rPr>
              <a:t>Dataset </a:t>
            </a:r>
            <a:r>
              <a:rPr lang="en-IN" sz="1865" b="1" dirty="0">
                <a:effectLst/>
                <a:latin typeface="Times New Roman" panose="02020603050405020304" pitchFamily="18" charset="0"/>
                <a:ea typeface="Calibri" panose="020F0502020204030204" charset="0"/>
                <a:cs typeface="Latha" panose="020B0604020202020204" pitchFamily="34" charset="0"/>
              </a:rPr>
              <a:t>image</a:t>
            </a:r>
            <a:endParaRPr lang="en-IN" sz="1465" b="1" dirty="0">
              <a:effectLst/>
              <a:ea typeface="Calibri" panose="020F0502020204030204" charset="0"/>
              <a:cs typeface="Latha" panose="020B0604020202020204" pitchFamily="34" charset="0"/>
            </a:endParaRPr>
          </a:p>
        </p:txBody>
      </p:sp>
      <p:sp>
        <p:nvSpPr>
          <p:cNvPr id="1048607" name="Rectangle 5"/>
          <p:cNvSpPr/>
          <p:nvPr/>
        </p:nvSpPr>
        <p:spPr>
          <a:xfrm>
            <a:off x="1381125" y="7438626"/>
            <a:ext cx="1000125" cy="126435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Times New Roman" panose="02020603050405020304" pitchFamily="18" charset="0"/>
              </a:rPr>
              <a:t>Flattern Layer</a:t>
            </a:r>
            <a:endParaRPr lang="en-IN" sz="1865" b="1"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1048608" name="Rectangle 6"/>
          <p:cNvSpPr/>
          <p:nvPr/>
        </p:nvSpPr>
        <p:spPr>
          <a:xfrm>
            <a:off x="4588193" y="4550174"/>
            <a:ext cx="950119" cy="115146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Open CV</a:t>
            </a:r>
            <a:endParaRPr lang="en-IN" sz="1465" b="1">
              <a:effectLst/>
              <a:ea typeface="Calibri" panose="020F0502020204030204" charset="0"/>
              <a:cs typeface="Latha" panose="020B0604020202020204" pitchFamily="34" charset="0"/>
            </a:endParaRPr>
          </a:p>
        </p:txBody>
      </p:sp>
      <p:sp>
        <p:nvSpPr>
          <p:cNvPr id="1048609" name="Rectangle 7"/>
          <p:cNvSpPr/>
          <p:nvPr/>
        </p:nvSpPr>
        <p:spPr>
          <a:xfrm>
            <a:off x="2974181" y="4482441"/>
            <a:ext cx="964406" cy="1399822"/>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Image Pre-Processing</a:t>
            </a:r>
            <a:endParaRPr lang="en-IN" sz="1465" b="1">
              <a:effectLst/>
              <a:ea typeface="Calibri" panose="020F0502020204030204" charset="0"/>
              <a:cs typeface="Latha" panose="020B0604020202020204" pitchFamily="34" charset="0"/>
            </a:endParaRPr>
          </a:p>
        </p:txBody>
      </p:sp>
      <p:sp>
        <p:nvSpPr>
          <p:cNvPr id="1048610" name="Right Arrow 8"/>
          <p:cNvSpPr/>
          <p:nvPr/>
        </p:nvSpPr>
        <p:spPr>
          <a:xfrm>
            <a:off x="2495550" y="4798530"/>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11" name="Right Arrow 9"/>
          <p:cNvSpPr/>
          <p:nvPr/>
        </p:nvSpPr>
        <p:spPr>
          <a:xfrm>
            <a:off x="4067175" y="4809067"/>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12" name="Down Arrow 10"/>
          <p:cNvSpPr/>
          <p:nvPr/>
        </p:nvSpPr>
        <p:spPr>
          <a:xfrm>
            <a:off x="4931569" y="5882263"/>
            <a:ext cx="206216" cy="1151467"/>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13" name="Rectangle 11"/>
          <p:cNvSpPr/>
          <p:nvPr/>
        </p:nvSpPr>
        <p:spPr>
          <a:xfrm>
            <a:off x="1360443" y="10215693"/>
            <a:ext cx="1094627" cy="108373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Latha" panose="020B0604020202020204" pitchFamily="34" charset="0"/>
              </a:rPr>
              <a:t>Fully connected layer</a:t>
            </a:r>
            <a:endParaRPr lang="en-IN" sz="1865" b="1" dirty="0">
              <a:effectLst/>
              <a:ea typeface="Calibri" panose="020F0502020204030204" charset="0"/>
              <a:cs typeface="Latha" panose="020B0604020202020204" pitchFamily="34" charset="0"/>
            </a:endParaRPr>
          </a:p>
        </p:txBody>
      </p:sp>
      <p:sp>
        <p:nvSpPr>
          <p:cNvPr id="1048614" name="Rectangle 12"/>
          <p:cNvSpPr/>
          <p:nvPr/>
        </p:nvSpPr>
        <p:spPr>
          <a:xfrm>
            <a:off x="4574381" y="7372396"/>
            <a:ext cx="964406" cy="135466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endParaRPr lang="en-IN" sz="1865" b="1" dirty="0" smtClean="0">
              <a:effectLst/>
              <a:latin typeface="Times New Roman" panose="02020603050405020304" pitchFamily="18" charset="0"/>
              <a:ea typeface="Calibri" panose="020F0502020204030204" charset="0"/>
              <a:cs typeface="Latha" panose="020B0604020202020204" pitchFamily="34" charset="0"/>
            </a:endParaRPr>
          </a:p>
          <a:p>
            <a:pPr algn="ctr">
              <a:lnSpc>
                <a:spcPct val="107000"/>
              </a:lnSpc>
              <a:spcAft>
                <a:spcPts val="800"/>
              </a:spcAft>
            </a:pPr>
            <a:r>
              <a:rPr lang="en-IN" sz="1865" b="1" dirty="0" smtClean="0">
                <a:effectLst/>
                <a:latin typeface="Times New Roman" panose="02020603050405020304" pitchFamily="18" charset="0"/>
                <a:ea typeface="Calibri" panose="020F0502020204030204" charset="0"/>
                <a:cs typeface="Latha" panose="020B0604020202020204" pitchFamily="34" charset="0"/>
              </a:rPr>
              <a:t>Convolution </a:t>
            </a:r>
            <a:r>
              <a:rPr lang="en-IN" sz="1865" b="1" dirty="0">
                <a:effectLst/>
                <a:latin typeface="Times New Roman" panose="02020603050405020304" pitchFamily="18" charset="0"/>
                <a:ea typeface="Calibri" panose="020F0502020204030204" charset="0"/>
                <a:cs typeface="Latha" panose="020B0604020202020204" pitchFamily="34" charset="0"/>
              </a:rPr>
              <a:t>layer</a:t>
            </a:r>
            <a:endParaRPr lang="en-IN" sz="1465" b="1" dirty="0">
              <a:effectLst/>
              <a:ea typeface="Calibri" panose="020F0502020204030204" charset="0"/>
              <a:cs typeface="Latha" panose="020B0604020202020204" pitchFamily="34" charset="0"/>
            </a:endParaRPr>
          </a:p>
          <a:p>
            <a:pPr algn="ctr">
              <a:lnSpc>
                <a:spcPct val="107000"/>
              </a:lnSpc>
              <a:spcAft>
                <a:spcPts val="800"/>
              </a:spcAft>
            </a:pPr>
            <a:r>
              <a:rPr lang="en-IN" sz="1865" b="1" dirty="0">
                <a:effectLst/>
                <a:latin typeface="Times New Roman" panose="02020603050405020304" pitchFamily="18" charset="0"/>
                <a:ea typeface="Calibri" panose="020F0502020204030204" charset="0"/>
                <a:cs typeface="Latha" panose="020B0604020202020204" pitchFamily="34" charset="0"/>
              </a:rPr>
              <a:t> </a:t>
            </a:r>
            <a:endParaRPr lang="en-IN" sz="1465" b="1" dirty="0">
              <a:effectLst/>
              <a:ea typeface="Calibri" panose="020F0502020204030204" charset="0"/>
              <a:cs typeface="Latha" panose="020B0604020202020204" pitchFamily="34" charset="0"/>
            </a:endParaRPr>
          </a:p>
        </p:txBody>
      </p:sp>
      <p:sp>
        <p:nvSpPr>
          <p:cNvPr id="1048615" name="Rectangle 14"/>
          <p:cNvSpPr/>
          <p:nvPr/>
        </p:nvSpPr>
        <p:spPr>
          <a:xfrm>
            <a:off x="2974181" y="7553019"/>
            <a:ext cx="1007269" cy="103857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gn="ct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Pooling layer</a:t>
            </a:r>
            <a:endParaRPr lang="en-IN" sz="1465" b="1">
              <a:effectLst/>
              <a:ea typeface="Calibri" panose="020F0502020204030204" charset="0"/>
              <a:cs typeface="Latha" panose="020B0604020202020204" pitchFamily="34" charset="0"/>
            </a:endParaRPr>
          </a:p>
        </p:txBody>
      </p:sp>
      <p:sp>
        <p:nvSpPr>
          <p:cNvPr id="1048616" name="Down Arrow 16"/>
          <p:cNvSpPr/>
          <p:nvPr/>
        </p:nvSpPr>
        <p:spPr>
          <a:xfrm>
            <a:off x="1701642" y="8841458"/>
            <a:ext cx="206216" cy="1151467"/>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17" name="Rectangle 17"/>
          <p:cNvSpPr/>
          <p:nvPr/>
        </p:nvSpPr>
        <p:spPr>
          <a:xfrm>
            <a:off x="2973467" y="10262352"/>
            <a:ext cx="964406" cy="108373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pPr>
              <a:lnSpc>
                <a:spcPct val="107000"/>
              </a:lnSpc>
              <a:spcAft>
                <a:spcPts val="800"/>
              </a:spcAft>
            </a:pPr>
            <a:r>
              <a:rPr lang="en-IN" sz="1865" b="1">
                <a:effectLst/>
                <a:latin typeface="Times New Roman" panose="02020603050405020304" pitchFamily="18" charset="0"/>
                <a:ea typeface="Calibri" panose="020F0502020204030204" charset="0"/>
                <a:cs typeface="Latha" panose="020B0604020202020204" pitchFamily="34" charset="0"/>
              </a:rPr>
              <a:t>Train model</a:t>
            </a:r>
            <a:endParaRPr lang="en-IN" sz="1465" b="1">
              <a:effectLst/>
              <a:ea typeface="Calibri" panose="020F0502020204030204" charset="0"/>
              <a:cs typeface="Latha" panose="020B0604020202020204" pitchFamily="34" charset="0"/>
            </a:endParaRPr>
          </a:p>
        </p:txBody>
      </p:sp>
      <p:sp>
        <p:nvSpPr>
          <p:cNvPr id="1048618" name="Right Arrow 19"/>
          <p:cNvSpPr/>
          <p:nvPr/>
        </p:nvSpPr>
        <p:spPr>
          <a:xfrm rot="10800000">
            <a:off x="2486025" y="7748693"/>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19" name="Right Arrow 20"/>
          <p:cNvSpPr/>
          <p:nvPr/>
        </p:nvSpPr>
        <p:spPr>
          <a:xfrm rot="10800000">
            <a:off x="4086225" y="7778796"/>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
        <p:nvSpPr>
          <p:cNvPr id="1048620" name="Right Arrow 21"/>
          <p:cNvSpPr/>
          <p:nvPr/>
        </p:nvSpPr>
        <p:spPr>
          <a:xfrm>
            <a:off x="2524125" y="10367716"/>
            <a:ext cx="364331" cy="6096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121920" tIns="60960" rIns="121920" bIns="60960" numCol="1" spcCol="0" rtlCol="0" fromWordArt="0" anchor="ctr" anchorCtr="0" forceAA="0" compatLnSpc="1">
            <a:noAutofit/>
          </a:bodyPr>
          <a:lstStyle/>
          <a:p>
            <a:endParaRPr lang="en-IN"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389</Words>
  <Application>WPS Presentation</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Deep Learning Analysis of Bone Fracture Using Image </vt:lpstr>
      <vt:lpstr>Abstract:</vt:lpstr>
      <vt:lpstr>Objective:</vt:lpstr>
      <vt:lpstr>Existing System:</vt:lpstr>
      <vt:lpstr>Disadvantages:</vt:lpstr>
      <vt:lpstr>Proposed System:</vt:lpstr>
      <vt:lpstr>Advantages:</vt:lpstr>
      <vt:lpstr>Blockdiagram-Training</vt:lpstr>
      <vt:lpstr>Block diagram- Testing</vt:lpstr>
      <vt:lpstr>Modules: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Analysis of Bone Fracture Using Image</dc:title>
  <dc:creator>vivo 1917</dc:creator>
  <cp:lastModifiedBy>CR-3</cp:lastModifiedBy>
  <cp:revision>3</cp:revision>
  <dcterms:created xsi:type="dcterms:W3CDTF">2023-03-09T18:45:27Z</dcterms:created>
  <dcterms:modified xsi:type="dcterms:W3CDTF">2023-03-21T11:24:03Z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E3C614BDE43B4DC6AEC75E53E0CF76E1</vt:lpwstr>
  </property>
  <property fmtid="{D5CDD505-2E9C-101B-9397-08002B2CF9AE}" pid="3" name="KSOProductBuildVer">
    <vt:lpwstr>1033-11.2.0.11486</vt:lpwstr>
  </property>
</Properties>
</file>