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68" r:id="rId13"/>
    <p:sldId id="2146847055" r:id="rId14"/>
    <p:sldId id="269" r:id="rId15"/>
    <p:sldId id="2146847059" r:id="rId16"/>
    <p:sldId id="2146847060" r:id="rId17"/>
    <p:sldId id="21468470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92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docs" TargetMode="External"/><Relationship Id="rId2" Type="http://schemas.openxmlformats.org/officeDocument/2006/relationships/hyperlink" Target="https://aikosh.indiaai.gov.in/web/datasets/details/pradhan_mantri_gram_sadak_yojna_pmgs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user_guide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85" y="2214637"/>
            <a:ext cx="11405418" cy="5847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Classification of Rural Infrastructure Projects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9" y="4065251"/>
            <a:ext cx="7980183" cy="20358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MANOJIT SAHA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GARGI MEMORIAL INSTITUTE OF TECHNOLOGY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1" y="1709686"/>
            <a:ext cx="11029615" cy="3438627"/>
          </a:xfrm>
        </p:spPr>
        <p:txBody>
          <a:bodyPr/>
          <a:lstStyle/>
          <a:p>
            <a:pPr marL="305435" indent="-305435"/>
            <a:r>
              <a:rPr lang="en-US" sz="2000" dirty="0">
                <a:ea typeface="+mn-lt"/>
                <a:cs typeface="+mn-lt"/>
              </a:rPr>
              <a:t>Integration with real-time project updates and GIS data</a:t>
            </a:r>
          </a:p>
          <a:p>
            <a:pPr marL="305435" indent="-305435"/>
            <a:endParaRPr lang="en-US" sz="2000" dirty="0">
              <a:ea typeface="+mn-lt"/>
              <a:cs typeface="+mn-lt"/>
            </a:endParaRPr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Use of ensemble models or deep learning for better performance</a:t>
            </a:r>
          </a:p>
          <a:p>
            <a:pPr marL="305435" indent="-305435"/>
            <a:endParaRPr lang="en-US" sz="2000" dirty="0">
              <a:ea typeface="+mn-lt"/>
              <a:cs typeface="+mn-lt"/>
            </a:endParaRPr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Expansion to other rural schemes beyond PMGSY</a:t>
            </a:r>
          </a:p>
          <a:p>
            <a:pPr marL="305435" indent="-305435"/>
            <a:endParaRPr lang="en-US" sz="2000" dirty="0">
              <a:ea typeface="+mn-lt"/>
              <a:cs typeface="+mn-lt"/>
            </a:endParaRPr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Dashboard integration for government decision-makers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AI Kosh Dataset: 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  <a:hlinkClick r:id="rId2"/>
              </a:rPr>
              <a:t>https://aikosh.indiaai.gov.in/web/datasets/details/pradhan_mantri_gram_sadak_yojna_pmgsy.html</a:t>
            </a:r>
            <a:endParaRPr lang="en-IN" sz="1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IN" sz="1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IBM Cloud Documentation: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    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  <a:hlinkClick r:id="rId3"/>
              </a:rPr>
              <a:t>https://cloud.ibm.com/docs</a:t>
            </a:r>
            <a:endParaRPr lang="en-IN" sz="1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IN" sz="1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scikit-learn Documentation: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    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  <a:hlinkClick r:id="rId4"/>
              </a:rPr>
              <a:t>https://scikit-learn.org/stable/user_guide.html</a:t>
            </a:r>
            <a:endParaRPr lang="en-IN" sz="1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IN" sz="1800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77B25A-483E-D090-F8A7-2386F39DA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480" t="15694" r="25741" b="14039"/>
          <a:stretch/>
        </p:blipFill>
        <p:spPr>
          <a:xfrm>
            <a:off x="5899356" y="1524646"/>
            <a:ext cx="5584722" cy="4182282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7ED53D-C785-4D26-9E88-ACABDD99F7E6}"/>
              </a:ext>
            </a:extLst>
          </p:cNvPr>
          <p:cNvSpPr txBox="1"/>
          <p:nvPr/>
        </p:nvSpPr>
        <p:spPr>
          <a:xfrm>
            <a:off x="825909" y="3615787"/>
            <a:ext cx="4562167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2020104020203"/>
              </a:rPr>
              <a:t>G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etting started with AI</a:t>
            </a:r>
          </a:p>
        </p:txBody>
      </p:sp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FDAAC0-9684-BCE4-A11B-860CC9E43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836" t="15695" r="25859" b="14460"/>
          <a:stretch/>
        </p:blipFill>
        <p:spPr>
          <a:xfrm>
            <a:off x="5846374" y="1504980"/>
            <a:ext cx="5588542" cy="4197730"/>
          </a:xfr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654630-2CF7-F551-2FC2-FE588E2E0F75}"/>
              </a:ext>
            </a:extLst>
          </p:cNvPr>
          <p:cNvSpPr txBox="1"/>
          <p:nvPr/>
        </p:nvSpPr>
        <p:spPr>
          <a:xfrm>
            <a:off x="757084" y="3429000"/>
            <a:ext cx="4689987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2020104020203"/>
              </a:rPr>
              <a:t>J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2020104020203"/>
              </a:rPr>
              <a:t>ourney to Cloud: Envisioning Your Solution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40C37-4C33-C457-01BE-7F164B2C8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522" t="22638" r="22428" b="12566"/>
          <a:stretch/>
        </p:blipFill>
        <p:spPr>
          <a:xfrm>
            <a:off x="5531265" y="1552748"/>
            <a:ext cx="6079543" cy="3752503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2BC6F-55E0-A09E-9574-5DAFDEFE0B2C}"/>
              </a:ext>
            </a:extLst>
          </p:cNvPr>
          <p:cNvSpPr txBox="1"/>
          <p:nvPr/>
        </p:nvSpPr>
        <p:spPr>
          <a:xfrm>
            <a:off x="894735" y="3428999"/>
            <a:ext cx="3755923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Retrieval Augmented Generation Lab</a:t>
            </a:r>
          </a:p>
        </p:txBody>
      </p:sp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87" y="1306456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The Pradhan Mantri Gram Sadak Yojana (PMGSY) is a flagship rural development program in India, initiated to provide all-weather road connectivity to eligible unconnected habitations. Over the years, the program has evolved through different phases or schemes (PMGSY-I, PMGSY-II, RCPLWEA, etc.), each with potentially distinct objectives, funding mechanisms, and project specifications.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For government bodies, infrastructure planners, and policy analysts, efficiently categorizing thousands of ongoing and completed projects is crucial for effective monitoring, transparent budget allocation, and assessing the long-term impact of these schemes. Manual classification is time-consuming, prone to errors, and scales poorly.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We need to design, build, and evaluate a machine learning model that can automatically classify a road or bridge construction project into its correct PMGSY_SCHEME based on its physical and financial characteristics.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75" y="77098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7" y="1288023"/>
            <a:ext cx="11327543" cy="45228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ts val="280"/>
              </a:spcBef>
              <a:spcAft>
                <a:spcPts val="300"/>
              </a:spcAft>
              <a:buNone/>
            </a:pPr>
            <a:r>
              <a:rPr lang="en-US" sz="2000" dirty="0">
                <a:latin typeface="Calibri"/>
                <a:ea typeface="+mn-lt"/>
                <a:cs typeface="+mn-lt"/>
              </a:rPr>
              <a:t>The proposed system uses machine learning to automate the classification of </a:t>
            </a:r>
          </a:p>
          <a:p>
            <a:pPr marL="0" indent="0">
              <a:spcBef>
                <a:spcPts val="280"/>
              </a:spcBef>
              <a:spcAft>
                <a:spcPts val="300"/>
              </a:spcAft>
              <a:buNone/>
            </a:pPr>
            <a:r>
              <a:rPr lang="en-US" sz="2000" dirty="0">
                <a:latin typeface="Calibri"/>
                <a:ea typeface="+mn-lt"/>
                <a:cs typeface="+mn-lt"/>
              </a:rPr>
              <a:t>rural infrastructure projects into their correct PMGSY scheme. </a:t>
            </a:r>
          </a:p>
          <a:p>
            <a:pPr marL="0" indent="0">
              <a:buNone/>
            </a:pPr>
            <a:endParaRPr lang="en-US" sz="20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latin typeface="Calibri"/>
                <a:ea typeface="+mn-lt"/>
                <a:cs typeface="+mn-lt"/>
              </a:rPr>
              <a:t>It involves:</a:t>
            </a:r>
          </a:p>
          <a:p>
            <a:pPr marL="305435" indent="-305435"/>
            <a:r>
              <a:rPr lang="en-US" sz="2000" b="1" dirty="0">
                <a:latin typeface="Calibri"/>
                <a:ea typeface="+mn-lt"/>
                <a:cs typeface="+mn-lt"/>
              </a:rPr>
              <a:t>Data Collection: </a:t>
            </a:r>
            <a:r>
              <a:rPr lang="en-US" sz="2000" dirty="0">
                <a:latin typeface="Calibri"/>
                <a:ea typeface="+mn-lt"/>
                <a:cs typeface="+mn-lt"/>
              </a:rPr>
              <a:t>Download and preprocessed the data from AI Kosh Website. </a:t>
            </a:r>
          </a:p>
          <a:p>
            <a:pPr marL="305435" indent="-305435"/>
            <a:r>
              <a:rPr lang="en-US" sz="2000" b="1" dirty="0">
                <a:latin typeface="Calibri"/>
                <a:ea typeface="+mn-lt"/>
                <a:cs typeface="+mn-lt"/>
              </a:rPr>
              <a:t>Feature Engineering (FE): </a:t>
            </a:r>
            <a:r>
              <a:rPr lang="en-US" sz="2000" dirty="0">
                <a:latin typeface="Calibri"/>
                <a:ea typeface="+mn-lt"/>
                <a:cs typeface="+mn-lt"/>
              </a:rPr>
              <a:t>From total of 14 columns, extracted PMGSY_SCHEME as our Label and other columns as our feature.</a:t>
            </a:r>
          </a:p>
          <a:p>
            <a:pPr marL="305435" indent="-305435"/>
            <a:r>
              <a:rPr lang="en-US" sz="2000" b="1" dirty="0">
                <a:latin typeface="Calibri"/>
                <a:ea typeface="+mn-lt"/>
                <a:cs typeface="+mn-lt"/>
              </a:rPr>
              <a:t>Model Training: </a:t>
            </a:r>
            <a:r>
              <a:rPr lang="en-US" sz="2000" dirty="0">
                <a:latin typeface="Calibri"/>
                <a:ea typeface="+mn-lt"/>
                <a:cs typeface="+mn-lt"/>
              </a:rPr>
              <a:t>Use a Random Forest Classifier with two rounds of hyperparameter optimization (HPO1 and HPO2).</a:t>
            </a:r>
          </a:p>
          <a:p>
            <a:pPr marL="305435" indent="-305435"/>
            <a:r>
              <a:rPr lang="en-US" sz="2000" b="1" dirty="0">
                <a:latin typeface="Calibri"/>
                <a:ea typeface="+mn-lt"/>
                <a:cs typeface="+mn-lt"/>
              </a:rPr>
              <a:t>Deployment: </a:t>
            </a:r>
            <a:r>
              <a:rPr lang="en-US" sz="2000" dirty="0">
                <a:latin typeface="Calibri"/>
                <a:ea typeface="+mn-lt"/>
                <a:cs typeface="+mn-lt"/>
              </a:rPr>
              <a:t>Use IBM Cloud Lite services to deploy the trained model and expose a prediction interface.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8934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rgbClr val="0F0F0F"/>
                </a:solidFill>
              </a:rPr>
              <a:t>System Requirements:</a:t>
            </a:r>
          </a:p>
          <a:p>
            <a:pPr lvl="1"/>
            <a:r>
              <a:rPr lang="en-IN" sz="1500" dirty="0">
                <a:solidFill>
                  <a:srgbClr val="0F0F0F"/>
                </a:solidFill>
              </a:rPr>
              <a:t>IBM Cloud Lite (Watson Studio, Cloud Object Storage)</a:t>
            </a:r>
          </a:p>
          <a:p>
            <a:pPr lvl="1"/>
            <a:r>
              <a:rPr lang="en-IN" sz="1500" dirty="0">
                <a:solidFill>
                  <a:srgbClr val="0F0F0F"/>
                </a:solidFill>
              </a:rPr>
              <a:t>Local/Cloud Jupyter Notebook</a:t>
            </a:r>
          </a:p>
          <a:p>
            <a:pPr lvl="1"/>
            <a:r>
              <a:rPr lang="en-IN" sz="1500" dirty="0">
                <a:solidFill>
                  <a:srgbClr val="0F0F0F"/>
                </a:solidFill>
              </a:rPr>
              <a:t>IBM Watson Machine Learning for deployment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rgbClr val="0F0F0F"/>
                </a:solidFill>
              </a:rPr>
              <a:t>Libraries Used :</a:t>
            </a:r>
          </a:p>
          <a:p>
            <a:pPr lvl="1"/>
            <a:r>
              <a:rPr lang="en-IN" sz="1500" dirty="0">
                <a:solidFill>
                  <a:srgbClr val="0F0F0F"/>
                </a:solidFill>
              </a:rPr>
              <a:t>pandas, numpy – Data handling </a:t>
            </a:r>
          </a:p>
          <a:p>
            <a:pPr lvl="1"/>
            <a:r>
              <a:rPr lang="en-IN" sz="1500" dirty="0">
                <a:solidFill>
                  <a:srgbClr val="0F0F0F"/>
                </a:solidFill>
              </a:rPr>
              <a:t>scikit-learn – Random Forest, HPO </a:t>
            </a:r>
          </a:p>
          <a:p>
            <a:pPr lvl="1"/>
            <a:r>
              <a:rPr lang="en-IN" sz="1500" dirty="0">
                <a:solidFill>
                  <a:srgbClr val="0F0F0F"/>
                </a:solidFill>
              </a:rPr>
              <a:t>matplotlib, seaborn – Visualization</a:t>
            </a:r>
          </a:p>
          <a:p>
            <a:pPr lvl="1"/>
            <a:r>
              <a:rPr lang="en-IN" sz="1500" dirty="0">
                <a:solidFill>
                  <a:srgbClr val="0F0F0F"/>
                </a:solidFill>
              </a:rPr>
              <a:t>ibm_watson_studio library– IBM Cloud access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rgbClr val="0F0F0F"/>
                </a:solidFill>
              </a:rPr>
              <a:t>Development Steps:</a:t>
            </a:r>
          </a:p>
          <a:p>
            <a:pPr lvl="1"/>
            <a:r>
              <a:rPr lang="en-IN" sz="1500" dirty="0">
                <a:solidFill>
                  <a:srgbClr val="0F0F0F"/>
                </a:solidFill>
              </a:rPr>
              <a:t>Data upload to IBM Cloud Object Storage.</a:t>
            </a:r>
          </a:p>
          <a:p>
            <a:pPr lvl="1"/>
            <a:r>
              <a:rPr lang="en-IN" sz="1500" dirty="0">
                <a:solidFill>
                  <a:srgbClr val="0F0F0F"/>
                </a:solidFill>
              </a:rPr>
              <a:t>Model Training: Random Forest with HPO1 → FE → HPO2</a:t>
            </a:r>
          </a:p>
          <a:p>
            <a:pPr lvl="1"/>
            <a:r>
              <a:rPr lang="en-IN" sz="1500" dirty="0">
                <a:solidFill>
                  <a:srgbClr val="0F0F0F"/>
                </a:solidFill>
              </a:rPr>
              <a:t>Deployment via Watsonx.ai.studio as and endpoint.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DD862-AE1D-9E04-2946-20D92B2C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499" y="3748727"/>
            <a:ext cx="4310042" cy="2424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39AED-FF42-4739-BE71-37B8AB3F39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82499" y="1269749"/>
            <a:ext cx="4310042" cy="24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61017"/>
            <a:ext cx="5052691" cy="4990619"/>
          </a:xfrm>
        </p:spPr>
        <p:txBody>
          <a:bodyPr>
            <a:noAutofit/>
          </a:bodyPr>
          <a:lstStyle/>
          <a:p>
            <a:pPr marL="305435" indent="-305435"/>
            <a:r>
              <a:rPr lang="en-IN" sz="1200" b="1" dirty="0">
                <a:ea typeface="+mn-lt"/>
                <a:cs typeface="+mn-lt"/>
              </a:rPr>
              <a:t>Algorithm Selection:</a:t>
            </a:r>
            <a:endParaRPr lang="en-IN" sz="1200" b="1" dirty="0"/>
          </a:p>
          <a:p>
            <a:pPr marL="629435" lvl="1" indent="-305435"/>
            <a:r>
              <a:rPr lang="en-US" sz="1200" dirty="0">
                <a:ea typeface="+mn-lt"/>
                <a:cs typeface="+mn-lt"/>
              </a:rPr>
              <a:t>Random Forest Classifier selected for its robustness and high performance on structured data.</a:t>
            </a:r>
          </a:p>
          <a:p>
            <a:pPr marL="629920" lvl="1" indent="-305435"/>
            <a:endParaRPr lang="en-IN" sz="1200" dirty="0"/>
          </a:p>
          <a:p>
            <a:pPr marL="305435" indent="-305435"/>
            <a:r>
              <a:rPr lang="en-IN" sz="1200" b="1" dirty="0">
                <a:ea typeface="+mn-lt"/>
                <a:cs typeface="+mn-lt"/>
              </a:rPr>
              <a:t>Data Input:</a:t>
            </a:r>
            <a:endParaRPr lang="en-IN" sz="1200" dirty="0"/>
          </a:p>
          <a:p>
            <a:pPr marL="629920" lvl="1" indent="-305435"/>
            <a:r>
              <a:rPr lang="en-US" sz="1200" dirty="0">
                <a:ea typeface="+mn-lt"/>
                <a:cs typeface="+mn-lt"/>
              </a:rPr>
              <a:t>Total 14 features as input like Project length, cost, bridge/road type, funding details, etc. </a:t>
            </a:r>
          </a:p>
          <a:p>
            <a:pPr marL="629920" lvl="1" indent="-305435"/>
            <a:r>
              <a:rPr lang="en-US" sz="1200" dirty="0">
                <a:ea typeface="+mn-lt"/>
                <a:cs typeface="+mn-lt"/>
              </a:rPr>
              <a:t>One output PMGSY Scheme with a confidence score in percentage.</a:t>
            </a:r>
          </a:p>
          <a:p>
            <a:pPr marL="629920" lvl="1" indent="-305435"/>
            <a:endParaRPr lang="en-IN" sz="1200" dirty="0"/>
          </a:p>
          <a:p>
            <a:pPr marL="305435" indent="-305435"/>
            <a:r>
              <a:rPr lang="en-IN" sz="1200" b="1" dirty="0">
                <a:ea typeface="+mn-lt"/>
                <a:cs typeface="+mn-lt"/>
              </a:rPr>
              <a:t>Training Process:</a:t>
            </a:r>
            <a:endParaRPr lang="en-IN" sz="1200" dirty="0"/>
          </a:p>
          <a:p>
            <a:pPr marL="629920" lvl="1" indent="-305435"/>
            <a:r>
              <a:rPr lang="en-IN" sz="1200" dirty="0">
                <a:ea typeface="+mn-lt"/>
                <a:cs typeface="+mn-lt"/>
              </a:rPr>
              <a:t>Initial hyperparameter tuning→ Feature selection &amp; transformation→ Final optimization for performance</a:t>
            </a:r>
          </a:p>
          <a:p>
            <a:pPr marL="629920" lvl="1" indent="-305435"/>
            <a:r>
              <a:rPr lang="en-US" sz="1200" dirty="0">
                <a:ea typeface="+mn-lt"/>
                <a:cs typeface="+mn-lt"/>
              </a:rPr>
              <a:t>Performance evaluated using accuracy, cross-validation score.</a:t>
            </a:r>
            <a:endParaRPr lang="en-IN" sz="1200" dirty="0">
              <a:ea typeface="+mn-lt"/>
              <a:cs typeface="+mn-lt"/>
            </a:endParaRPr>
          </a:p>
          <a:p>
            <a:pPr marL="629920" lvl="1" indent="-305435"/>
            <a:endParaRPr lang="en-IN" sz="1200" dirty="0"/>
          </a:p>
          <a:p>
            <a:pPr marL="305435" indent="-305435"/>
            <a:r>
              <a:rPr lang="en-IN" sz="1200" b="1" dirty="0">
                <a:ea typeface="+mn-lt"/>
                <a:cs typeface="+mn-lt"/>
              </a:rPr>
              <a:t>Prediction Process:</a:t>
            </a:r>
            <a:endParaRPr lang="en-IN" sz="1200" dirty="0"/>
          </a:p>
          <a:p>
            <a:pPr marL="629920" lvl="1" indent="-305435"/>
            <a:r>
              <a:rPr lang="en-US" sz="1200" dirty="0">
                <a:ea typeface="+mn-lt"/>
                <a:cs typeface="+mn-lt"/>
              </a:rPr>
              <a:t>Deploy on IBM Watson Machine Learning</a:t>
            </a:r>
          </a:p>
          <a:p>
            <a:pPr marL="629920" lvl="1" indent="-305435"/>
            <a:r>
              <a:rPr lang="en-US" sz="1200" dirty="0">
                <a:ea typeface="+mn-lt"/>
                <a:cs typeface="+mn-lt"/>
              </a:rPr>
              <a:t>Testing predictions via deployed endpoint in watsonx.ai.studio</a:t>
            </a:r>
            <a:endParaRPr lang="en-IN" sz="120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E92064-9A84-C45A-51B7-B3DE71B2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284" y="1770729"/>
            <a:ext cx="5889523" cy="3686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76891F-3AB1-715B-38F4-1BA2D25D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15" y="1490816"/>
            <a:ext cx="6680293" cy="3877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BEAE33-98DA-B552-BB87-AC43C58FAC83}"/>
              </a:ext>
            </a:extLst>
          </p:cNvPr>
          <p:cNvSpPr txBox="1"/>
          <p:nvPr/>
        </p:nvSpPr>
        <p:spPr>
          <a:xfrm>
            <a:off x="581192" y="2613392"/>
            <a:ext cx="37253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After pipeline executes the best model is </a:t>
            </a:r>
            <a:r>
              <a:rPr lang="en-IN" sz="2000" b="1" dirty="0"/>
              <a:t>Random Forest Classifier</a:t>
            </a:r>
            <a:r>
              <a:rPr lang="en-IN" sz="2000" dirty="0"/>
              <a:t> algorithm.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Model Accuracy:90%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76891F-3AB1-715B-38F4-1BA2D25D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64826" y="3172060"/>
            <a:ext cx="5497328" cy="3092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FE95F4-59C1-2AE7-072B-7FC95592F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74" y="3172060"/>
            <a:ext cx="5497326" cy="3092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409336-8A31-191E-EBFA-8CD24677A172}"/>
              </a:ext>
            </a:extLst>
          </p:cNvPr>
          <p:cNvSpPr txBox="1"/>
          <p:nvPr/>
        </p:nvSpPr>
        <p:spPr>
          <a:xfrm>
            <a:off x="688258" y="1602658"/>
            <a:ext cx="7472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Predicted Result Based given Input</a:t>
            </a:r>
          </a:p>
          <a:p>
            <a:pPr>
              <a:buClr>
                <a:srgbClr val="0070C0"/>
              </a:buClr>
            </a:pPr>
            <a:endParaRPr lang="en-US" sz="2000" dirty="0"/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Each prediction has it’s own confidence percentage which represents how much model thinks it’s prediction is correct.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9982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4964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The Random Forest model with optimized hyperparameters effectively classifies infrastructure projects with 90% accuracy. The IBM Cloud deployment ensures scalable access for planners and policymakers, making it a powerful tool for project monitoring and analysis.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178</TotalTime>
  <Words>693</Words>
  <Application>Microsoft Office PowerPoint</Application>
  <PresentationFormat>Widescreen</PresentationFormat>
  <Paragraphs>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 Intelligent Classification of Rural Infrastructure Projects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MANOJIT SAHA</cp:lastModifiedBy>
  <cp:revision>40</cp:revision>
  <dcterms:created xsi:type="dcterms:W3CDTF">2021-05-26T16:50:10Z</dcterms:created>
  <dcterms:modified xsi:type="dcterms:W3CDTF">2025-07-31T13:54:21Z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