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2" r:id="rId2"/>
    <p:sldId id="274" r:id="rId3"/>
    <p:sldId id="277" r:id="rId4"/>
    <p:sldId id="273" r:id="rId5"/>
    <p:sldId id="275" r:id="rId6"/>
    <p:sldId id="287" r:id="rId7"/>
    <p:sldId id="280" r:id="rId8"/>
    <p:sldId id="281" r:id="rId9"/>
    <p:sldId id="284" r:id="rId10"/>
    <p:sldId id="279" r:id="rId11"/>
    <p:sldId id="291" r:id="rId12"/>
    <p:sldId id="294" r:id="rId13"/>
    <p:sldId id="29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 Bhaidkar" userId="43c987480cbf8a3d" providerId="LiveId" clId="{73DD499E-E36D-441F-9DD7-CB1A260157A9}"/>
    <pc:docChg chg="addSld delSld modSld">
      <pc:chgData name="Yashwant Bhaidkar" userId="43c987480cbf8a3d" providerId="LiveId" clId="{73DD499E-E36D-441F-9DD7-CB1A260157A9}" dt="2022-10-27T03:53:06.907" v="5" actId="47"/>
      <pc:docMkLst>
        <pc:docMk/>
      </pc:docMkLst>
      <pc:sldChg chg="add">
        <pc:chgData name="Yashwant Bhaidkar" userId="43c987480cbf8a3d" providerId="LiveId" clId="{73DD499E-E36D-441F-9DD7-CB1A260157A9}" dt="2022-10-27T03:51:55.117" v="0"/>
        <pc:sldMkLst>
          <pc:docMk/>
          <pc:sldMk cId="1156956651" sldId="280"/>
        </pc:sldMkLst>
      </pc:sldChg>
      <pc:sldChg chg="add">
        <pc:chgData name="Yashwant Bhaidkar" userId="43c987480cbf8a3d" providerId="LiveId" clId="{73DD499E-E36D-441F-9DD7-CB1A260157A9}" dt="2022-10-27T03:51:55.117" v="0"/>
        <pc:sldMkLst>
          <pc:docMk/>
          <pc:sldMk cId="4240995465" sldId="281"/>
        </pc:sldMkLst>
      </pc:sldChg>
      <pc:sldChg chg="add">
        <pc:chgData name="Yashwant Bhaidkar" userId="43c987480cbf8a3d" providerId="LiveId" clId="{73DD499E-E36D-441F-9DD7-CB1A260157A9}" dt="2022-10-27T03:51:55.117" v="0"/>
        <pc:sldMkLst>
          <pc:docMk/>
          <pc:sldMk cId="2365573565" sldId="284"/>
        </pc:sldMkLst>
      </pc:sldChg>
      <pc:sldChg chg="add del">
        <pc:chgData name="Yashwant Bhaidkar" userId="43c987480cbf8a3d" providerId="LiveId" clId="{73DD499E-E36D-441F-9DD7-CB1A260157A9}" dt="2022-10-27T03:52:57.267" v="3" actId="47"/>
        <pc:sldMkLst>
          <pc:docMk/>
          <pc:sldMk cId="172669892" sldId="288"/>
        </pc:sldMkLst>
      </pc:sldChg>
      <pc:sldChg chg="add del">
        <pc:chgData name="Yashwant Bhaidkar" userId="43c987480cbf8a3d" providerId="LiveId" clId="{73DD499E-E36D-441F-9DD7-CB1A260157A9}" dt="2022-10-27T03:53:00.317" v="4" actId="47"/>
        <pc:sldMkLst>
          <pc:docMk/>
          <pc:sldMk cId="748516733" sldId="289"/>
        </pc:sldMkLst>
      </pc:sldChg>
      <pc:sldChg chg="add del">
        <pc:chgData name="Yashwant Bhaidkar" userId="43c987480cbf8a3d" providerId="LiveId" clId="{73DD499E-E36D-441F-9DD7-CB1A260157A9}" dt="2022-10-27T03:53:06.907" v="5" actId="47"/>
        <pc:sldMkLst>
          <pc:docMk/>
          <pc:sldMk cId="696015562" sldId="290"/>
        </pc:sldMkLst>
      </pc:sldChg>
      <pc:sldChg chg="add">
        <pc:chgData name="Yashwant Bhaidkar" userId="43c987480cbf8a3d" providerId="LiveId" clId="{73DD499E-E36D-441F-9DD7-CB1A260157A9}" dt="2022-10-27T03:52:46.498" v="2"/>
        <pc:sldMkLst>
          <pc:docMk/>
          <pc:sldMk cId="2008371226" sldId="291"/>
        </pc:sldMkLst>
      </pc:sldChg>
      <pc:sldChg chg="add">
        <pc:chgData name="Yashwant Bhaidkar" userId="43c987480cbf8a3d" providerId="LiveId" clId="{73DD499E-E36D-441F-9DD7-CB1A260157A9}" dt="2022-10-27T03:52:46.498" v="2"/>
        <pc:sldMkLst>
          <pc:docMk/>
          <pc:sldMk cId="1004311777" sldId="292"/>
        </pc:sldMkLst>
      </pc:sldChg>
      <pc:sldChg chg="delSp add setBg delDesignElem">
        <pc:chgData name="Yashwant Bhaidkar" userId="43c987480cbf8a3d" providerId="LiveId" clId="{73DD499E-E36D-441F-9DD7-CB1A260157A9}" dt="2022-10-27T03:52:46.498" v="2"/>
        <pc:sldMkLst>
          <pc:docMk/>
          <pc:sldMk cId="2602693387" sldId="294"/>
        </pc:sldMkLst>
        <pc:spChg chg="del">
          <ac:chgData name="Yashwant Bhaidkar" userId="43c987480cbf8a3d" providerId="LiveId" clId="{73DD499E-E36D-441F-9DD7-CB1A260157A9}" dt="2022-10-27T03:52:46.498" v="2"/>
          <ac:spMkLst>
            <pc:docMk/>
            <pc:sldMk cId="2602693387" sldId="294"/>
            <ac:spMk id="8" creationId="{F1ACBE00-0221-433D-8EA5-D9D7B45F35BE}"/>
          </ac:spMkLst>
        </pc:spChg>
        <pc:spChg chg="del">
          <ac:chgData name="Yashwant Bhaidkar" userId="43c987480cbf8a3d" providerId="LiveId" clId="{73DD499E-E36D-441F-9DD7-CB1A260157A9}" dt="2022-10-27T03:52:46.498" v="2"/>
          <ac:spMkLst>
            <pc:docMk/>
            <pc:sldMk cId="2602693387" sldId="294"/>
            <ac:spMk id="10" creationId="{EFB0C39A-F8CA-4A79-AFFC-E9780FB1991A}"/>
          </ac:spMkLst>
        </pc:spChg>
      </pc:sldChg>
    </pc:docChg>
  </pc:docChgLst>
  <pc:docChgLst>
    <pc:chgData name="Yashwant Bhaidkar" userId="43c987480cbf8a3d" providerId="LiveId" clId="{9807B0F9-CC55-4324-A22A-3F3F4AFA0AF8}"/>
    <pc:docChg chg="addSld modSld">
      <pc:chgData name="Yashwant Bhaidkar" userId="43c987480cbf8a3d" providerId="LiveId" clId="{9807B0F9-CC55-4324-A22A-3F3F4AFA0AF8}" dt="2022-10-27T04:03:07.079" v="0"/>
      <pc:docMkLst>
        <pc:docMk/>
      </pc:docMkLst>
      <pc:sldChg chg="add">
        <pc:chgData name="Yashwant Bhaidkar" userId="43c987480cbf8a3d" providerId="LiveId" clId="{9807B0F9-CC55-4324-A22A-3F3F4AFA0AF8}" dt="2022-10-27T04:03:07.079" v="0"/>
        <pc:sldMkLst>
          <pc:docMk/>
          <pc:sldMk cId="3860445074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E393F72-8C5B-40D4-BCB1-7EEE547C660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656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4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76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4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E393F72-8C5B-40D4-BCB1-7EEE547C660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1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51B2B-332A-6E85-A7E8-10BF0441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3" r="-2" b="-2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F8DED3-4E12-9659-CE28-C24235A2AFC5}"/>
              </a:ext>
            </a:extLst>
          </p:cNvPr>
          <p:cNvSpPr txBox="1">
            <a:spLocks/>
          </p:cNvSpPr>
          <p:nvPr/>
        </p:nvSpPr>
        <p:spPr>
          <a:xfrm>
            <a:off x="536479" y="4599817"/>
            <a:ext cx="766062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Car Price Prediction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0E6976-76B6-02B5-8DAD-B4D0E4BC3655}"/>
              </a:ext>
            </a:extLst>
          </p:cNvPr>
          <p:cNvSpPr txBox="1">
            <a:spLocks/>
          </p:cNvSpPr>
          <p:nvPr/>
        </p:nvSpPr>
        <p:spPr>
          <a:xfrm>
            <a:off x="7825212" y="4708289"/>
            <a:ext cx="4366768" cy="214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 Charith Govardhanam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Yashwant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Bhaidkar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Lakshmi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Sravya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Chalapati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Manojkumar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Yerraguntla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4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C6B5-A4CA-4603-4E14-EDD54E0A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51" y="465263"/>
            <a:ext cx="10464182" cy="1005522"/>
          </a:xfrm>
        </p:spPr>
        <p:txBody>
          <a:bodyPr>
            <a:normAutofit/>
          </a:bodyPr>
          <a:lstStyle/>
          <a:p>
            <a:r>
              <a:rPr lang="en-US" sz="3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the prices of the cars different based on the transmission type </a:t>
            </a:r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 capacity?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C41AD-4210-7144-BF86-BF415826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20" y="2324859"/>
            <a:ext cx="4754644" cy="332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0F5E5-F8EF-0B87-7CD3-B5C5207C0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64" y="2059815"/>
            <a:ext cx="529407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4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648432" y="518160"/>
            <a:ext cx="10583451" cy="7264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unknown features have any impact on car </a:t>
            </a:r>
            <a:r>
              <a:rPr lang="en-IN" sz="30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prices?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1F846-5FFD-F430-3F35-D8823566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34" y="1551106"/>
            <a:ext cx="4677751" cy="3755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9AA6F4-B97B-C0C4-DF9E-A42A3523F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8" y="1551106"/>
            <a:ext cx="4749684" cy="375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Yellow question mark">
            <a:extLst>
              <a:ext uri="{FF2B5EF4-FFF2-40B4-BE49-F238E27FC236}">
                <a16:creationId xmlns:a16="http://schemas.microsoft.com/office/drawing/2014/main" id="{CA171B33-76E0-F3D8-EA72-D75DBCCD6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845449" y="3825240"/>
            <a:ext cx="95705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9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3A4C63-367B-4869-2832-C4D099D1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1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10A0-ABCF-3E18-E54A-6B087C7FE0AE}"/>
              </a:ext>
            </a:extLst>
          </p:cNvPr>
          <p:cNvSpPr txBox="1">
            <a:spLocks/>
          </p:cNvSpPr>
          <p:nvPr/>
        </p:nvSpPr>
        <p:spPr>
          <a:xfrm>
            <a:off x="166647" y="2647729"/>
            <a:ext cx="10889973" cy="174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QUESTION: </a:t>
            </a:r>
            <a:r>
              <a:rPr lang="en-US" sz="4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features are affecting the price of a used car?</a:t>
            </a:r>
          </a:p>
          <a:p>
            <a:endParaRPr lang="en-US" sz="48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4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0EEA15-7438-E991-415C-FD95963BBE80}"/>
              </a:ext>
            </a:extLst>
          </p:cNvPr>
          <p:cNvSpPr txBox="1">
            <a:spLocks/>
          </p:cNvSpPr>
          <p:nvPr/>
        </p:nvSpPr>
        <p:spPr>
          <a:xfrm>
            <a:off x="463828" y="477078"/>
            <a:ext cx="5234610" cy="66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Dataset: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E4E11D-94E2-E001-8F79-982EC977A920}"/>
              </a:ext>
            </a:extLst>
          </p:cNvPr>
          <p:cNvSpPr txBox="1">
            <a:spLocks/>
          </p:cNvSpPr>
          <p:nvPr/>
        </p:nvSpPr>
        <p:spPr>
          <a:xfrm>
            <a:off x="172278" y="1258957"/>
            <a:ext cx="10317921" cy="1649343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dataset contains car sale prices of used cars, it has been taken from the Kaggle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has 38,522 observations with 30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9451F56-5F1C-A565-D26B-98E9819DBDBD}"/>
              </a:ext>
            </a:extLst>
          </p:cNvPr>
          <p:cNvSpPr txBox="1">
            <a:spLocks/>
          </p:cNvSpPr>
          <p:nvPr/>
        </p:nvSpPr>
        <p:spPr>
          <a:xfrm>
            <a:off x="172277" y="3149600"/>
            <a:ext cx="10760766" cy="336384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set has 30 columns: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[1-5] Manufacturer Name, Model Name, Transmission, Color, Odometer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[6-10] Year Produced, Engine Fuel, Engine Has Gas, Engine Type, Engine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[11-15] Body Type, Warranty, State, Drivetrain, Price in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[16-20] Is Exchangeable, Location, Number of Photos, Upgrade Count, Duration Listed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[21-30] Feature 0  to Feature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7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BF78C09-56EF-A31F-D978-81684EEAC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537" y="1497958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5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0EEA15-7438-E991-415C-FD95963BBE80}"/>
              </a:ext>
            </a:extLst>
          </p:cNvPr>
          <p:cNvSpPr txBox="1">
            <a:spLocks/>
          </p:cNvSpPr>
          <p:nvPr/>
        </p:nvSpPr>
        <p:spPr>
          <a:xfrm>
            <a:off x="463827" y="477078"/>
            <a:ext cx="8654773" cy="748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 for EDA: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E4E11D-94E2-E001-8F79-982EC977A920}"/>
              </a:ext>
            </a:extLst>
          </p:cNvPr>
          <p:cNvSpPr txBox="1">
            <a:spLocks/>
          </p:cNvSpPr>
          <p:nvPr/>
        </p:nvSpPr>
        <p:spPr>
          <a:xfrm>
            <a:off x="463826" y="2067340"/>
            <a:ext cx="10774017" cy="265340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0E76EFD-8D5E-94C5-5389-BF552E9C82A3}"/>
              </a:ext>
            </a:extLst>
          </p:cNvPr>
          <p:cNvSpPr txBox="1">
            <a:spLocks/>
          </p:cNvSpPr>
          <p:nvPr/>
        </p:nvSpPr>
        <p:spPr>
          <a:xfrm>
            <a:off x="463826" y="1460527"/>
            <a:ext cx="10455965" cy="211756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Replaced 10 Null values with the mean in the engine capacity.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Dropped some variables like State, Duration list, engine fuel,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Converted transmission, engine fuel, engine type, body type, has warranty, drivetrain, and other variables into factors. </a:t>
            </a:r>
          </a:p>
          <a:p>
            <a:endParaRPr lang="en-US" sz="28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E11A3-4D6F-7F2F-FFFE-96BA5BC34163}"/>
              </a:ext>
            </a:extLst>
          </p:cNvPr>
          <p:cNvSpPr txBox="1"/>
          <p:nvPr/>
        </p:nvSpPr>
        <p:spPr>
          <a:xfrm>
            <a:off x="954157" y="3812801"/>
            <a:ext cx="4986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 used: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 Density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CDE62-7CCA-A411-67EA-7EEF012CD0FF}"/>
              </a:ext>
            </a:extLst>
          </p:cNvPr>
          <p:cNvSpPr txBox="1"/>
          <p:nvPr/>
        </p:nvSpPr>
        <p:spPr>
          <a:xfrm>
            <a:off x="6251714" y="3812801"/>
            <a:ext cx="38000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 used: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Chi-Square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351430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7645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warranty impacting the resale value of the cars?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6C67967-B4F6-3570-ADCC-C76A0899EF5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1636259"/>
            <a:ext cx="5292045" cy="3369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C1037-5428-3918-4120-150566033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37" y="1916769"/>
            <a:ext cx="5137560" cy="30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9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8B87-8425-2E67-9305-626AB64E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6" y="469900"/>
            <a:ext cx="10583451" cy="611822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the odometer value have any impact on the car prices?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F0F30-8D27-DF66-049F-FE518EC1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458" y="1828361"/>
            <a:ext cx="5662658" cy="3241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4DA2E-544E-3881-2308-76B136C5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" y="1828361"/>
            <a:ext cx="5373830" cy="32012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A8803-6BB4-2089-E029-6EE236A9F018}"/>
              </a:ext>
            </a:extLst>
          </p:cNvPr>
          <p:cNvSpPr txBox="1"/>
          <p:nvPr/>
        </p:nvSpPr>
        <p:spPr>
          <a:xfrm>
            <a:off x="2743201" y="6096000"/>
            <a:ext cx="470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observed a negative correlation of 0.42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5695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2B39-4765-A741-DD81-F6B7441CDA41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1325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 car prices dependent on the manufacturer or year of production?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00E78D4-3CA4-E7D1-D5DF-6F181043937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2010994"/>
            <a:ext cx="5313818" cy="3279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33343-0633-1D65-9BAD-415725650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118" y="2159787"/>
            <a:ext cx="5313816" cy="32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9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0452D-D0A5-63AC-5B71-3752DDBD9D5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20" y="1680763"/>
            <a:ext cx="4826215" cy="1903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AD6BF6-5D89-C190-E0E0-222E109B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035" y="1675891"/>
            <a:ext cx="4353965" cy="1710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B8407-B33A-E585-AA15-ECB6FCF54A0C}"/>
              </a:ext>
            </a:extLst>
          </p:cNvPr>
          <p:cNvSpPr txBox="1"/>
          <p:nvPr/>
        </p:nvSpPr>
        <p:spPr>
          <a:xfrm>
            <a:off x="395048" y="3920633"/>
            <a:ext cx="9913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year of production independent of car prices?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FB4EB-2E46-D3E4-52B0-6DF8BA63E7DE}"/>
              </a:ext>
            </a:extLst>
          </p:cNvPr>
          <p:cNvSpPr txBox="1"/>
          <p:nvPr/>
        </p:nvSpPr>
        <p:spPr>
          <a:xfrm>
            <a:off x="598820" y="676668"/>
            <a:ext cx="8005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test result on the manufacturer variable: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29EBE-0728-E009-52BB-AE5D7C059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73" y="5177237"/>
            <a:ext cx="5409629" cy="485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8E8E8-94DB-A554-0F98-3E3898E18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008759"/>
            <a:ext cx="5002755" cy="8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35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2">
      <a:dk1>
        <a:srgbClr val="5E95B8"/>
      </a:dk1>
      <a:lt1>
        <a:sysClr val="window" lastClr="FFFFFF"/>
      </a:lt1>
      <a:dk2>
        <a:srgbClr val="5E95B8"/>
      </a:dk2>
      <a:lt2>
        <a:srgbClr val="DFE3E5"/>
      </a:lt2>
      <a:accent1>
        <a:srgbClr val="264457"/>
      </a:accent1>
      <a:accent2>
        <a:srgbClr val="70A1C0"/>
      </a:accent2>
      <a:accent3>
        <a:srgbClr val="5E95B8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1133</TotalTime>
  <Words>304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Does the odometer value have any impact on the car prices?</vt:lpstr>
      <vt:lpstr>PowerPoint Presentation</vt:lpstr>
      <vt:lpstr>PowerPoint Presentation</vt:lpstr>
      <vt:lpstr>Are the prices of the cars different based on the transmission type and engine capacity?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- cars catalog</dc:title>
  <dc:creator>Govardhanam, Sai Charith</dc:creator>
  <cp:lastModifiedBy>Govardhanam, Sai Charith</cp:lastModifiedBy>
  <cp:revision>47</cp:revision>
  <dcterms:created xsi:type="dcterms:W3CDTF">2022-10-25T22:42:18Z</dcterms:created>
  <dcterms:modified xsi:type="dcterms:W3CDTF">2022-10-29T23:01:45Z</dcterms:modified>
</cp:coreProperties>
</file>