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86" r:id="rId2"/>
    <p:sldId id="291" r:id="rId3"/>
    <p:sldId id="292" r:id="rId4"/>
    <p:sldId id="289" r:id="rId5"/>
    <p:sldId id="280" r:id="rId6"/>
    <p:sldId id="276" r:id="rId7"/>
    <p:sldId id="278" r:id="rId8"/>
    <p:sldId id="303" r:id="rId9"/>
    <p:sldId id="304" r:id="rId10"/>
    <p:sldId id="279" r:id="rId11"/>
    <p:sldId id="265" r:id="rId12"/>
    <p:sldId id="281" r:id="rId13"/>
    <p:sldId id="268" r:id="rId14"/>
    <p:sldId id="293" r:id="rId15"/>
    <p:sldId id="271" r:id="rId16"/>
    <p:sldId id="307" r:id="rId17"/>
    <p:sldId id="270" r:id="rId18"/>
    <p:sldId id="284" r:id="rId19"/>
    <p:sldId id="287" r:id="rId20"/>
    <p:sldId id="308" r:id="rId21"/>
    <p:sldId id="282" r:id="rId22"/>
    <p:sldId id="309" r:id="rId23"/>
    <p:sldId id="3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F3C28-EA72-44FB-B663-A163AB2F859F}" v="3" dt="2022-12-08T20:43:47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want Bhaidkar" userId="43c987480cbf8a3d" providerId="LiveId" clId="{99DF3C28-EA72-44FB-B663-A163AB2F859F}"/>
    <pc:docChg chg="addSld delSld modSld">
      <pc:chgData name="Yashwant Bhaidkar" userId="43c987480cbf8a3d" providerId="LiveId" clId="{99DF3C28-EA72-44FB-B663-A163AB2F859F}" dt="2022-12-08T20:43:47.047" v="7"/>
      <pc:docMkLst>
        <pc:docMk/>
      </pc:docMkLst>
      <pc:sldChg chg="add">
        <pc:chgData name="Yashwant Bhaidkar" userId="43c987480cbf8a3d" providerId="LiveId" clId="{99DF3C28-EA72-44FB-B663-A163AB2F859F}" dt="2022-12-08T20:43:11.576" v="4"/>
        <pc:sldMkLst>
          <pc:docMk/>
          <pc:sldMk cId="1428237834" sldId="271"/>
        </pc:sldMkLst>
      </pc:sldChg>
      <pc:sldChg chg="add">
        <pc:chgData name="Yashwant Bhaidkar" userId="43c987480cbf8a3d" providerId="LiveId" clId="{99DF3C28-EA72-44FB-B663-A163AB2F859F}" dt="2022-12-08T20:43:11.576" v="4"/>
        <pc:sldMkLst>
          <pc:docMk/>
          <pc:sldMk cId="841477307" sldId="282"/>
        </pc:sldMkLst>
      </pc:sldChg>
      <pc:sldChg chg="add">
        <pc:chgData name="Yashwant Bhaidkar" userId="43c987480cbf8a3d" providerId="LiveId" clId="{99DF3C28-EA72-44FB-B663-A163AB2F859F}" dt="2022-12-08T20:43:11.576" v="4"/>
        <pc:sldMkLst>
          <pc:docMk/>
          <pc:sldMk cId="969963409" sldId="287"/>
        </pc:sldMkLst>
      </pc:sldChg>
      <pc:sldChg chg="add">
        <pc:chgData name="Yashwant Bhaidkar" userId="43c987480cbf8a3d" providerId="LiveId" clId="{99DF3C28-EA72-44FB-B663-A163AB2F859F}" dt="2022-12-08T20:43:47.047" v="7"/>
        <pc:sldMkLst>
          <pc:docMk/>
          <pc:sldMk cId="730172255" sldId="300"/>
        </pc:sldMkLst>
      </pc:sldChg>
      <pc:sldChg chg="delSp add del setBg delDesignElem">
        <pc:chgData name="Yashwant Bhaidkar" userId="43c987480cbf8a3d" providerId="LiveId" clId="{99DF3C28-EA72-44FB-B663-A163AB2F859F}" dt="2022-12-08T20:43:45.508" v="6" actId="2696"/>
        <pc:sldMkLst>
          <pc:docMk/>
          <pc:sldMk cId="1795419846" sldId="300"/>
        </pc:sldMkLst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7" creationId="{88294908-8B00-4F58-BBBA-20F71A40AA9E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9" creationId="{4364C879-1404-4203-8E9D-CC5DE0A621A2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11" creationId="{84617302-4B0D-4351-A6BB-6F0930D943AC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13" creationId="{DA2C7802-C2E0-4218-8F89-8DD7CCD2CD1C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15" creationId="{A6D7111A-21E5-4EE9-8A78-10E5530F0116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17" creationId="{A3969E80-A77B-49FC-9122-D89AFD5EE118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19" creationId="{1849CA57-76BD-4CF2-80BA-D7A46A01B7B1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21" creationId="{35E9085E-E730-4768-83D4-6CB7E9897153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23" creationId="{973272FE-A474-4CAE-8CA2-BCC8B476C3F4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25" creationId="{E07981EA-05A6-437C-88D7-B377B92B031D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27" creationId="{15E3C750-986E-4769-B1AE-49289FBEE757}"/>
          </ac:spMkLst>
        </pc:spChg>
      </pc:sldChg>
      <pc:sldChg chg="add">
        <pc:chgData name="Yashwant Bhaidkar" userId="43c987480cbf8a3d" providerId="LiveId" clId="{99DF3C28-EA72-44FB-B663-A163AB2F859F}" dt="2022-12-08T20:40:05.645" v="1"/>
        <pc:sldMkLst>
          <pc:docMk/>
          <pc:sldMk cId="3770776131" sldId="303"/>
        </pc:sldMkLst>
      </pc:sldChg>
      <pc:sldChg chg="add">
        <pc:chgData name="Yashwant Bhaidkar" userId="43c987480cbf8a3d" providerId="LiveId" clId="{99DF3C28-EA72-44FB-B663-A163AB2F859F}" dt="2022-12-08T20:40:05.645" v="1"/>
        <pc:sldMkLst>
          <pc:docMk/>
          <pc:sldMk cId="334321172" sldId="304"/>
        </pc:sldMkLst>
      </pc:sldChg>
      <pc:sldChg chg="add del">
        <pc:chgData name="Yashwant Bhaidkar" userId="43c987480cbf8a3d" providerId="LiveId" clId="{99DF3C28-EA72-44FB-B663-A163AB2F859F}" dt="2022-12-08T20:43:32.262" v="5" actId="2696"/>
        <pc:sldMkLst>
          <pc:docMk/>
          <pc:sldMk cId="3520408403" sldId="305"/>
        </pc:sldMkLst>
      </pc:sldChg>
      <pc:sldChg chg="add del">
        <pc:chgData name="Yashwant Bhaidkar" userId="43c987480cbf8a3d" providerId="LiveId" clId="{99DF3C28-EA72-44FB-B663-A163AB2F859F}" dt="2022-12-08T20:43:32.262" v="5" actId="2696"/>
        <pc:sldMkLst>
          <pc:docMk/>
          <pc:sldMk cId="1474624219" sldId="306"/>
        </pc:sldMkLst>
      </pc:sldChg>
      <pc:sldChg chg="add">
        <pc:chgData name="Yashwant Bhaidkar" userId="43c987480cbf8a3d" providerId="LiveId" clId="{99DF3C28-EA72-44FB-B663-A163AB2F859F}" dt="2022-12-08T20:43:11.576" v="4"/>
        <pc:sldMkLst>
          <pc:docMk/>
          <pc:sldMk cId="909250607" sldId="307"/>
        </pc:sldMkLst>
      </pc:sldChg>
      <pc:sldChg chg="add">
        <pc:chgData name="Yashwant Bhaidkar" userId="43c987480cbf8a3d" providerId="LiveId" clId="{99DF3C28-EA72-44FB-B663-A163AB2F859F}" dt="2022-12-08T20:43:11.576" v="4"/>
        <pc:sldMkLst>
          <pc:docMk/>
          <pc:sldMk cId="581151939" sldId="308"/>
        </pc:sldMkLst>
      </pc:sldChg>
      <pc:sldChg chg="add">
        <pc:chgData name="Yashwant Bhaidkar" userId="43c987480cbf8a3d" providerId="LiveId" clId="{99DF3C28-EA72-44FB-B663-A163AB2F859F}" dt="2022-12-08T20:43:11.576" v="4"/>
        <pc:sldMkLst>
          <pc:docMk/>
          <pc:sldMk cId="4090539189" sldId="30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4DDA-E282-1D2C-A635-5E11CFB8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BC67-33AF-4C6A-C93D-8510FFA8E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2586A-E635-EF39-8956-69067B28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103D-A821-9B02-E4E0-8EBCA26E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4675-F92E-72BE-1CB6-2C6AF5C8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1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C817-A417-E4D4-7CA5-F85A980F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465E-3C8A-D6A6-77AE-8003C32B6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20A57-61D0-0E9B-5CA5-563C56ED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6F7-103A-BDFE-A612-174C0342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8392-3396-3D7B-D2DD-959B9712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9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BAD03-0F5B-90F3-D5F4-79C23B279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897AA-6A16-EAA4-081E-049D39EEC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C6A62-5BBD-45A4-4895-0B5C9CF4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A2B52-A66E-480E-798A-625D89F6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DEA55-520B-D221-FA5B-2CA7DE00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1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4AB0-2DE1-2C65-AD22-00ABB602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5D58-7971-0665-4435-B1F1F026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8DCFD-CC67-0D98-4054-BF549563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9FEB5-E324-72E1-F0D4-5C00A35B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B635-9C84-1580-977A-0943B7C8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4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0669-6E8E-EAD3-725F-963D0177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89FE9-2ECD-AB28-94BB-CD8783E1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FEC-1811-3F2C-1047-547035F6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CACD2-2B97-6B89-F9E3-18B8DF2B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CB70C-40FE-499E-8ABD-F95B07F3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22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39FF-C5AA-60F1-1D21-F880FE07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BB2C-3DE0-31E0-7605-48D987329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79BC8-869F-5412-5C8C-55FF2101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792AF-EA27-630F-E8EB-FD596EA8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3AD5B-D3DB-47C8-FC34-EA8E3931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BBEAA-5CDE-AD4B-2228-C3E683D4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24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ED8D-24A4-273A-097F-5A9B6E9A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BEDD7-1874-5A8D-72E8-32684B83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4A12-A9FB-C65C-A14C-11326004A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9E7B9-306C-8F21-BB57-1D639552D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A640F-E5EF-7CB5-379A-31204F2F3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1ECB1-40C8-D095-C3F7-F1C9E05E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0EE31-7F25-2CD7-A993-A7DFA64E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BF336-6CB2-1F6F-9E76-7486C7F9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4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ECAC-DF22-70A7-7ADE-415D1521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9C91-BF22-C6B1-AE06-923C25BF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5520B-7B09-E64D-1219-324DEA83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91F86-9047-415B-2B8E-72F7C428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22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AEF88-974B-53C8-8519-B6957009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776EC-46CB-F10B-07FF-D4B9DBAE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C750D-8C06-9852-930F-199006F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05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7F1B-5784-AD08-3DE8-FBA9FF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4B99-3463-FA94-E6B1-5E913776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BFA5B-3131-C2F3-7B98-531FAA08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6B8BA-125B-1FBF-9E61-5AA512FE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41998-C45E-7E39-6D8F-DD6C5750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9F2CD-FDBB-7BB7-36CB-0576C12E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91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83B2-9C5A-0FA6-CE87-85066DD5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EC1A9-A2A9-4EEB-21DC-D79C3EB56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1079D-048E-3B70-318A-C62E8CAD2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94328-826F-70EA-F2AD-37ED2D9B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B3480-5F7A-D7A0-10E1-889BD82A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3EAC5-F2EA-5056-821A-BD39F189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E6D8F-6E43-D9AB-0094-9A39863F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07797-3981-A46E-73BD-4C46BB95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B27E8-1C63-2528-0F96-68664298B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86F0A-AF7E-4566-93F7-8A62D64384D9}" type="datetimeFigureOut">
              <a:rPr lang="en-IN" smtClean="0"/>
              <a:t>08/12/22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AB4B3-7825-AC01-4965-DFBA3D642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6983-4845-CA94-BF61-6336688CA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35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D13F81-54D8-6718-900D-9AEC9068B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682" y="2795963"/>
            <a:ext cx="3618284" cy="1345720"/>
          </a:xfrm>
          <a:noFill/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Used Car Price Prediction</a:t>
            </a:r>
            <a:br>
              <a:rPr lang="en-US" sz="36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hi-IN" sz="3600" dirty="0">
              <a:solidFill>
                <a:srgbClr val="080808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7F487-1A8B-1D2E-322A-DCBFDF0F4BFB}"/>
              </a:ext>
            </a:extLst>
          </p:cNvPr>
          <p:cNvSpPr txBox="1"/>
          <p:nvPr/>
        </p:nvSpPr>
        <p:spPr>
          <a:xfrm>
            <a:off x="7474065" y="4298612"/>
            <a:ext cx="4169950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latin typeface="+mj-lt"/>
              </a:rPr>
              <a:t>Team Members: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Sai </a:t>
            </a:r>
            <a:r>
              <a:rPr lang="en-US" sz="2000" b="1" dirty="0" err="1">
                <a:latin typeface="+mj-lt"/>
              </a:rPr>
              <a:t>Charith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Govardhanam</a:t>
            </a:r>
            <a:endParaRPr lang="en-US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Yashwant </a:t>
            </a:r>
            <a:r>
              <a:rPr lang="en-US" sz="2000" b="1" dirty="0" err="1">
                <a:latin typeface="+mj-lt"/>
              </a:rPr>
              <a:t>Bhaidkar</a:t>
            </a:r>
            <a:endParaRPr lang="en-US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Lakshmi </a:t>
            </a:r>
            <a:r>
              <a:rPr lang="en-US" sz="2000" b="1" dirty="0" err="1">
                <a:latin typeface="+mj-lt"/>
              </a:rPr>
              <a:t>Sravya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Chalapati</a:t>
            </a:r>
            <a:endParaRPr lang="en-US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Manojkumar Yerraguntla</a:t>
            </a:r>
            <a:endParaRPr lang="hi-IN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40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291E-D680-413F-9E39-E20E03AF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Step Wise Regression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BCF3-6E9D-0DEE-F311-24100B73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39398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000" dirty="0">
              <a:cs typeface="Calibri Light" panose="020F0302020204030204" pitchFamily="34" charset="0"/>
            </a:endParaRPr>
          </a:p>
          <a:p>
            <a:pPr fontAlgn="base"/>
            <a:r>
              <a:rPr lang="en-US" sz="2000" i="0" dirty="0">
                <a:effectLst/>
                <a:cs typeface="Calibri Light" panose="020F0302020204030204" pitchFamily="34" charset="0"/>
              </a:rPr>
              <a:t>Step wise regression model is a procedure we can use to build a regression model from a set of predictor variables by entering and removing predictors in a stepwise manner into the model until there is no statistically valid reason to enter or remove any more.</a:t>
            </a:r>
          </a:p>
          <a:p>
            <a:pPr fontAlgn="base"/>
            <a:r>
              <a:rPr lang="en-US" sz="2000" i="0" dirty="0">
                <a:effectLst/>
                <a:cs typeface="Calibri Light" panose="020F0302020204030204" pitchFamily="34" charset="0"/>
              </a:rPr>
              <a:t>The goal of stepwise regression is to build a regression model that includes all of the predictor variables that are statistically significantly related to the response variable.</a:t>
            </a:r>
          </a:p>
          <a:p>
            <a:pPr fontAlgn="base"/>
            <a:r>
              <a:rPr lang="en-US" sz="2000" i="0" dirty="0">
                <a:effectLst/>
                <a:cs typeface="Calibri Light" panose="020F0302020204030204" pitchFamily="34" charset="0"/>
              </a:rPr>
              <a:t>There are three strategies of stepwise regression: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i="0" dirty="0">
                <a:effectLst/>
                <a:cs typeface="Calibri Light" panose="020F0302020204030204" pitchFamily="34" charset="0"/>
              </a:rPr>
              <a:t>Forward selection - starts with no predictors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i="0" dirty="0">
                <a:effectLst/>
                <a:cs typeface="Calibri Light" panose="020F0302020204030204" pitchFamily="34" charset="0"/>
              </a:rPr>
              <a:t>Backward selection - starts with all predictors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i="0" dirty="0">
                <a:effectLst/>
                <a:cs typeface="Calibri Light" panose="020F0302020204030204" pitchFamily="34" charset="0"/>
              </a:rPr>
              <a:t>Stepwise selection - combination of both forward and backward selections</a:t>
            </a:r>
          </a:p>
          <a:p>
            <a:pPr fontAlgn="base"/>
            <a:endParaRPr lang="en-US" sz="2000" i="0" dirty="0">
              <a:effectLst/>
              <a:cs typeface="Calibri Light" panose="020F0302020204030204" pitchFamily="34" charset="0"/>
            </a:endParaRPr>
          </a:p>
          <a:p>
            <a:pPr fontAlgn="base"/>
            <a:endParaRPr lang="en-US" sz="2000" b="1" i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fontAlgn="base"/>
            <a:endParaRPr lang="en-US" sz="2000" b="1" i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0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58BA-6A92-700D-D8AD-282CEF27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278736"/>
            <a:ext cx="10850217" cy="91869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Step Wise Regression Method: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F0E8-1246-AA19-818C-3A9FAD33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41" y="1197428"/>
            <a:ext cx="11398518" cy="5660571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i="0" dirty="0">
                <a:effectLst/>
                <a:latin typeface="+mj-lt"/>
                <a:cs typeface="Calibri Light" panose="020F0302020204030204" pitchFamily="34" charset="0"/>
              </a:rPr>
              <a:t>start with no predictors-sequentially add the most contributive predictors. After adding each new variable, remove any variables that no longer provide an improvement in the model </a:t>
            </a:r>
            <a:r>
              <a:rPr lang="en-US" sz="2200" b="1" i="0" dirty="0">
                <a:solidFill>
                  <a:srgbClr val="021B34"/>
                </a:solidFill>
                <a:effectLst/>
                <a:latin typeface="+mj-lt"/>
                <a:cs typeface="Calibri Light" panose="020F0302020204030204" pitchFamily="34" charset="0"/>
              </a:rPr>
              <a:t>fit.</a:t>
            </a:r>
            <a:endParaRPr lang="en-IN" sz="2200" b="1" dirty="0">
              <a:latin typeface="+mj-lt"/>
              <a:cs typeface="Calibri Light" panose="020F0302020204030204" pitchFamily="34" charset="0"/>
            </a:endParaRPr>
          </a:p>
          <a:p>
            <a:endParaRPr lang="en-IN" b="1" dirty="0">
              <a:latin typeface="+mj-lt"/>
              <a:cs typeface="Calibri Light" panose="020F0302020204030204" pitchFamily="34" charset="0"/>
            </a:endParaRPr>
          </a:p>
          <a:p>
            <a:endParaRPr lang="en-IN" b="1" dirty="0">
              <a:latin typeface="+mj-lt"/>
              <a:cs typeface="Calibri Light" panose="020F0302020204030204" pitchFamily="34" charset="0"/>
            </a:endParaRPr>
          </a:p>
          <a:p>
            <a:endParaRPr lang="en-IN" b="1" dirty="0">
              <a:latin typeface="+mj-lt"/>
              <a:cs typeface="Calibri Light" panose="020F0302020204030204" pitchFamily="34" charset="0"/>
            </a:endParaRPr>
          </a:p>
          <a:p>
            <a:endParaRPr lang="en-IN" b="1" dirty="0">
              <a:latin typeface="+mj-lt"/>
              <a:cs typeface="Calibri Light" panose="020F0302020204030204" pitchFamily="34" charset="0"/>
            </a:endParaRPr>
          </a:p>
          <a:p>
            <a:endParaRPr lang="en-IN" b="1" dirty="0">
              <a:latin typeface="+mj-lt"/>
              <a:cs typeface="Calibri Light" panose="020F0302020204030204" pitchFamily="34" charset="0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sz="2200" b="1" dirty="0">
                <a:latin typeface="+mj-lt"/>
              </a:rPr>
              <a:t>The features above are in the order of their importance for the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722B0-B7B9-2601-A8D8-1F79823A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54" y="1802744"/>
            <a:ext cx="9426757" cy="967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58FDC6-0FD2-620F-2583-0A9340DBA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81" y="2877146"/>
            <a:ext cx="9704162" cy="31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4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081C5-C221-EB7B-6A5C-E41EC38F1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Predictive Modeling</a:t>
            </a:r>
            <a:endParaRPr lang="hi-IN" sz="4000" b="1" dirty="0">
              <a:solidFill>
                <a:srgbClr val="080808"/>
              </a:solidFill>
              <a:latin typeface="Calibri Light" panose="020F0302020204030204" pitchFamily="34" charset="0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AA27-B80B-9A2F-A14A-B59CB473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045"/>
            <a:ext cx="10515600" cy="71911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Linear Regression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AD76-31F6-C25B-A71F-6F726220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86678"/>
            <a:ext cx="9987455" cy="5194852"/>
          </a:xfrm>
        </p:spPr>
        <p:txBody>
          <a:bodyPr>
            <a:normAutofit/>
          </a:bodyPr>
          <a:lstStyle/>
          <a:p>
            <a:r>
              <a:rPr lang="en-US" sz="1900" dirty="0">
                <a:cs typeface="Calibri Light" panose="020F0302020204030204" pitchFamily="34" charset="0"/>
              </a:rPr>
              <a:t>Linear regression is a linear approach for modelling the relationship between a scalar response and one or more explanatory variables.</a:t>
            </a:r>
          </a:p>
          <a:p>
            <a:pPr marL="0" indent="0">
              <a:buNone/>
            </a:pPr>
            <a:endParaRPr lang="en-US" sz="1900" b="1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cs typeface="Calibri Light" panose="020F0302020204030204" pitchFamily="34" charset="0"/>
              </a:rPr>
              <a:t>Mathematical Equation: </a:t>
            </a:r>
            <a:r>
              <a:rPr lang="en-IN" sz="2000" b="1" i="0" dirty="0">
                <a:effectLst/>
                <a:cs typeface="Calibri Light" panose="020F0302020204030204" pitchFamily="34" charset="0"/>
              </a:rPr>
              <a:t>      </a:t>
            </a:r>
            <a:r>
              <a:rPr lang="en-IN" sz="2000" i="1" dirty="0">
                <a:effectLst/>
                <a:cs typeface="Calibri Light" panose="020F0302020204030204" pitchFamily="34" charset="0"/>
              </a:rPr>
              <a:t>y =b0+b1x</a:t>
            </a:r>
            <a:endParaRPr lang="en-US" sz="2000" dirty="0"/>
          </a:p>
          <a:p>
            <a:pPr marL="457200" lvl="1" indent="0">
              <a:buNone/>
            </a:pPr>
            <a:endParaRPr lang="en-IN" sz="2000" i="0" dirty="0">
              <a:effectLst/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D84A91-1815-CA7F-8E7B-DECAC506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8" y="3207758"/>
            <a:ext cx="5692016" cy="2739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796A73-E7E2-0A67-B353-27C323AC5538}"/>
              </a:ext>
            </a:extLst>
          </p:cNvPr>
          <p:cNvSpPr txBox="1"/>
          <p:nvPr/>
        </p:nvSpPr>
        <p:spPr>
          <a:xfrm>
            <a:off x="2705201" y="4817076"/>
            <a:ext cx="2955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b0: 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Intercept of the line</a:t>
            </a:r>
          </a:p>
          <a:p>
            <a:r>
              <a:rPr lang="en-US" sz="2000" b="1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b1: Regression Coefficient</a:t>
            </a:r>
            <a:endParaRPr lang="hi-IN" sz="2000" b="1" dirty="0">
              <a:latin typeface="Calibri Light" panose="020F03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903322-231D-92B6-2CC8-1C55ED5A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926" y="2822713"/>
            <a:ext cx="5934075" cy="324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4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AA27-B80B-9A2F-A14A-B59CB473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768"/>
            <a:ext cx="10515600" cy="966370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</a:rPr>
              <a:t>Linear Regression model</a:t>
            </a:r>
            <a:r>
              <a:rPr lang="en-IN" sz="3000" b="1">
                <a:latin typeface="+mn-lt"/>
              </a:rPr>
              <a:t>: Results</a:t>
            </a:r>
            <a:endParaRPr lang="en-IN" sz="3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AD76-31F6-C25B-A71F-6F726220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95"/>
            <a:ext cx="10515600" cy="484546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2A02A7-39A2-E68C-73B5-6E364B60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9548"/>
            <a:ext cx="5185467" cy="924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64F01B-4533-F99D-007A-2C028920D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52" y="1331495"/>
            <a:ext cx="5944115" cy="1044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AF80DB-FFB4-FB1B-FAD2-7920BA249001}"/>
              </a:ext>
            </a:extLst>
          </p:cNvPr>
          <p:cNvSpPr txBox="1"/>
          <p:nvPr/>
        </p:nvSpPr>
        <p:spPr>
          <a:xfrm>
            <a:off x="7366369" y="1391845"/>
            <a:ext cx="4438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R-Squared Value: It means this model can explain 75% of variation in price of the used car.</a:t>
            </a:r>
            <a:endParaRPr lang="hi-IN" dirty="0"/>
          </a:p>
        </p:txBody>
      </p:sp>
      <p:pic>
        <p:nvPicPr>
          <p:cNvPr id="2056" name="Picture 8" descr="Multiple Linear Regression &amp; Adjusted R-Squared | K2 Analytics">
            <a:extLst>
              <a:ext uri="{FF2B5EF4-FFF2-40B4-BE49-F238E27FC236}">
                <a16:creationId xmlns:a16="http://schemas.microsoft.com/office/drawing/2014/main" id="{363EC711-89CE-F3CC-B62C-F52B2F5A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970" y="4759270"/>
            <a:ext cx="49434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ooking at R-Squared. In data science we create regression… | by Erika D |  Medium">
            <a:extLst>
              <a:ext uri="{FF2B5EF4-FFF2-40B4-BE49-F238E27FC236}">
                <a16:creationId xmlns:a16="http://schemas.microsoft.com/office/drawing/2014/main" id="{7FA045CA-2B14-03C4-F84B-31F41BCC5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644" y="3806770"/>
            <a:ext cx="4810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52CB6D-DD6B-8225-0FF4-CA9DB29535FF}"/>
              </a:ext>
            </a:extLst>
          </p:cNvPr>
          <p:cNvSpPr txBox="1"/>
          <p:nvPr/>
        </p:nvSpPr>
        <p:spPr>
          <a:xfrm>
            <a:off x="7135112" y="2394215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Standard Formulas:</a:t>
            </a:r>
            <a:endParaRPr lang="hi-IN" b="1" dirty="0"/>
          </a:p>
        </p:txBody>
      </p:sp>
      <p:pic>
        <p:nvPicPr>
          <p:cNvPr id="1026" name="Picture 2" descr="What does RMSE really mean?. Root Mean Square Error (RMSE) is a… | by James  Moody | Towards Data Science">
            <a:extLst>
              <a:ext uri="{FF2B5EF4-FFF2-40B4-BE49-F238E27FC236}">
                <a16:creationId xmlns:a16="http://schemas.microsoft.com/office/drawing/2014/main" id="{5121F997-C9AA-C128-14F3-7E1F27B45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468" y="2757371"/>
            <a:ext cx="38290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491969-CEE3-D187-E43B-FA8979F80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0" y="4245003"/>
            <a:ext cx="6047067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8"/>
    </mc:Choice>
    <mc:Fallback xmlns="">
      <p:transition spd="slow" advTm="902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F5DC-947E-7F44-F695-683988A9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78" y="0"/>
            <a:ext cx="10515600" cy="71366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Random Forest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A512-24F3-ECA9-AB32-6426466F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78" y="825277"/>
            <a:ext cx="11588254" cy="5880323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Random forest is a decision tree-based algorithm that uses the bagging(Bootstrap Aggregation)</a:t>
            </a:r>
          </a:p>
          <a:p>
            <a:pPr marL="0" indent="0">
              <a:buNone/>
            </a:pPr>
            <a:r>
              <a:rPr lang="en-IN" sz="2000" dirty="0"/>
              <a:t> technique to reduce the variance of the model.</a:t>
            </a:r>
          </a:p>
          <a:p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F98919-EEE6-9D37-34E5-8A630A15E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2" y="2179773"/>
            <a:ext cx="5334000" cy="43716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9ECD90-0840-6902-59BE-12C49FCD1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80" y="2730555"/>
            <a:ext cx="4568712" cy="3302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DB1BA-BD50-F93E-88E0-55A2F0BE6949}"/>
              </a:ext>
            </a:extLst>
          </p:cNvPr>
          <p:cNvSpPr txBox="1"/>
          <p:nvPr/>
        </p:nvSpPr>
        <p:spPr>
          <a:xfrm>
            <a:off x="1374981" y="1718108"/>
            <a:ext cx="436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Random forest Regressor –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A6926-0D67-A99E-AD6A-54C777425EB3}"/>
              </a:ext>
            </a:extLst>
          </p:cNvPr>
          <p:cNvSpPr txBox="1"/>
          <p:nvPr/>
        </p:nvSpPr>
        <p:spPr>
          <a:xfrm>
            <a:off x="7524248" y="1779663"/>
            <a:ext cx="414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Decision Tree Example(Base Lerner)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8D8FA-BE3B-33C9-63C6-8B0CD7D0C25B}"/>
              </a:ext>
            </a:extLst>
          </p:cNvPr>
          <p:cNvSpPr txBox="1"/>
          <p:nvPr/>
        </p:nvSpPr>
        <p:spPr>
          <a:xfrm>
            <a:off x="5370562" y="2270498"/>
            <a:ext cx="1656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Bootstrapping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8379ED-64FB-AF5B-7546-3D51092EC66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139771" y="2470553"/>
            <a:ext cx="1230791" cy="18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8436C5-308B-0365-3C50-9D1AD70B9BA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850105" y="2470553"/>
            <a:ext cx="1520457" cy="42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3FA692-4D35-DFA0-0B30-38BEB48D2284}"/>
              </a:ext>
            </a:extLst>
          </p:cNvPr>
          <p:cNvSpPr txBox="1"/>
          <p:nvPr/>
        </p:nvSpPr>
        <p:spPr>
          <a:xfrm>
            <a:off x="4958348" y="4983892"/>
            <a:ext cx="1442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Aggregation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B662A4-907C-3AC5-2209-74C7DCC3D3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748216" y="5183947"/>
            <a:ext cx="1210132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237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F5DC-947E-7F44-F695-683988A9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05" y="324525"/>
            <a:ext cx="10515600" cy="67284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Random Forest Regressor: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A512-24F3-ECA9-AB32-6426466F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89" y="997368"/>
            <a:ext cx="11467070" cy="5708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dirty="0"/>
              <a:t>Using an iterative algorithm, we got the best value for the number of trees as 200 and the test </a:t>
            </a:r>
            <a:r>
              <a:rPr lang="en-IN" sz="2000" dirty="0" err="1"/>
              <a:t>Rsquared</a:t>
            </a:r>
            <a:r>
              <a:rPr lang="en-IN" sz="2000" dirty="0"/>
              <a:t> value for the best RF model is 90.64%.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6B0DE-07EE-2F83-BF6A-E965040E5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24" y="1380988"/>
            <a:ext cx="8591393" cy="1518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0F4F21-2A3E-35F9-A47C-030A6143B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626" y="3429000"/>
            <a:ext cx="4290432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50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F9C9-55DC-5403-875C-001F30EE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SVM Regressor: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0CB6-01B8-B804-9962-CCC2425AB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13183"/>
            <a:ext cx="10905066" cy="4721160"/>
          </a:xfrm>
        </p:spPr>
        <p:txBody>
          <a:bodyPr>
            <a:normAutofit/>
          </a:bodyPr>
          <a:lstStyle/>
          <a:p>
            <a:pPr fontAlgn="base"/>
            <a:endParaRPr lang="en-US" sz="1800" i="0" dirty="0">
              <a:effectLst/>
              <a:cs typeface="Calibri Light" panose="020F0302020204030204" pitchFamily="34" charset="0"/>
            </a:endParaRPr>
          </a:p>
          <a:p>
            <a:pPr fontAlgn="base"/>
            <a:r>
              <a:rPr lang="en-US" sz="1800" i="0" dirty="0">
                <a:effectLst/>
                <a:cs typeface="Calibri Light" panose="020F0302020204030204" pitchFamily="34" charset="0"/>
              </a:rPr>
              <a:t>Support Vector Machine can also be used for regression problem wherein dependent, or target variable is continuous.</a:t>
            </a:r>
          </a:p>
          <a:p>
            <a:pPr fontAlgn="base"/>
            <a:r>
              <a:rPr lang="en-US" sz="1800" i="0" dirty="0">
                <a:effectLst/>
                <a:cs typeface="Calibri Light" panose="020F0302020204030204" pitchFamily="34" charset="0"/>
              </a:rPr>
              <a:t>The goal of SVM regression is same as classification problem i.e. to find maximum margin. Here, it means minimize error. </a:t>
            </a:r>
          </a:p>
          <a:p>
            <a:pPr fontAlgn="base"/>
            <a:r>
              <a:rPr lang="en-US" sz="1800" i="0" dirty="0">
                <a:effectLst/>
                <a:cs typeface="Calibri Light" panose="020F0302020204030204" pitchFamily="34" charset="0"/>
              </a:rPr>
              <a:t>In the case of regression, a margin of tolerance (epsilon) is set in approximation to the SVM. </a:t>
            </a:r>
          </a:p>
          <a:p>
            <a:pPr fontAlgn="base"/>
            <a:r>
              <a:rPr lang="en-US" sz="1800" i="0" dirty="0">
                <a:effectLst/>
                <a:cs typeface="Calibri Light" panose="020F0302020204030204" pitchFamily="34" charset="0"/>
              </a:rPr>
              <a:t>The primary goal is to minimize error, individualizing the hyperplane which maximizes the margin, keeping in mind that part of the error is tolerated.</a:t>
            </a:r>
            <a:br>
              <a:rPr lang="en-US" sz="1800" dirty="0">
                <a:cs typeface="Calibri Light" panose="020F0302020204030204" pitchFamily="34" charset="0"/>
              </a:rPr>
            </a:br>
            <a:endParaRPr lang="en-US" sz="1800" i="0" dirty="0">
              <a:effectLst/>
              <a:cs typeface="Calibri Light" panose="020F0302020204030204" pitchFamily="34" charset="0"/>
            </a:endParaRPr>
          </a:p>
          <a:p>
            <a:endParaRPr lang="en-US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8DD720B-4466-C981-BC70-D14004C56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38010"/>
            <a:ext cx="4419600" cy="23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31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F9C9-55DC-5403-875C-001F30EE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>
                <a:latin typeface="+mn-lt"/>
              </a:rPr>
              <a:t>SVM Regressor: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DE864-D1A2-45E8-F057-5EFA137B9E8E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Svm</a:t>
            </a:r>
            <a:r>
              <a:rPr lang="en-US" dirty="0"/>
              <a:t> model is passed with the best features 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RMSE and </a:t>
            </a:r>
            <a:r>
              <a:rPr lang="en-US" dirty="0" err="1"/>
              <a:t>Rsquared</a:t>
            </a:r>
            <a:r>
              <a:rPr lang="en-US" dirty="0"/>
              <a:t> values for the test ad train data is shown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EAFE1-0CF6-39DC-3EAC-514B715D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4317307"/>
            <a:ext cx="6253212" cy="15706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01ED45-109C-15D0-DE70-96BEAF24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1515727"/>
            <a:ext cx="5802171" cy="102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1B251-2277-FDE0-964C-1098D635B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20" y="2707322"/>
            <a:ext cx="3010161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18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F5DC-947E-7F44-F695-683988A9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52" y="93278"/>
            <a:ext cx="10515600" cy="661570"/>
          </a:xfrm>
        </p:spPr>
        <p:txBody>
          <a:bodyPr>
            <a:normAutofit/>
          </a:bodyPr>
          <a:lstStyle/>
          <a:p>
            <a:r>
              <a:rPr lang="en-IN" sz="3200" b="1" dirty="0" err="1">
                <a:latin typeface="+mn-lt"/>
              </a:rPr>
              <a:t>XGBoost</a:t>
            </a:r>
            <a:r>
              <a:rPr lang="en-IN" sz="3200" b="1" dirty="0">
                <a:latin typeface="+mn-lt"/>
              </a:rPr>
              <a:t> Regressor –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A512-24F3-ECA9-AB32-6426466F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14" y="858252"/>
            <a:ext cx="11681253" cy="5906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/>
              <a:t>XGBoost</a:t>
            </a:r>
            <a:r>
              <a:rPr lang="en-IN" sz="2000" dirty="0"/>
              <a:t> Regressor is one of the ensemble techniques which is based on the boosting mechanism.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3701D-6FF2-6C5E-D17E-5DBBF52D079E}"/>
              </a:ext>
            </a:extLst>
          </p:cNvPr>
          <p:cNvSpPr txBox="1"/>
          <p:nvPr/>
        </p:nvSpPr>
        <p:spPr>
          <a:xfrm>
            <a:off x="6714635" y="3492478"/>
            <a:ext cx="477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Calculating gain using similarity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3134F0-93EE-E7F1-0440-EAC1F40D9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67" y="2217901"/>
            <a:ext cx="4927959" cy="4397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0164FD-5106-09B6-4054-44362A155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604" y="1546467"/>
            <a:ext cx="4953429" cy="144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775000-845C-4417-F76A-0FA7C0346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053" y="3970082"/>
            <a:ext cx="4701947" cy="25986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951F85-DC26-6DBD-EF7D-CFF1001BC6DE}"/>
              </a:ext>
            </a:extLst>
          </p:cNvPr>
          <p:cNvSpPr txBox="1"/>
          <p:nvPr/>
        </p:nvSpPr>
        <p:spPr>
          <a:xfrm>
            <a:off x="1860883" y="1848569"/>
            <a:ext cx="2382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err="1"/>
              <a:t>XGBoost</a:t>
            </a:r>
            <a:r>
              <a:rPr lang="en-IN" sz="2000" b="1" dirty="0"/>
              <a:t> Mechanism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9D3D87-79B6-C146-AC63-FF8E230DA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876" y="4406582"/>
            <a:ext cx="990399" cy="17256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11EB39-8AFF-901A-39FD-E60246B34A72}"/>
              </a:ext>
            </a:extLst>
          </p:cNvPr>
          <p:cNvSpPr txBox="1"/>
          <p:nvPr/>
        </p:nvSpPr>
        <p:spPr>
          <a:xfrm>
            <a:off x="8793566" y="47617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2D7826-202D-E69C-D66E-7C9ABA715F12}"/>
              </a:ext>
            </a:extLst>
          </p:cNvPr>
          <p:cNvSpPr txBox="1"/>
          <p:nvPr/>
        </p:nvSpPr>
        <p:spPr>
          <a:xfrm>
            <a:off x="10026316" y="47617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6996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B6C9B-6D83-E332-81D2-2B4BDD70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9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SMART question:</a:t>
            </a:r>
            <a:br>
              <a:rPr lang="en-US" sz="36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Which factors are important in the prediction of resale price of the car?</a:t>
            </a:r>
            <a:br>
              <a:rPr lang="en-US" sz="2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8AE31940-D3F1-B345-D768-CC42725F5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8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BD11-8B7B-7BF2-9D53-585FE75D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34"/>
            <a:ext cx="10515600" cy="629486"/>
          </a:xfrm>
        </p:spPr>
        <p:txBody>
          <a:bodyPr>
            <a:noAutofit/>
          </a:bodyPr>
          <a:lstStyle/>
          <a:p>
            <a:r>
              <a:rPr lang="en-IN" sz="3200" b="1" dirty="0" err="1">
                <a:latin typeface="+mn-lt"/>
              </a:rPr>
              <a:t>XGBoost</a:t>
            </a:r>
            <a:r>
              <a:rPr lang="en-IN" sz="3200" b="1" dirty="0">
                <a:latin typeface="+mn-lt"/>
              </a:rPr>
              <a:t> Regressor with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083F-234A-A296-2D98-6D90F9E5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6"/>
            <a:ext cx="10864516" cy="5997420"/>
          </a:xfrm>
        </p:spPr>
        <p:txBody>
          <a:bodyPr>
            <a:normAutofit/>
          </a:bodyPr>
          <a:lstStyle/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Using the hyperparameter tuning method we got the model with </a:t>
            </a:r>
            <a:r>
              <a:rPr lang="en-IN" sz="2000" dirty="0" err="1"/>
              <a:t>max_depth</a:t>
            </a:r>
            <a:r>
              <a:rPr lang="en-IN" sz="2000" dirty="0"/>
              <a:t> 4 and </a:t>
            </a:r>
            <a:r>
              <a:rPr lang="en-IN" sz="2000" dirty="0" err="1"/>
              <a:t>nrounds</a:t>
            </a:r>
            <a:r>
              <a:rPr lang="en-IN" sz="2000" dirty="0"/>
              <a:t> = 600 is giving the maximum </a:t>
            </a:r>
            <a:r>
              <a:rPr lang="en-IN" sz="2000" dirty="0" err="1"/>
              <a:t>Rsquared</a:t>
            </a:r>
            <a:r>
              <a:rPr lang="en-IN" sz="2000" dirty="0"/>
              <a:t> value and Minimum root mean squared error.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C517CC-D1E9-42A4-CFFA-D5CF395E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58" y="1998019"/>
            <a:ext cx="2911092" cy="556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601FF2-AEF6-AF2C-2022-DE49B1A0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341" y="3651453"/>
            <a:ext cx="7521592" cy="1714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9AFACA-75A1-4F9E-2E89-335DB555D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75" y="1704806"/>
            <a:ext cx="3596952" cy="10897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273F12-6DD8-2CCB-AC44-9B435C4C6723}"/>
              </a:ext>
            </a:extLst>
          </p:cNvPr>
          <p:cNvSpPr txBox="1"/>
          <p:nvPr/>
        </p:nvSpPr>
        <p:spPr>
          <a:xfrm>
            <a:off x="2393221" y="3154770"/>
            <a:ext cx="7042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An iterative algorithm to find the best value of depth and </a:t>
            </a:r>
            <a:r>
              <a:rPr lang="en-IN" sz="2000" dirty="0" err="1"/>
              <a:t>nrounds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5175F-B0D1-B4B0-AC42-B3083295CBD8}"/>
              </a:ext>
            </a:extLst>
          </p:cNvPr>
          <p:cNvSpPr txBox="1"/>
          <p:nvPr/>
        </p:nvSpPr>
        <p:spPr>
          <a:xfrm>
            <a:off x="6217236" y="1152969"/>
            <a:ext cx="5159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Matrix Transformation for training and test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5B9253-AEC1-0FFE-8581-C639B3D43440}"/>
              </a:ext>
            </a:extLst>
          </p:cNvPr>
          <p:cNvSpPr txBox="1"/>
          <p:nvPr/>
        </p:nvSpPr>
        <p:spPr>
          <a:xfrm>
            <a:off x="628063" y="1160101"/>
            <a:ext cx="4459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Passing range for hyperparameter Tuning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6BDFD8-228E-C013-F161-BF847A507EB9}"/>
              </a:ext>
            </a:extLst>
          </p:cNvPr>
          <p:cNvCxnSpPr/>
          <p:nvPr/>
        </p:nvCxnSpPr>
        <p:spPr>
          <a:xfrm flipH="1">
            <a:off x="1074821" y="3050751"/>
            <a:ext cx="4369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5DEB92-4259-F698-3F46-1D775B7F7322}"/>
              </a:ext>
            </a:extLst>
          </p:cNvPr>
          <p:cNvCxnSpPr/>
          <p:nvPr/>
        </p:nvCxnSpPr>
        <p:spPr>
          <a:xfrm>
            <a:off x="5443892" y="3050751"/>
            <a:ext cx="4897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51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92F4-49B1-0900-C83A-8CE9FE53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7400"/>
          </a:xfrm>
        </p:spPr>
        <p:txBody>
          <a:bodyPr>
            <a:normAutofit/>
          </a:bodyPr>
          <a:lstStyle/>
          <a:p>
            <a:r>
              <a:rPr lang="en-IN" sz="3200" b="1" dirty="0" err="1">
                <a:latin typeface="+mn-lt"/>
              </a:rPr>
              <a:t>XGBoost</a:t>
            </a:r>
            <a:r>
              <a:rPr lang="en-IN" sz="3200" b="1" dirty="0">
                <a:latin typeface="+mn-lt"/>
              </a:rPr>
              <a:t> – Best model selection with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956A1-B24B-0AB8-DE75-33635203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62A7CB-300C-1E4D-C106-6669C5887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266" y="5871229"/>
            <a:ext cx="4293418" cy="969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1EC61F-9AF8-4799-81C7-FEE51BD75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88" y="864450"/>
            <a:ext cx="4012229" cy="2364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FFC309-6A8B-4F05-1D63-349E71E98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88" y="3330930"/>
            <a:ext cx="4293418" cy="2498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BC5877-51B1-1F9D-81CB-C5DC03F56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007" y="864450"/>
            <a:ext cx="4078743" cy="24664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6AAC6C-2BDB-A283-BC92-B37C41CEF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560"/>
            <a:ext cx="4402856" cy="264649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2AB39F-F758-726B-4F20-359A8313E675}"/>
              </a:ext>
            </a:extLst>
          </p:cNvPr>
          <p:cNvCxnSpPr/>
          <p:nvPr/>
        </p:nvCxnSpPr>
        <p:spPr>
          <a:xfrm>
            <a:off x="5509975" y="555358"/>
            <a:ext cx="0" cy="508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477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E7CA-6BA4-AE64-5325-47E0EB9A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Summary of Model Results: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77C3FE-5721-DA8C-3228-0FA0606EA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91916"/>
          <a:ext cx="10515600" cy="3577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029011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1254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374667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39180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94398749"/>
                    </a:ext>
                  </a:extLst>
                </a:gridCol>
              </a:tblGrid>
              <a:tr h="787928">
                <a:tc>
                  <a:txBody>
                    <a:bodyPr/>
                    <a:lstStyle/>
                    <a:p>
                      <a:r>
                        <a:rPr lang="en-IN" dirty="0"/>
                        <a:t>Model(Algorithm)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R-squared(Train)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R-squared(Test)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RMSE(Train)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RMSE(Test)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94857"/>
                  </a:ext>
                </a:extLst>
              </a:tr>
              <a:tr h="414726">
                <a:tc>
                  <a:txBody>
                    <a:bodyPr/>
                    <a:lstStyle/>
                    <a:p>
                      <a:r>
                        <a:rPr lang="en-IN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74.65%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51878"/>
                  </a:ext>
                </a:extLst>
              </a:tr>
              <a:tr h="414726">
                <a:tc>
                  <a:txBody>
                    <a:bodyPr/>
                    <a:lstStyle/>
                    <a:p>
                      <a:r>
                        <a:rPr lang="en-IN" dirty="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08775"/>
                  </a:ext>
                </a:extLst>
              </a:tr>
              <a:tr h="414726">
                <a:tc>
                  <a:txBody>
                    <a:bodyPr/>
                    <a:lstStyle/>
                    <a:p>
                      <a:r>
                        <a:rPr lang="en-IN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29044"/>
                  </a:ext>
                </a:extLst>
              </a:tr>
              <a:tr h="414726">
                <a:tc>
                  <a:txBody>
                    <a:bodyPr/>
                    <a:lstStyle/>
                    <a:p>
                      <a:r>
                        <a:rPr lang="en-IN" dirty="0"/>
                        <a:t>SVM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312833"/>
                  </a:ext>
                </a:extLst>
              </a:tr>
              <a:tr h="715829">
                <a:tc>
                  <a:txBody>
                    <a:bodyPr/>
                    <a:lstStyle/>
                    <a:p>
                      <a:r>
                        <a:rPr lang="en-IN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72351"/>
                  </a:ext>
                </a:extLst>
              </a:tr>
              <a:tr h="414726">
                <a:tc>
                  <a:txBody>
                    <a:bodyPr/>
                    <a:lstStyle/>
                    <a:p>
                      <a:r>
                        <a:rPr lang="en-IN" dirty="0" err="1"/>
                        <a:t>XGBoost</a:t>
                      </a:r>
                      <a:r>
                        <a:rPr lang="en-IN" dirty="0"/>
                        <a:t>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92.73%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7964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234027-3B78-D44E-0FBC-A7940AD3BCE6}"/>
              </a:ext>
            </a:extLst>
          </p:cNvPr>
          <p:cNvSpPr txBox="1"/>
          <p:nvPr/>
        </p:nvSpPr>
        <p:spPr>
          <a:xfrm>
            <a:off x="838200" y="5422229"/>
            <a:ext cx="97876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linear regression model performed significantly well and there is not much difference observed in the case of lasso and Ridge.</a:t>
            </a:r>
          </a:p>
          <a:p>
            <a:r>
              <a:rPr lang="en-IN" sz="2000" dirty="0"/>
              <a:t>Bagging and boosting regressors did very well and we got test R-squared above 90% with minimum RMSE compared to other models.</a:t>
            </a:r>
          </a:p>
        </p:txBody>
      </p:sp>
    </p:spTree>
    <p:extLst>
      <p:ext uri="{BB962C8B-B14F-4D97-AF65-F5344CB8AC3E}">
        <p14:creationId xmlns:p14="http://schemas.microsoft.com/office/powerpoint/2010/main" val="4090539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4F94-4E61-17E6-1DC9-6753BCDB8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hi-IN" sz="5400" b="1" dirty="0">
              <a:solidFill>
                <a:srgbClr val="08080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7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5">
            <a:extLst>
              <a:ext uri="{FF2B5EF4-FFF2-40B4-BE49-F238E27FC236}">
                <a16:creationId xmlns:a16="http://schemas.microsoft.com/office/drawing/2014/main" id="{EE63CEB0-2A03-C4B7-51FF-56585F29E79F}"/>
              </a:ext>
            </a:extLst>
          </p:cNvPr>
          <p:cNvSpPr txBox="1"/>
          <p:nvPr/>
        </p:nvSpPr>
        <p:spPr>
          <a:xfrm>
            <a:off x="1134530" y="1395120"/>
            <a:ext cx="9922940" cy="4719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In the previous presentation, we have seen how to perform EDA for the SMART questions.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Now in this presentation we are going to do different types of Feature Selection Methods: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Boruta Method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Forest Regressor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MARS Method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Wise Regression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We are also going to perform different modeling methods in this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Linear Regression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Lasso and Ridge Regression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SVM Regressor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Forest and </a:t>
            </a:r>
            <a:r>
              <a:rPr lang="en-US" sz="2000" dirty="0" err="1"/>
              <a:t>XGBoost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5C274-7009-6331-75A4-5863C5229B73}"/>
              </a:ext>
            </a:extLst>
          </p:cNvPr>
          <p:cNvSpPr txBox="1"/>
          <p:nvPr/>
        </p:nvSpPr>
        <p:spPr>
          <a:xfrm>
            <a:off x="4223657" y="419778"/>
            <a:ext cx="374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4707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0C5E-AD16-3259-91BF-5787E9BA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2" y="146573"/>
            <a:ext cx="10515600" cy="714846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</a:rPr>
              <a:t>Data Pre-processing and Splitting: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9409-CD1E-0BBF-D6F2-134BD8472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31" y="1018674"/>
            <a:ext cx="11766883" cy="578317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36870-9269-F472-8E7D-9A33D6D7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46" y="1260988"/>
            <a:ext cx="5246926" cy="1118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ECC96-579D-F53B-8B45-5050E0AEB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09" y="3347459"/>
            <a:ext cx="5421256" cy="653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21AE5-B952-8212-3D87-84123FEA4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08" y="2491016"/>
            <a:ext cx="5246926" cy="6706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DC4A15-C5B9-2012-BE0C-DAC8C207FB5A}"/>
              </a:ext>
            </a:extLst>
          </p:cNvPr>
          <p:cNvCxnSpPr>
            <a:cxnSpLocks/>
          </p:cNvCxnSpPr>
          <p:nvPr/>
        </p:nvCxnSpPr>
        <p:spPr>
          <a:xfrm>
            <a:off x="6266996" y="1219576"/>
            <a:ext cx="45391" cy="529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F0E8BEE-DFCD-0598-20F9-DF5D8264A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338" y="1940606"/>
            <a:ext cx="4746151" cy="12955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491CC4-83D8-3429-E054-49F2CA5BB1AA}"/>
              </a:ext>
            </a:extLst>
          </p:cNvPr>
          <p:cNvSpPr txBox="1"/>
          <p:nvPr/>
        </p:nvSpPr>
        <p:spPr>
          <a:xfrm>
            <a:off x="6911050" y="834008"/>
            <a:ext cx="4463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</a:rPr>
              <a:t>Splitting dataset into train and test subset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DF36F-4CC4-01CC-BAC5-54820354FE4C}"/>
              </a:ext>
            </a:extLst>
          </p:cNvPr>
          <p:cNvSpPr txBox="1"/>
          <p:nvPr/>
        </p:nvSpPr>
        <p:spPr>
          <a:xfrm>
            <a:off x="768622" y="758995"/>
            <a:ext cx="5223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</a:rPr>
              <a:t>Scaling of numerical features and creating factors </a:t>
            </a:r>
          </a:p>
          <a:p>
            <a:pPr algn="ctr"/>
            <a:r>
              <a:rPr lang="en-IN" sz="2000" b="1" dirty="0">
                <a:latin typeface="+mj-lt"/>
              </a:rPr>
              <a:t>for the categorical features</a:t>
            </a:r>
          </a:p>
          <a:p>
            <a:endParaRPr lang="en-IN" sz="2000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EAAB1-EB6C-D2A8-AAF1-05EC2C863FEB}"/>
              </a:ext>
            </a:extLst>
          </p:cNvPr>
          <p:cNvSpPr txBox="1"/>
          <p:nvPr/>
        </p:nvSpPr>
        <p:spPr>
          <a:xfrm>
            <a:off x="6573961" y="3866335"/>
            <a:ext cx="5449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Dataset is divided as 80% of the data is considered </a:t>
            </a:r>
          </a:p>
          <a:p>
            <a:r>
              <a:rPr lang="en-IN" sz="2000" dirty="0"/>
              <a:t>as a training Dataset and 20% of the data is for testing the model accuracy.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902B22-10D5-B0C6-BC92-CCEBCC9BEEE5}"/>
              </a:ext>
            </a:extLst>
          </p:cNvPr>
          <p:cNvSpPr txBox="1"/>
          <p:nvPr/>
        </p:nvSpPr>
        <p:spPr>
          <a:xfrm>
            <a:off x="619387" y="4158050"/>
            <a:ext cx="5337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</a:rPr>
              <a:t>Converting multi categorical feature into numerical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7C4DEF0-AA71-9D06-7C3F-4D9FB5A13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09" y="4608039"/>
            <a:ext cx="5029636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3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74F94-4E61-17E6-1DC9-6753BCDB8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Feature Selection</a:t>
            </a:r>
            <a:b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Methods</a:t>
            </a:r>
            <a:endParaRPr lang="hi-IN" sz="4000" b="1" dirty="0">
              <a:solidFill>
                <a:srgbClr val="080808"/>
              </a:solidFill>
              <a:latin typeface="Calibri Light" panose="020F030202020403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6DBF-FDFE-14EF-2B17-60F965C7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74" y="330648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Boruta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075D-E6A0-AD5E-9BBE-24EFBC1D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70991"/>
            <a:ext cx="10757452" cy="490331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cs typeface="Calibri Light" panose="020F0302020204030204" pitchFamily="34" charset="0"/>
              </a:rPr>
              <a:t>Boruta is a wrapper method of the Feature selection built around the Random Forest Classifier algorithm.</a:t>
            </a: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IN" sz="1800" b="1" dirty="0"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F9264-2783-F6B3-5CFE-6DD01B964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51" y="2001079"/>
            <a:ext cx="7870022" cy="4028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4836A-5081-5C85-FF37-C3DB7525E946}"/>
              </a:ext>
            </a:extLst>
          </p:cNvPr>
          <p:cNvSpPr txBox="1"/>
          <p:nvPr/>
        </p:nvSpPr>
        <p:spPr>
          <a:xfrm>
            <a:off x="1316935" y="6158020"/>
            <a:ext cx="931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feature with more number of Hits at the end of all iterations will used for building the model.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68153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944D-268B-3214-CFB6-CA781521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Boruta Method: Results</a:t>
            </a:r>
            <a:endParaRPr lang="hi-IN" sz="3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54F4D-679B-A2E9-F841-9D4A260AB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755" y="1825625"/>
            <a:ext cx="5181600" cy="1898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+mj-lt"/>
                <a:cs typeface="Calibri Light" panose="020F0302020204030204" pitchFamily="34" charset="0"/>
              </a:rPr>
              <a:t>Code Chunk for Boruta Method:</a:t>
            </a:r>
          </a:p>
          <a:p>
            <a:pPr marL="0" indent="0">
              <a:buNone/>
            </a:pPr>
            <a:endParaRPr lang="hi-IN" sz="2000" b="1" dirty="0">
              <a:latin typeface="+mj-lt"/>
            </a:endParaRPr>
          </a:p>
          <a:p>
            <a:pPr marL="0" indent="0">
              <a:buNone/>
            </a:pPr>
            <a:endParaRPr lang="hi-IN" sz="2000" b="1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4914E-253E-DD26-B26B-8A1BF8689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2539" y="1783474"/>
            <a:ext cx="4184034" cy="3880773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of Boruta Method:</a:t>
            </a: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i-IN" sz="2000" b="1" dirty="0">
              <a:latin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AE013D-0936-2E0D-8C2B-A880D814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23" y="2301204"/>
            <a:ext cx="4748264" cy="11277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A1A251-B30D-4BB4-7C68-E9615FAEFFFC}"/>
              </a:ext>
            </a:extLst>
          </p:cNvPr>
          <p:cNvSpPr txBox="1">
            <a:spLocks/>
          </p:cNvSpPr>
          <p:nvPr/>
        </p:nvSpPr>
        <p:spPr>
          <a:xfrm>
            <a:off x="723452" y="4199440"/>
            <a:ext cx="5181600" cy="1898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>
                <a:latin typeface="+mj-lt"/>
                <a:cs typeface="Calibri Light" panose="020F0302020204030204" pitchFamily="34" charset="0"/>
              </a:rPr>
              <a:t>Results of Boruta Method: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i-IN" sz="2000" b="1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i-IN" sz="2000" b="1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4B490-C5AD-22BB-D4F2-FA67D52A7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6217"/>
            <a:ext cx="4952104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99F1BA-543B-1B18-4381-85A562EDD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47" y="2265432"/>
            <a:ext cx="5601185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0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CB90-911C-50C8-7212-748AD25B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350"/>
            <a:ext cx="10515600" cy="894179"/>
          </a:xfrm>
        </p:spPr>
        <p:txBody>
          <a:bodyPr>
            <a:noAutofit/>
          </a:bodyPr>
          <a:lstStyle/>
          <a:p>
            <a:r>
              <a:rPr lang="en-IN" sz="3000" b="1" i="0" dirty="0">
                <a:effectLst/>
                <a:latin typeface="+mn-lt"/>
                <a:cs typeface="Calibri Light" panose="020F0302020204030204" pitchFamily="34" charset="0"/>
              </a:rPr>
              <a:t>Random Forest Algorithm for Feature selection</a:t>
            </a:r>
            <a:br>
              <a:rPr lang="en-IN" sz="3000" b="0" i="0" dirty="0">
                <a:effectLst/>
                <a:latin typeface="+mn-lt"/>
                <a:cs typeface="Calibri Light" panose="020F0302020204030204" pitchFamily="34" charset="0"/>
              </a:rPr>
            </a:br>
            <a:endParaRPr lang="en-IN" sz="3000" dirty="0"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557D-1316-9949-E1BC-C1B0D00F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304"/>
            <a:ext cx="10515600" cy="5309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There</a:t>
            </a:r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are</a:t>
            </a:r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two ways to perform feature selection with random forest:</a:t>
            </a:r>
          </a:p>
          <a:p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cforest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(From party library): Gives the variable importance based on 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variance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As we can clearly see that some features like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production_year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manufacturer_name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odometer_value, transmission and body_type are individually explaining the variance better.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Unknown feature_7 is explaining the variance better compared to other features.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86B10EF-4653-C560-D077-51FFF1B2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46" y="2361033"/>
            <a:ext cx="7102455" cy="746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9480FF-AF0B-CF45-3B25-138F0D281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612" y="3554948"/>
            <a:ext cx="8657070" cy="1219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C5A350-1491-D50E-2CBE-6EBC4BDBC6ED}"/>
              </a:ext>
            </a:extLst>
          </p:cNvPr>
          <p:cNvSpPr/>
          <p:nvPr/>
        </p:nvSpPr>
        <p:spPr>
          <a:xfrm>
            <a:off x="6416842" y="3554948"/>
            <a:ext cx="1163053" cy="295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A0EE2-3EA7-CFFC-A0DF-27D6E0928308}"/>
              </a:ext>
            </a:extLst>
          </p:cNvPr>
          <p:cNvSpPr/>
          <p:nvPr/>
        </p:nvSpPr>
        <p:spPr>
          <a:xfrm>
            <a:off x="4066674" y="4275220"/>
            <a:ext cx="1082842" cy="280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DDDDB8-E408-4B09-1291-6B2400D18065}"/>
              </a:ext>
            </a:extLst>
          </p:cNvPr>
          <p:cNvSpPr/>
          <p:nvPr/>
        </p:nvSpPr>
        <p:spPr>
          <a:xfrm>
            <a:off x="5269832" y="3554948"/>
            <a:ext cx="962526" cy="295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46205-E0E9-51CB-31E8-3119A9C8E5BC}"/>
              </a:ext>
            </a:extLst>
          </p:cNvPr>
          <p:cNvSpPr/>
          <p:nvPr/>
        </p:nvSpPr>
        <p:spPr>
          <a:xfrm>
            <a:off x="1387612" y="3554948"/>
            <a:ext cx="1243293" cy="295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272E7-FC9A-7104-6306-4AE7086FCE7F}"/>
              </a:ext>
            </a:extLst>
          </p:cNvPr>
          <p:cNvSpPr/>
          <p:nvPr/>
        </p:nvSpPr>
        <p:spPr>
          <a:xfrm>
            <a:off x="4170947" y="3820110"/>
            <a:ext cx="842211" cy="220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53FAEC-7E7A-7813-CEFC-0F9275DE2573}"/>
              </a:ext>
            </a:extLst>
          </p:cNvPr>
          <p:cNvSpPr/>
          <p:nvPr/>
        </p:nvSpPr>
        <p:spPr>
          <a:xfrm>
            <a:off x="7820526" y="3820110"/>
            <a:ext cx="842211" cy="220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7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70AB-2D94-944B-6C29-D9BBBC0E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37" y="249142"/>
            <a:ext cx="12007516" cy="974391"/>
          </a:xfrm>
        </p:spPr>
        <p:txBody>
          <a:bodyPr>
            <a:no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Feature Selection Using </a:t>
            </a:r>
            <a:r>
              <a:rPr lang="en-IN" sz="3000" b="1" i="0" dirty="0">
                <a:effectLst/>
                <a:latin typeface="+mn-lt"/>
                <a:cs typeface="Calibri Light" panose="020F0302020204030204" pitchFamily="34" charset="0"/>
              </a:rPr>
              <a:t>Random Forest Algorithm</a:t>
            </a:r>
            <a:br>
              <a:rPr lang="en-IN" sz="3000" b="1" i="0" dirty="0">
                <a:effectLst/>
                <a:latin typeface="+mn-lt"/>
                <a:cs typeface="Calibri Light" panose="020F0302020204030204" pitchFamily="34" charset="0"/>
              </a:rPr>
            </a:br>
            <a:endParaRPr lang="en-IN" sz="3000" b="1" dirty="0"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4CDB-F5C1-4748-AF99-4E0FE26A4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994611"/>
            <a:ext cx="11016916" cy="5182352"/>
          </a:xfrm>
        </p:spPr>
        <p:txBody>
          <a:bodyPr/>
          <a:lstStyle/>
          <a:p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fitting: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409FD-2918-21DD-47E0-4744F921D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88" y="1911393"/>
            <a:ext cx="7285351" cy="548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1B2B3-CDE5-670D-3710-D0C0F7C766C7}"/>
              </a:ext>
            </a:extLst>
          </p:cNvPr>
          <p:cNvSpPr txBox="1"/>
          <p:nvPr/>
        </p:nvSpPr>
        <p:spPr>
          <a:xfrm>
            <a:off x="6761398" y="3098968"/>
            <a:ext cx="44837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Production_year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Engine_capacity, drivetrain, body_type and average brand price are the most important features in the prediction of resale car prices </a:t>
            </a: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Some features like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is_exchangeable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state and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engine_has_gas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are not important compared to other features.</a:t>
            </a:r>
          </a:p>
          <a:p>
            <a:endParaRPr lang="en-IN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5F0EE-B10F-FB2D-DB5A-17619A4D5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37" y="2762907"/>
            <a:ext cx="5831304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1021</Words>
  <Application>Microsoft Macintosh PowerPoint</Application>
  <PresentationFormat>Widescreen</PresentationFormat>
  <Paragraphs>187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Used Car Price Prediction </vt:lpstr>
      <vt:lpstr> SMART question: Which factors are important in the prediction of resale price of the car?  </vt:lpstr>
      <vt:lpstr>PowerPoint Presentation</vt:lpstr>
      <vt:lpstr>Data Pre-processing and Splitting:</vt:lpstr>
      <vt:lpstr>Feature Selection Methods</vt:lpstr>
      <vt:lpstr>Boruta Method:</vt:lpstr>
      <vt:lpstr>Boruta Method: Results</vt:lpstr>
      <vt:lpstr>Random Forest Algorithm for Feature selection </vt:lpstr>
      <vt:lpstr>Feature Selection Using Random Forest Algorithm </vt:lpstr>
      <vt:lpstr>Step Wise Regression Method:</vt:lpstr>
      <vt:lpstr>Step Wise Regression Method: Results</vt:lpstr>
      <vt:lpstr>Predictive Modeling</vt:lpstr>
      <vt:lpstr>Linear Regression Model:</vt:lpstr>
      <vt:lpstr>Linear Regression model: Results</vt:lpstr>
      <vt:lpstr>Random Forest Regressor</vt:lpstr>
      <vt:lpstr>Random Forest Regressor: Results</vt:lpstr>
      <vt:lpstr>SVM Regressor:</vt:lpstr>
      <vt:lpstr>SVM Regressor: Results</vt:lpstr>
      <vt:lpstr>XGBoost Regressor – Intuition</vt:lpstr>
      <vt:lpstr>XGBoost Regressor with Hyperparameter Tuning</vt:lpstr>
      <vt:lpstr>XGBoost – Best model selection with Hyperparameter Tuning</vt:lpstr>
      <vt:lpstr>Summary of Model Results: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Boruta</dc:title>
  <dc:creator>Yashwant Bhaidkar</dc:creator>
  <cp:lastModifiedBy>Chalapati, Lakshmi Sravya</cp:lastModifiedBy>
  <cp:revision>139</cp:revision>
  <dcterms:created xsi:type="dcterms:W3CDTF">2022-12-05T17:52:37Z</dcterms:created>
  <dcterms:modified xsi:type="dcterms:W3CDTF">2022-12-08T21:00:19Z</dcterms:modified>
</cp:coreProperties>
</file>