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91" r:id="rId3"/>
    <p:sldId id="292" r:id="rId4"/>
    <p:sldId id="289" r:id="rId5"/>
    <p:sldId id="280" r:id="rId6"/>
    <p:sldId id="276" r:id="rId7"/>
    <p:sldId id="278" r:id="rId8"/>
    <p:sldId id="303" r:id="rId9"/>
    <p:sldId id="304" r:id="rId10"/>
    <p:sldId id="275" r:id="rId11"/>
    <p:sldId id="263" r:id="rId12"/>
    <p:sldId id="279" r:id="rId13"/>
    <p:sldId id="265" r:id="rId14"/>
    <p:sldId id="281" r:id="rId15"/>
    <p:sldId id="268" r:id="rId16"/>
    <p:sldId id="293" r:id="rId17"/>
    <p:sldId id="269" r:id="rId18"/>
    <p:sldId id="288" r:id="rId19"/>
    <p:sldId id="283" r:id="rId20"/>
    <p:sldId id="271" r:id="rId21"/>
    <p:sldId id="307" r:id="rId22"/>
    <p:sldId id="270" r:id="rId23"/>
    <p:sldId id="284" r:id="rId24"/>
    <p:sldId id="287" r:id="rId25"/>
    <p:sldId id="308" r:id="rId26"/>
    <p:sldId id="282" r:id="rId27"/>
    <p:sldId id="30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3C28-EA72-44FB-B663-A163AB2F859F}" v="3" dt="2022-12-08T20:43:47.053"/>
    <p1510:client id="{D71FA875-4C52-4A9E-B101-BB011939644F}" v="5" dt="2022-12-09T00:28:4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842" autoAdjust="0"/>
    <p:restoredTop sz="94660"/>
  </p:normalViewPr>
  <p:slideViewPr>
    <p:cSldViewPr snapToGrid="0">
      <p:cViewPr varScale="1">
        <p:scale>
          <a:sx n="29" d="100"/>
          <a:sy n="29" d="100"/>
        </p:scale>
        <p:origin x="5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99DF3C28-EA72-44FB-B663-A163AB2F859F}"/>
    <pc:docChg chg="addSld delSld modSld">
      <pc:chgData name="Yashwant Bhaidkar" userId="43c987480cbf8a3d" providerId="LiveId" clId="{99DF3C28-EA72-44FB-B663-A163AB2F859F}" dt="2022-12-08T20:43:47.047" v="7"/>
      <pc:docMkLst>
        <pc:docMk/>
      </pc:docMkLst>
      <pc:sldChg chg="add">
        <pc:chgData name="Yashwant Bhaidkar" userId="43c987480cbf8a3d" providerId="LiveId" clId="{99DF3C28-EA72-44FB-B663-A163AB2F859F}" dt="2022-12-08T20:43:11.576" v="4"/>
        <pc:sldMkLst>
          <pc:docMk/>
          <pc:sldMk cId="1428237834" sldId="271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841477307" sldId="282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69963409" sldId="287"/>
        </pc:sldMkLst>
      </pc:sldChg>
      <pc:sldChg chg="add">
        <pc:chgData name="Yashwant Bhaidkar" userId="43c987480cbf8a3d" providerId="LiveId" clId="{99DF3C28-EA72-44FB-B663-A163AB2F859F}" dt="2022-12-08T20:43:47.047" v="7"/>
        <pc:sldMkLst>
          <pc:docMk/>
          <pc:sldMk cId="730172255" sldId="300"/>
        </pc:sldMkLst>
      </pc:sldChg>
      <pc:sldChg chg="delSp add del setBg delDesignElem">
        <pc:chgData name="Yashwant Bhaidkar" userId="43c987480cbf8a3d" providerId="LiveId" clId="{99DF3C28-EA72-44FB-B663-A163AB2F859F}" dt="2022-12-08T20:43:45.508" v="6" actId="2696"/>
        <pc:sldMkLst>
          <pc:docMk/>
          <pc:sldMk cId="1795419846" sldId="300"/>
        </pc:sldMkLst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7" creationId="{88294908-8B00-4F58-BBBA-20F71A40AA9E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9" creationId="{4364C879-1404-4203-8E9D-CC5DE0A621A2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1" creationId="{84617302-4B0D-4351-A6BB-6F0930D943A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3" creationId="{DA2C7802-C2E0-4218-8F89-8DD7CCD2CD1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5" creationId="{A6D7111A-21E5-4EE9-8A78-10E5530F0116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7" creationId="{A3969E80-A77B-49FC-9122-D89AFD5EE118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9" creationId="{1849CA57-76BD-4CF2-80BA-D7A46A01B7B1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1" creationId="{35E9085E-E730-4768-83D4-6CB7E9897153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3" creationId="{973272FE-A474-4CAE-8CA2-BCC8B476C3F4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5" creationId="{E07981EA-05A6-437C-88D7-B377B92B031D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7" creationId="{15E3C750-986E-4769-B1AE-49289FBEE757}"/>
          </ac:spMkLst>
        </pc:spChg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770776131" sldId="303"/>
        </pc:sldMkLst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34321172" sldId="304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3520408403" sldId="305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1474624219" sldId="306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09250607" sldId="307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581151939" sldId="308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4090539189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DDA-E282-1D2C-A635-5E11CFB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BC67-33AF-4C6A-C93D-8510FFA8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586A-E635-EF39-8956-69067B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03D-A821-9B02-E4E0-8EBCA26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75-F92E-72BE-1CB6-2C6AF5C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817-A417-E4D4-7CA5-F85A980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65E-3C8A-D6A6-77AE-8003C32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0A57-61D0-0E9B-5CA5-563C56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6F7-103A-BDFE-A612-174C034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8392-3396-3D7B-D2DD-959B971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AD03-0F5B-90F3-D5F4-79C23B2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7AA-6A16-EAA4-081E-049D39EE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A62-5BBD-45A4-4895-0B5C9CF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B52-A66E-480E-798A-625D89F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EA55-520B-D221-FA5B-2CA7DE0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AB0-2DE1-2C65-AD22-00ABB60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5D58-7971-0665-4435-B1F1F026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DCFD-CC67-0D98-4054-BF549563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FEB5-E324-72E1-F0D4-5C00A35B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635-9C84-1580-977A-0943B7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69-6E8E-EAD3-725F-963D0177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89FE9-2ECD-AB28-94BB-CD8783E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FEC-1811-3F2C-1047-547035F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D2-2B97-6B89-F9E3-18B8DF2B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70C-40FE-499E-8ABD-F95B07F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9FF-C5AA-60F1-1D21-F880FE0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B2C-3DE0-31E0-7605-48D98732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9BC8-869F-5412-5C8C-55FF2101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92AF-EA27-630F-E8EB-FD596E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D5B-D3DB-47C8-FC34-EA8E393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BEAA-5CDE-AD4B-2228-C3E683D4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8D-24A4-273A-097F-5A9B6E9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EDD7-1874-5A8D-72E8-32684B8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4A12-A9FB-C65C-A14C-11326004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E7B9-306C-8F21-BB57-1D639552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A640F-E5EF-7CB5-379A-31204F2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ECB1-40C8-D095-C3F7-F1C9E05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EE31-7F25-2CD7-A993-A7DFA64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F336-6CB2-1F6F-9E76-7486C7F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CAC-DF22-70A7-7ADE-415D152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C91-BF22-C6B1-AE06-923C25B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520B-7B09-E64D-1219-324DEA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1F86-9047-415B-2B8E-72F7C4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EF88-974B-53C8-8519-B695700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76EC-46CB-F10B-07FF-D4B9DBA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750D-8C06-9852-930F-199006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1B-5784-AD08-3DE8-FBA9FF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4B99-3463-FA94-E6B1-5E91377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FA5B-3131-C2F3-7B98-531FAA08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B8BA-125B-1FBF-9E61-5AA512FE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1998-C45E-7E39-6D8F-DD6C575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F2CD-FDBB-7BB7-36CB-0576C12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3B2-9C5A-0FA6-CE87-85066DD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EC1A9-A2A9-4EEB-21DC-D79C3EB5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79D-048E-3B70-318A-C62E8CAD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328-826F-70EA-F2AD-37ED2D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3480-5F7A-D7A0-10E1-889BD82A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AC5-F2EA-5056-821A-BD39F18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6D8F-6E43-D9AB-0094-9A39863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797-3981-A46E-73BD-4C46BB9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7E8-1C63-2528-0F96-68664298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B4B3-7825-AC01-4965-DFBA3D64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6983-4845-CA94-BF61-6336688C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greatlearning.com/blog/what-is-regress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13F81-54D8-6718-900D-9AEC9068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2" y="2795963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Car Price Prediction</a:t>
            </a:r>
            <a:br>
              <a:rPr lang="en-US" sz="36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i-IN" sz="3600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F487-1A8B-1D2E-322A-DCBFDF0F4BFB}"/>
              </a:ext>
            </a:extLst>
          </p:cNvPr>
          <p:cNvSpPr txBox="1"/>
          <p:nvPr/>
        </p:nvSpPr>
        <p:spPr>
          <a:xfrm>
            <a:off x="7474065" y="4298612"/>
            <a:ext cx="416995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+mj-lt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Sai </a:t>
            </a:r>
            <a:r>
              <a:rPr lang="en-US" sz="2000" b="1" dirty="0" err="1">
                <a:latin typeface="+mj-lt"/>
              </a:rPr>
              <a:t>Charith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Govardhanam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Yashwant </a:t>
            </a:r>
            <a:r>
              <a:rPr lang="en-US" sz="2000" b="1" dirty="0" err="1">
                <a:latin typeface="+mj-lt"/>
              </a:rPr>
              <a:t>Bhaidkar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Lakshmi </a:t>
            </a:r>
            <a:r>
              <a:rPr lang="en-US" sz="2000" b="1" dirty="0" err="1">
                <a:latin typeface="+mj-lt"/>
              </a:rPr>
              <a:t>Sravya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Chalapati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Manojkumar Yerraguntla</a:t>
            </a:r>
            <a:endParaRPr lang="hi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A445-EDE9-21BA-35AE-EC65C244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>
                <a:latin typeface="+mn-lt"/>
                <a:cs typeface="Calibri Light" panose="020F0302020204030204" pitchFamily="34" charset="0"/>
              </a:rPr>
              <a:t>MARS </a:t>
            </a:r>
            <a:r>
              <a:rPr lang="en-IN" sz="3000" b="1" dirty="0">
                <a:latin typeface="+mn-lt"/>
                <a:cs typeface="Calibri Light" panose="020F0302020204030204" pitchFamily="34" charset="0"/>
              </a:rPr>
              <a:t>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E6B5-0ED5-6460-336A-CE2FD43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>
                <a:cs typeface="Calibri Light" panose="020F0302020204030204" pitchFamily="34" charset="0"/>
              </a:rPr>
              <a:t>Multivariate adaptive regression splines (MARS) can be used to model nonlinear relationships </a:t>
            </a:r>
          </a:p>
          <a:p>
            <a:pPr marL="0" indent="0" fontAlgn="base">
              <a:buNone/>
            </a:pPr>
            <a:r>
              <a:rPr lang="en-US" sz="2000" dirty="0">
                <a:cs typeface="Calibri Light" panose="020F0302020204030204" pitchFamily="34" charset="0"/>
              </a:rPr>
              <a:t>between a set of predictor variables and a response variable.</a:t>
            </a:r>
          </a:p>
          <a:p>
            <a:pPr marL="0" indent="0" fontAlgn="base">
              <a:buNone/>
            </a:pPr>
            <a:r>
              <a:rPr lang="en-US" sz="2000" dirty="0">
                <a:cs typeface="Calibri Light" panose="020F0302020204030204" pitchFamily="34" charset="0"/>
              </a:rPr>
              <a:t>This method works as follows:</a:t>
            </a:r>
          </a:p>
          <a:p>
            <a:pPr lvl="0" fontAlgn="base"/>
            <a:r>
              <a:rPr lang="en-US" sz="2000" dirty="0">
                <a:cs typeface="Calibri Light" panose="020F0302020204030204" pitchFamily="34" charset="0"/>
              </a:rPr>
              <a:t>Divide a dataset into </a:t>
            </a:r>
            <a:r>
              <a:rPr lang="en-US" sz="2000" i="1" dirty="0">
                <a:cs typeface="Calibri Light" panose="020F0302020204030204" pitchFamily="34" charset="0"/>
              </a:rPr>
              <a:t>k</a:t>
            </a:r>
            <a:r>
              <a:rPr lang="en-US" sz="2000" dirty="0">
                <a:cs typeface="Calibri Light" panose="020F0302020204030204" pitchFamily="34" charset="0"/>
              </a:rPr>
              <a:t> pieces.</a:t>
            </a:r>
          </a:p>
          <a:p>
            <a:pPr lvl="0" fontAlgn="base"/>
            <a:r>
              <a:rPr lang="en-US" sz="2000" dirty="0">
                <a:cs typeface="Calibri Light" panose="020F0302020204030204" pitchFamily="34" charset="0"/>
              </a:rPr>
              <a:t>Fit a regression model to each piece.</a:t>
            </a:r>
          </a:p>
          <a:p>
            <a:pPr lvl="0" fontAlgn="base"/>
            <a:r>
              <a:rPr lang="en-US" sz="2000" dirty="0">
                <a:cs typeface="Calibri Light" panose="020F0302020204030204" pitchFamily="34" charset="0"/>
              </a:rPr>
              <a:t>Use k-fold cross-validation to choose a value for </a:t>
            </a:r>
            <a:r>
              <a:rPr lang="en-US" sz="2000" i="1" dirty="0">
                <a:cs typeface="Calibri Light" panose="020F0302020204030204" pitchFamily="34" charset="0"/>
              </a:rPr>
              <a:t>k</a:t>
            </a:r>
            <a:r>
              <a:rPr lang="en-US" sz="2000" dirty="0">
                <a:cs typeface="Calibri Light" panose="020F0302020204030204" pitchFamily="34" charset="0"/>
              </a:rPr>
              <a:t>.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5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6D39-525D-D73B-62E3-D951FEB7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46"/>
            <a:ext cx="10515600" cy="91022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MARS Method: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69CD-D082-8681-B4A3-24E63F18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46"/>
            <a:ext cx="10515600" cy="5839326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variable importance based on Generalized cross validation (GCV), number of subset 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models the variable occurs (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nsubsets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and residual sum of squares (RSS).</a:t>
            </a:r>
          </a:p>
          <a:p>
            <a:endParaRPr lang="en-US" sz="3200" b="1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MARS method,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Total_Years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engine_capacity,drivetrain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Unknown_feature_6 are the important features.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101D1-D444-F75F-353A-6631774A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35" y="2287414"/>
            <a:ext cx="3627434" cy="2283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3521C-C56C-0E8D-C943-ADC9CE8B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04" y="2176486"/>
            <a:ext cx="6035563" cy="2827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92AF6-9E2B-8393-1C4C-058594C6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71" y="2892304"/>
            <a:ext cx="1501270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291E-D680-413F-9E39-E20E03AF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Step Wise Regression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BCF3-6E9D-0DEE-F311-24100B73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393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000" dirty="0">
              <a:cs typeface="Calibri Light" panose="020F0302020204030204" pitchFamily="34" charset="0"/>
            </a:endParaRP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Step wise regression model is a procedure we can use to build a regression model from a set of predictor variables by entering and removing predictors in a stepwise manner into the model until there is no statistically valid reason to enter or remove any more.</a:t>
            </a: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The goal of stepwise regression is to build a regression model that includes all of the predictor variables that are statistically significantly related to the response variable.</a:t>
            </a: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There are three strategies of stepwise regression: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Forward selection - starts with no predictors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Backward selection - starts with all predictors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Stepwise selection - combination of both forward and backward selections</a:t>
            </a:r>
          </a:p>
          <a:p>
            <a:pPr fontAlgn="base"/>
            <a:endParaRPr lang="en-US" sz="2000" i="0" dirty="0">
              <a:effectLst/>
              <a:cs typeface="Calibri Light" panose="020F0302020204030204" pitchFamily="34" charset="0"/>
            </a:endParaRPr>
          </a:p>
          <a:p>
            <a:pPr fontAlgn="base"/>
            <a:endParaRPr lang="en-US" sz="2000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base"/>
            <a:endParaRPr lang="en-US" sz="2000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0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8BA-6A92-700D-D8AD-282CEF27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278736"/>
            <a:ext cx="10850217" cy="91869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Step Wise Regression Method: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F0E8-1246-AA19-818C-3A9FAD3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41" y="1197428"/>
            <a:ext cx="11398518" cy="566057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0" dirty="0">
                <a:effectLst/>
                <a:latin typeface="+mj-lt"/>
                <a:cs typeface="Calibri Light" panose="020F0302020204030204" pitchFamily="34" charset="0"/>
              </a:rPr>
              <a:t>start with no predictors-sequentially add the most contributive predictors. After adding each new variable, remove any variables that no longer provide an improvement in the model </a:t>
            </a:r>
            <a:r>
              <a:rPr lang="en-US" sz="2200" b="1" i="0" dirty="0">
                <a:solidFill>
                  <a:srgbClr val="021B34"/>
                </a:solidFill>
                <a:effectLst/>
                <a:latin typeface="+mj-lt"/>
                <a:cs typeface="Calibri Light" panose="020F0302020204030204" pitchFamily="34" charset="0"/>
              </a:rPr>
              <a:t>fit.</a:t>
            </a:r>
            <a:endParaRPr lang="en-IN" sz="2200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200" b="1" dirty="0">
                <a:latin typeface="+mj-lt"/>
              </a:rPr>
              <a:t>The features above are in the order of their importance for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722B0-B7B9-2601-A8D8-1F79823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54" y="1802744"/>
            <a:ext cx="9426757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8FDC6-0FD2-620F-2583-0A9340D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1" y="2877146"/>
            <a:ext cx="9704162" cy="31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81C5-C221-EB7B-6A5C-E41EC38F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45"/>
            <a:ext cx="10515600" cy="71911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Linear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6678"/>
            <a:ext cx="9987455" cy="5194852"/>
          </a:xfrm>
        </p:spPr>
        <p:txBody>
          <a:bodyPr>
            <a:normAutofit/>
          </a:bodyPr>
          <a:lstStyle/>
          <a:p>
            <a:r>
              <a:rPr lang="en-US" sz="1900" dirty="0">
                <a:cs typeface="Calibri Light" panose="020F0302020204030204" pitchFamily="34" charset="0"/>
              </a:rPr>
              <a:t>Linear regression is a linear approach for modelling the relationship between a scalar response and one or more explanatory variables.</a:t>
            </a:r>
          </a:p>
          <a:p>
            <a:pPr marL="0" indent="0">
              <a:buNone/>
            </a:pPr>
            <a:endParaRPr lang="en-US" sz="1900" b="1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 Light" panose="020F0302020204030204" pitchFamily="34" charset="0"/>
              </a:rPr>
              <a:t>Mathematical Equation: </a:t>
            </a:r>
            <a:r>
              <a:rPr lang="en-IN" sz="2000" b="1" i="0" dirty="0">
                <a:effectLst/>
                <a:cs typeface="Calibri Light" panose="020F0302020204030204" pitchFamily="34" charset="0"/>
              </a:rPr>
              <a:t>      </a:t>
            </a:r>
            <a:r>
              <a:rPr lang="en-IN" sz="2000" i="1" dirty="0">
                <a:effectLst/>
                <a:cs typeface="Calibri Light" panose="020F0302020204030204" pitchFamily="34" charset="0"/>
              </a:rPr>
              <a:t>y =b0+b1x</a:t>
            </a:r>
            <a:endParaRPr lang="en-US" sz="2000" dirty="0"/>
          </a:p>
          <a:p>
            <a:pPr marL="457200" lvl="1" indent="0">
              <a:buNone/>
            </a:pPr>
            <a:endParaRPr lang="en-IN" sz="2000" i="0" dirty="0">
              <a:effectLst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84A91-1815-CA7F-8E7B-DECAC50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3207758"/>
            <a:ext cx="5692016" cy="273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6A73-E7E2-0A67-B353-27C323AC5538}"/>
              </a:ext>
            </a:extLst>
          </p:cNvPr>
          <p:cNvSpPr txBox="1"/>
          <p:nvPr/>
        </p:nvSpPr>
        <p:spPr>
          <a:xfrm>
            <a:off x="2705201" y="4817076"/>
            <a:ext cx="295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b0: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Intercept of the line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Regression Coefficient</a:t>
            </a: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03322-231D-92B6-2CC8-1C55ED5A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26" y="2822713"/>
            <a:ext cx="5934075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96637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Linear Regression model</a:t>
            </a:r>
            <a:r>
              <a:rPr lang="en-IN" sz="3000" b="1">
                <a:latin typeface="+mn-lt"/>
              </a:rPr>
              <a:t>: Results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02A7-39A2-E68C-73B5-6E364B60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548"/>
            <a:ext cx="5185467" cy="92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4F01B-4533-F99D-007A-2C02892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2" y="1331495"/>
            <a:ext cx="5944115" cy="10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80DB-FFB4-FB1B-FAD2-7920BA249001}"/>
              </a:ext>
            </a:extLst>
          </p:cNvPr>
          <p:cNvSpPr txBox="1"/>
          <p:nvPr/>
        </p:nvSpPr>
        <p:spPr>
          <a:xfrm>
            <a:off x="7366369" y="1391845"/>
            <a:ext cx="443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Value: It means this model can explain 75% of variation in price of the used car.</a:t>
            </a:r>
            <a:endParaRPr lang="hi-IN" dirty="0"/>
          </a:p>
        </p:txBody>
      </p:sp>
      <p:pic>
        <p:nvPicPr>
          <p:cNvPr id="2056" name="Picture 8" descr="Multiple Linear Regression &amp; Adjusted R-Squared | K2 Analytics">
            <a:extLst>
              <a:ext uri="{FF2B5EF4-FFF2-40B4-BE49-F238E27FC236}">
                <a16:creationId xmlns:a16="http://schemas.microsoft.com/office/drawing/2014/main" id="{363EC711-89CE-F3CC-B62C-F52B2F5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70" y="4759270"/>
            <a:ext cx="4943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7FA045CA-2B14-03C4-F84B-31F41BC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4" y="3806770"/>
            <a:ext cx="481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2CB6D-DD6B-8225-0FF4-CA9DB29535FF}"/>
              </a:ext>
            </a:extLst>
          </p:cNvPr>
          <p:cNvSpPr txBox="1"/>
          <p:nvPr/>
        </p:nvSpPr>
        <p:spPr>
          <a:xfrm>
            <a:off x="7135112" y="239421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Formulas:</a:t>
            </a:r>
            <a:endParaRPr lang="hi-IN" b="1" dirty="0"/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5121F997-C9AA-C128-14F3-7E1F27B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68" y="2757371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1969-CEE3-D187-E43B-FA8979F8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" y="4245003"/>
            <a:ext cx="604706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8"/>
    </mc:Choice>
    <mc:Fallback xmlns="">
      <p:transition spd="slow" advTm="90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4961-AE8E-5013-16E1-633CA6F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33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Lasso Regression: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131219"/>
            <a:ext cx="9843052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LASSO is short for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east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bsolute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hrinkage 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election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perator which is used for both regularization and model selection.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This method is usually used in machine learning for the selection of the subset of variables.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It provides greater prediction accuracy as compared to other regression models.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Lasso Regularization helps to increase model interpretation.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5" name="Picture 2" descr="https://www.statisticshowto.com/wp-content/uploads/2015/09/lasso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75" y="2723711"/>
            <a:ext cx="3510422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966633"/>
            <a:ext cx="110755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Which is the same as minimizing the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sum of squares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with constraint Σ |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B</a:t>
            </a:r>
            <a:r>
              <a:rPr kumimoji="0" lang="en-US" altLang="en-US" i="0" u="none" strike="noStrike" cap="none" normalizeH="0" baseline="-30000" dirty="0" err="1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j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≤ s. Some of the βs are shrunk to exactly zero, resulting in a regression model that’s easier to interpret.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tuning parameter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, λ controls the strength of the L1 penalty. λ is basically the amount of shrinkage: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When λ = 0, no parameters are eliminated. The estimate is equal to the one found with linear regression.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As λ increases, more and more coefficients are set to zero and eliminated (theoretically, when λ = ∞, 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all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coefficients are eliminated).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As λ increases,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bias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increases.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As λ decreases,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variance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increases.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2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4961-AE8E-5013-16E1-633CA6F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Ridge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B78C-C558-1B75-BB82-D02EA158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39398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>
                <a:cs typeface="Calibri Light" panose="020F0302020204030204" pitchFamily="34" charset="0"/>
              </a:rPr>
              <a:t>Ridge </a:t>
            </a:r>
            <a:r>
              <a:rPr lang="en-US" sz="1800" dirty="0"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</a:t>
            </a:r>
            <a:r>
              <a:rPr lang="en-US" sz="1800" dirty="0">
                <a:cs typeface="Calibri Light" panose="020F0302020204030204" pitchFamily="34" charset="0"/>
              </a:rPr>
              <a:t> is a model tuning method that is used to analyze any data that suffers from multicollinearity. This method performs L2 regularization. </a:t>
            </a:r>
          </a:p>
          <a:p>
            <a:pPr lvl="0"/>
            <a:r>
              <a:rPr lang="en-US" sz="1800" dirty="0">
                <a:cs typeface="Calibri Light" panose="020F0302020204030204" pitchFamily="34" charset="0"/>
              </a:rPr>
              <a:t>When the issue of multicollinearity occurs, least-squares are unbiased, and variances are large, this       results in predicted values being far away from the actual values. </a:t>
            </a:r>
          </a:p>
          <a:p>
            <a:pPr lvl="0"/>
            <a:endParaRPr lang="en-US" sz="1800" dirty="0">
              <a:cs typeface="Calibri Light" panose="020F0302020204030204" pitchFamily="34" charset="0"/>
            </a:endParaRPr>
          </a:p>
          <a:p>
            <a:pPr marL="0" lvl="0" indent="0" algn="ctr">
              <a:buNone/>
            </a:pPr>
            <a:r>
              <a:rPr lang="en-US" sz="2600" b="1" dirty="0">
                <a:cs typeface="Calibri Light" panose="020F0302020204030204" pitchFamily="34" charset="0"/>
              </a:rPr>
              <a:t>Min (||Y – X (theta) ||^2 + λ||theta||^2)</a:t>
            </a:r>
          </a:p>
          <a:p>
            <a:pPr marL="0" lvl="0" indent="0" algn="ctr">
              <a:buNone/>
            </a:pPr>
            <a:endParaRPr lang="en-US" sz="2600" dirty="0">
              <a:cs typeface="Calibri Light" panose="020F0302020204030204" pitchFamily="34" charset="0"/>
            </a:endParaRP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Lambda is the penalty term.</a:t>
            </a:r>
          </a:p>
          <a:p>
            <a:pPr lvl="0" fontAlgn="base"/>
            <a:r>
              <a:rPr lang="en-US" sz="1800" dirty="0" err="1">
                <a:cs typeface="Calibri Light" panose="020F0302020204030204" pitchFamily="34" charset="0"/>
              </a:rPr>
              <a:t>λ</a:t>
            </a:r>
            <a:r>
              <a:rPr lang="en-US" sz="1800" dirty="0">
                <a:cs typeface="Calibri Light" panose="020F0302020204030204" pitchFamily="34" charset="0"/>
              </a:rPr>
              <a:t> given here is denoted by an alpha parameter in the ridge function. </a:t>
            </a: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So, by changing the values of alpha, we are controlling the penalty term. The higher the values of alpha, the bigger is the penalty and therefore the magnitude of coefficients is reduced.</a:t>
            </a: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It shrinks the parameters. Therefore, it is used to prevent multicollinearity.</a:t>
            </a: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It reduces the model complexity by coefficient shrinkage.</a:t>
            </a:r>
          </a:p>
          <a:p>
            <a:pPr marL="0" indent="0"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3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9C3D-A78D-E488-7B5E-960EBE91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29" y="349135"/>
            <a:ext cx="10515600" cy="103418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  <a:cs typeface="Calibri Light" panose="020F0302020204030204" pitchFamily="34" charset="0"/>
              </a:rPr>
              <a:t>Ridge Results			          Lasso Results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AAEFC40-CD95-FE01-DB8F-002374B08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66" y="3910645"/>
            <a:ext cx="5334000" cy="184436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57E3F2-B099-F1C0-1CB5-A8BD8C01A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4194659"/>
            <a:ext cx="5181599" cy="15603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4EE446-B3F1-C203-C8CD-74F79BC68504}"/>
              </a:ext>
            </a:extLst>
          </p:cNvPr>
          <p:cNvSpPr txBox="1"/>
          <p:nvPr/>
        </p:nvSpPr>
        <p:spPr>
          <a:xfrm>
            <a:off x="708429" y="1312775"/>
            <a:ext cx="89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 Light" panose="020F0302020204030204" pitchFamily="34" charset="0"/>
              </a:rPr>
              <a:t>The same function </a:t>
            </a:r>
            <a:r>
              <a:rPr lang="en-US" b="1" dirty="0" err="1">
                <a:cs typeface="Calibri Light" panose="020F0302020204030204" pitchFamily="34" charset="0"/>
              </a:rPr>
              <a:t>glmnet</a:t>
            </a:r>
            <a:r>
              <a:rPr lang="en-US" b="1" dirty="0">
                <a:cs typeface="Calibri Light" panose="020F0302020204030204" pitchFamily="34" charset="0"/>
              </a:rPr>
              <a:t>( ) with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alpha set to 1 will build the Lasso regression model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0074F6-721F-D9C4-F161-7D2790C22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5388"/>
            <a:ext cx="5181600" cy="2052723"/>
          </a:xfrm>
        </p:spPr>
      </p:pic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03CAC3-62E0-BE6B-C093-593AB50C7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" y="1794152"/>
            <a:ext cx="5181600" cy="1953959"/>
          </a:xfrm>
        </p:spPr>
      </p:pic>
    </p:spTree>
    <p:extLst>
      <p:ext uri="{BB962C8B-B14F-4D97-AF65-F5344CB8AC3E}">
        <p14:creationId xmlns:p14="http://schemas.microsoft.com/office/powerpoint/2010/main" val="36399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C9B-6D83-E332-81D2-2B4BDD7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9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question:</a:t>
            </a:r>
            <a:b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factors are important in the prediction of resale price of the car?</a:t>
            </a:r>
            <a:b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AE31940-D3F1-B345-D768-CC42725F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0"/>
            <a:ext cx="10515600" cy="71366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8" y="825277"/>
            <a:ext cx="11588254" cy="588032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Random forest is a decision tree-based algorithm that uses the bagging(Bootstrap Aggregation)</a:t>
            </a:r>
          </a:p>
          <a:p>
            <a:pPr marL="0" indent="0">
              <a:buNone/>
            </a:pPr>
            <a:r>
              <a:rPr lang="en-IN" sz="2000" dirty="0"/>
              <a:t> technique to reduce the variance of the model.</a:t>
            </a:r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98919-EEE6-9D37-34E5-8A630A15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2" y="2179773"/>
            <a:ext cx="5334000" cy="4371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ECD90-0840-6902-59BE-12C49FCD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80" y="2730555"/>
            <a:ext cx="4568712" cy="330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DB1BA-BD50-F93E-88E0-55A2F0BE6949}"/>
              </a:ext>
            </a:extLst>
          </p:cNvPr>
          <p:cNvSpPr txBox="1"/>
          <p:nvPr/>
        </p:nvSpPr>
        <p:spPr>
          <a:xfrm>
            <a:off x="1374981" y="1718108"/>
            <a:ext cx="43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Random forest Regressor –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A6926-0D67-A99E-AD6A-54C777425EB3}"/>
              </a:ext>
            </a:extLst>
          </p:cNvPr>
          <p:cNvSpPr txBox="1"/>
          <p:nvPr/>
        </p:nvSpPr>
        <p:spPr>
          <a:xfrm>
            <a:off x="7524248" y="1779663"/>
            <a:ext cx="414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Decision Tree Example(Base Lerner)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D8FA-BE3B-33C9-63C6-8B0CD7D0C25B}"/>
              </a:ext>
            </a:extLst>
          </p:cNvPr>
          <p:cNvSpPr txBox="1"/>
          <p:nvPr/>
        </p:nvSpPr>
        <p:spPr>
          <a:xfrm>
            <a:off x="5370562" y="2270498"/>
            <a:ext cx="165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Bootstrapping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8379ED-64FB-AF5B-7546-3D51092EC6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39771" y="2470553"/>
            <a:ext cx="1230791" cy="18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436C5-308B-0365-3C50-9D1AD70B9BA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50105" y="2470553"/>
            <a:ext cx="1520457" cy="42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3FA692-4D35-DFA0-0B30-38BEB48D2284}"/>
              </a:ext>
            </a:extLst>
          </p:cNvPr>
          <p:cNvSpPr txBox="1"/>
          <p:nvPr/>
        </p:nvSpPr>
        <p:spPr>
          <a:xfrm>
            <a:off x="4958348" y="4983892"/>
            <a:ext cx="14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Aggregation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B662A4-907C-3AC5-2209-74C7DCC3D3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48216" y="5183947"/>
            <a:ext cx="1210132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3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5" y="324525"/>
            <a:ext cx="10515600" cy="6728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997368"/>
            <a:ext cx="11467070" cy="5708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Using an iterative algorithm, we got the best value for the number of trees as 200 and the test </a:t>
            </a:r>
            <a:r>
              <a:rPr lang="en-IN" sz="2000" dirty="0" err="1"/>
              <a:t>Rsquared</a:t>
            </a:r>
            <a:r>
              <a:rPr lang="en-IN" sz="2000" dirty="0"/>
              <a:t> value for the best RF model is 90.64%.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6B0DE-07EE-2F83-BF6A-E965040E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24" y="1380988"/>
            <a:ext cx="8591393" cy="151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F4F21-2A3E-35F9-A47C-030A6143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26" y="3429000"/>
            <a:ext cx="429043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C9-55DC-5403-875C-001F30EE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SVM Regressor: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CB6-01B8-B804-9962-CCC2425A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13183"/>
            <a:ext cx="10905066" cy="4721160"/>
          </a:xfrm>
        </p:spPr>
        <p:txBody>
          <a:bodyPr>
            <a:normAutofit/>
          </a:bodyPr>
          <a:lstStyle/>
          <a:p>
            <a:pPr fontAlgn="base"/>
            <a:endParaRPr lang="en-US" sz="1800" i="0" dirty="0">
              <a:effectLst/>
              <a:cs typeface="Calibri Light" panose="020F0302020204030204" pitchFamily="34" charset="0"/>
            </a:endParaRP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Support Vector Machine can also be used for regression problem wherein dependent, or target variable is continuous.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The goal of SVM regression is same as classification problem i.e. to find maximum margin. Here, it means minimize error. 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In the case of regression, a margin of tolerance (epsilon) is set in approximation to the SVM. 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The primary goal is to minimize error, individualizing the hyperplane which maximizes the margin, keeping in mind that part of the error is tolerated.</a:t>
            </a:r>
            <a:br>
              <a:rPr lang="en-US" sz="1800" dirty="0">
                <a:cs typeface="Calibri Light" panose="020F0302020204030204" pitchFamily="34" charset="0"/>
              </a:rPr>
            </a:br>
            <a:endParaRPr lang="en-US" sz="1800" i="0" dirty="0">
              <a:effectLst/>
              <a:cs typeface="Calibri Light" panose="020F0302020204030204" pitchFamily="34" charset="0"/>
            </a:endParaRPr>
          </a:p>
          <a:p>
            <a:endParaRPr lang="en-US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DD720B-4466-C981-BC70-D14004C5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8010"/>
            <a:ext cx="4419600" cy="23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3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C9-55DC-5403-875C-001F30EE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+mn-lt"/>
              </a:rPr>
              <a:t>SVM Regressor: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DE864-D1A2-45E8-F057-5EFA137B9E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Svm</a:t>
            </a:r>
            <a:r>
              <a:rPr lang="en-US" dirty="0"/>
              <a:t> model is passed with the best features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RMSE and </a:t>
            </a:r>
            <a:r>
              <a:rPr lang="en-US" dirty="0" err="1"/>
              <a:t>Rsquared</a:t>
            </a:r>
            <a:r>
              <a:rPr lang="en-US" dirty="0"/>
              <a:t> values for the test ad train data is shown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EAFE1-0CF6-39DC-3EAC-514B715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4317307"/>
            <a:ext cx="6253212" cy="1570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1ED45-109C-15D0-DE70-96BEAF24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515727"/>
            <a:ext cx="5802171" cy="10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1B251-2277-FDE0-964C-1098D635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2707322"/>
            <a:ext cx="301016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52" y="93278"/>
            <a:ext cx="10515600" cy="66157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858252"/>
            <a:ext cx="11681253" cy="590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XGBoost</a:t>
            </a:r>
            <a:r>
              <a:rPr lang="en-IN" sz="2000" dirty="0"/>
              <a:t> Regressor is one of the ensemble techniques which is based on the boosting mechanism.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701D-6FF2-6C5E-D17E-5DBBF52D079E}"/>
              </a:ext>
            </a:extLst>
          </p:cNvPr>
          <p:cNvSpPr txBox="1"/>
          <p:nvPr/>
        </p:nvSpPr>
        <p:spPr>
          <a:xfrm>
            <a:off x="6714635" y="3492478"/>
            <a:ext cx="47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Calculating gain using similarity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134F0-93EE-E7F1-0440-EAC1F40D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7" y="2217901"/>
            <a:ext cx="4927959" cy="4397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164FD-5106-09B6-4054-44362A15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04" y="1546467"/>
            <a:ext cx="4953429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75000-845C-4417-F76A-0FA7C034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053" y="3970082"/>
            <a:ext cx="4701947" cy="2598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51F85-DC26-6DBD-EF7D-CFF1001BC6DE}"/>
              </a:ext>
            </a:extLst>
          </p:cNvPr>
          <p:cNvSpPr txBox="1"/>
          <p:nvPr/>
        </p:nvSpPr>
        <p:spPr>
          <a:xfrm>
            <a:off x="1860883" y="1848569"/>
            <a:ext cx="238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/>
              <a:t>XGBoost</a:t>
            </a:r>
            <a:r>
              <a:rPr lang="en-IN" sz="2000" b="1" dirty="0"/>
              <a:t> Mechanism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D3D87-79B6-C146-AC63-FF8E230D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876" y="4406582"/>
            <a:ext cx="990399" cy="1725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11EB39-8AFF-901A-39FD-E60246B34A72}"/>
              </a:ext>
            </a:extLst>
          </p:cNvPr>
          <p:cNvSpPr txBox="1"/>
          <p:nvPr/>
        </p:nvSpPr>
        <p:spPr>
          <a:xfrm>
            <a:off x="8793566" y="4761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D7826-202D-E69C-D66E-7C9ABA715F12}"/>
              </a:ext>
            </a:extLst>
          </p:cNvPr>
          <p:cNvSpPr txBox="1"/>
          <p:nvPr/>
        </p:nvSpPr>
        <p:spPr>
          <a:xfrm>
            <a:off x="10026316" y="47617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996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D11-8B7B-7BF2-9D53-585FE75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34"/>
            <a:ext cx="10515600" cy="629486"/>
          </a:xfrm>
        </p:spPr>
        <p:txBody>
          <a:bodyPr>
            <a:no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083F-234A-A296-2D98-6D90F9E5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6"/>
            <a:ext cx="10864516" cy="5997420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Using the hyperparameter tuning method we got the model with </a:t>
            </a:r>
            <a:r>
              <a:rPr lang="en-IN" sz="2000" dirty="0" err="1"/>
              <a:t>max_depth</a:t>
            </a:r>
            <a:r>
              <a:rPr lang="en-IN" sz="2000" dirty="0"/>
              <a:t> 4 and </a:t>
            </a:r>
            <a:r>
              <a:rPr lang="en-IN" sz="2000" dirty="0" err="1"/>
              <a:t>nrounds</a:t>
            </a:r>
            <a:r>
              <a:rPr lang="en-IN" sz="2000" dirty="0"/>
              <a:t> = 600 is giving the maximum </a:t>
            </a:r>
            <a:r>
              <a:rPr lang="en-IN" sz="2000" dirty="0" err="1"/>
              <a:t>Rsquared</a:t>
            </a:r>
            <a:r>
              <a:rPr lang="en-IN" sz="2000" dirty="0"/>
              <a:t> value and Minimum root mean squared error.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7CC-D1E9-42A4-CFFA-D5CF395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58" y="1998019"/>
            <a:ext cx="2911092" cy="556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1FF2-AEF6-AF2C-2022-DE49B1A0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41" y="3651453"/>
            <a:ext cx="7521592" cy="171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AFACA-75A1-4F9E-2E89-335DB555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75" y="1704806"/>
            <a:ext cx="3596952" cy="1089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3F12-6DD8-2CCB-AC44-9B435C4C6723}"/>
              </a:ext>
            </a:extLst>
          </p:cNvPr>
          <p:cNvSpPr txBox="1"/>
          <p:nvPr/>
        </p:nvSpPr>
        <p:spPr>
          <a:xfrm>
            <a:off x="2393221" y="3154770"/>
            <a:ext cx="704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An iterative algorithm to find the best value of depth and </a:t>
            </a:r>
            <a:r>
              <a:rPr lang="en-IN" sz="2000" dirty="0" err="1"/>
              <a:t>nrounds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175F-B0D1-B4B0-AC42-B3083295CBD8}"/>
              </a:ext>
            </a:extLst>
          </p:cNvPr>
          <p:cNvSpPr txBox="1"/>
          <p:nvPr/>
        </p:nvSpPr>
        <p:spPr>
          <a:xfrm>
            <a:off x="6217236" y="1152969"/>
            <a:ext cx="515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Matrix Transformation for training and 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B9253-AEC1-0FFE-8581-C639B3D43440}"/>
              </a:ext>
            </a:extLst>
          </p:cNvPr>
          <p:cNvSpPr txBox="1"/>
          <p:nvPr/>
        </p:nvSpPr>
        <p:spPr>
          <a:xfrm>
            <a:off x="628063" y="1160101"/>
            <a:ext cx="445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Passing range for hyperparameter Tuning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6BDFD8-228E-C013-F161-BF847A507EB9}"/>
              </a:ext>
            </a:extLst>
          </p:cNvPr>
          <p:cNvCxnSpPr/>
          <p:nvPr/>
        </p:nvCxnSpPr>
        <p:spPr>
          <a:xfrm flipH="1">
            <a:off x="1074821" y="3050751"/>
            <a:ext cx="436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DEB92-4259-F698-3F46-1D775B7F7322}"/>
              </a:ext>
            </a:extLst>
          </p:cNvPr>
          <p:cNvCxnSpPr/>
          <p:nvPr/>
        </p:nvCxnSpPr>
        <p:spPr>
          <a:xfrm>
            <a:off x="5443892" y="3050751"/>
            <a:ext cx="4897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51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92F4-49B1-0900-C83A-8CE9FE53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740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– Best model selection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6A1-B24B-0AB8-DE75-3363520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2A7CB-300C-1E4D-C106-6669C588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66" y="5871229"/>
            <a:ext cx="4293418" cy="969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EC61F-9AF8-4799-81C7-FEE51BD7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8" y="864450"/>
            <a:ext cx="4012229" cy="236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FC309-6A8B-4F05-1D63-349E71E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" y="3330930"/>
            <a:ext cx="4293418" cy="249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C5877-51B1-1F9D-81CB-C5DC03F56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07" y="864450"/>
            <a:ext cx="4078743" cy="2466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6AAC6C-2BDB-A283-BC92-B37C41CE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560"/>
            <a:ext cx="4402856" cy="26464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AB39F-F758-726B-4F20-359A8313E675}"/>
              </a:ext>
            </a:extLst>
          </p:cNvPr>
          <p:cNvCxnSpPr/>
          <p:nvPr/>
        </p:nvCxnSpPr>
        <p:spPr>
          <a:xfrm>
            <a:off x="5509975" y="555358"/>
            <a:ext cx="0" cy="508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7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E7CA-6BA4-AE64-5325-47E0EB9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Summary of Model 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77C3FE-5721-DA8C-3228-0FA0606EA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91916"/>
          <a:ext cx="10515600" cy="357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2901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254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7466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3918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4398749"/>
                    </a:ext>
                  </a:extLst>
                </a:gridCol>
              </a:tblGrid>
              <a:tr h="787928">
                <a:tc>
                  <a:txBody>
                    <a:bodyPr/>
                    <a:lstStyle/>
                    <a:p>
                      <a:r>
                        <a:rPr lang="en-IN" dirty="0"/>
                        <a:t>Model(Algorithm)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R-squared(Train)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R-squared(Test)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94857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51878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08775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29044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SVM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12833"/>
                  </a:ext>
                </a:extLst>
              </a:tr>
              <a:tr h="715829">
                <a:tc>
                  <a:txBody>
                    <a:bodyPr/>
                    <a:lstStyle/>
                    <a:p>
                      <a:r>
                        <a:rPr lang="en-IN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72351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96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234027-3B78-D44E-0FBC-A7940AD3BCE6}"/>
              </a:ext>
            </a:extLst>
          </p:cNvPr>
          <p:cNvSpPr txBox="1"/>
          <p:nvPr/>
        </p:nvSpPr>
        <p:spPr>
          <a:xfrm>
            <a:off x="838200" y="5422229"/>
            <a:ext cx="9787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linear regression model performed significantly well and there is not much difference observed in the case of lasso and Ridge.</a:t>
            </a:r>
          </a:p>
          <a:p>
            <a:r>
              <a:rPr lang="en-IN" sz="2000" dirty="0"/>
              <a:t>Bagging and boosting regressors did very well and we got test R-squared above 90% with minimum RMSE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40905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hi-IN" sz="5400" b="1" dirty="0">
              <a:solidFill>
                <a:srgbClr val="08080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EE63CEB0-2A03-C4B7-51FF-56585F29E79F}"/>
              </a:ext>
            </a:extLst>
          </p:cNvPr>
          <p:cNvSpPr txBox="1"/>
          <p:nvPr/>
        </p:nvSpPr>
        <p:spPr>
          <a:xfrm>
            <a:off x="1134530" y="1395120"/>
            <a:ext cx="9922940" cy="471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previous presentation, we have seen how to perform EDA for the SMART questions.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Now in this presentation we are going to do different types of Feature Selection Methods: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Boruta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MARS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Wise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are also going to perform different modeling methods in this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Lasso and Ridge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Regressor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and </a:t>
            </a:r>
            <a:r>
              <a:rPr lang="en-US" sz="2000" dirty="0" err="1"/>
              <a:t>XGBoost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C274-7009-6331-75A4-5863C5229B73}"/>
              </a:ext>
            </a:extLst>
          </p:cNvPr>
          <p:cNvSpPr txBox="1"/>
          <p:nvPr/>
        </p:nvSpPr>
        <p:spPr>
          <a:xfrm>
            <a:off x="4223657" y="419778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70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0C5E-AD16-3259-91BF-5787E9BA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2" y="146573"/>
            <a:ext cx="10515600" cy="714846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Data Pre-processing and Splitting: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09-CD1E-0BBF-D6F2-134BD847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1" y="1018674"/>
            <a:ext cx="11766883" cy="57831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870-9269-F472-8E7D-9A33D6D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6" y="1260988"/>
            <a:ext cx="5246926" cy="11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ECC96-579D-F53B-8B45-5050E0A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9" y="3347459"/>
            <a:ext cx="5421256" cy="65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21AE5-B952-8212-3D87-84123FEA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8" y="2491016"/>
            <a:ext cx="5246926" cy="670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C4A15-C5B9-2012-BE0C-DAC8C207FB5A}"/>
              </a:ext>
            </a:extLst>
          </p:cNvPr>
          <p:cNvCxnSpPr>
            <a:cxnSpLocks/>
          </p:cNvCxnSpPr>
          <p:nvPr/>
        </p:nvCxnSpPr>
        <p:spPr>
          <a:xfrm>
            <a:off x="6266996" y="1219576"/>
            <a:ext cx="45391" cy="52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8BEE-DFCD-0598-20F9-DF5D8264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8" y="1940606"/>
            <a:ext cx="4746151" cy="1295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1CC4-83D8-3429-E054-49F2CA5BB1AA}"/>
              </a:ext>
            </a:extLst>
          </p:cNvPr>
          <p:cNvSpPr txBox="1"/>
          <p:nvPr/>
        </p:nvSpPr>
        <p:spPr>
          <a:xfrm>
            <a:off x="6911050" y="834008"/>
            <a:ext cx="446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Splitting dataset into train and test subset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F36F-4CC4-01CC-BAC5-54820354FE4C}"/>
              </a:ext>
            </a:extLst>
          </p:cNvPr>
          <p:cNvSpPr txBox="1"/>
          <p:nvPr/>
        </p:nvSpPr>
        <p:spPr>
          <a:xfrm>
            <a:off x="768622" y="758995"/>
            <a:ext cx="522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Scaling of numerical features and creating factors </a:t>
            </a:r>
          </a:p>
          <a:p>
            <a:pPr algn="ctr"/>
            <a:r>
              <a:rPr lang="en-IN" sz="2000" b="1" dirty="0">
                <a:latin typeface="+mj-lt"/>
              </a:rPr>
              <a:t>for the categorical features</a:t>
            </a:r>
          </a:p>
          <a:p>
            <a:endParaRPr lang="en-IN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AAB1-EB6C-D2A8-AAF1-05EC2C863FEB}"/>
              </a:ext>
            </a:extLst>
          </p:cNvPr>
          <p:cNvSpPr txBox="1"/>
          <p:nvPr/>
        </p:nvSpPr>
        <p:spPr>
          <a:xfrm>
            <a:off x="6573961" y="3866335"/>
            <a:ext cx="54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is divided as 80% of the data is considered </a:t>
            </a:r>
          </a:p>
          <a:p>
            <a:r>
              <a:rPr lang="en-IN" sz="2000" dirty="0"/>
              <a:t>as a training Dataset and 20% of the data is for testing the model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02B22-10D5-B0C6-BC92-CCEBCC9BEEE5}"/>
              </a:ext>
            </a:extLst>
          </p:cNvPr>
          <p:cNvSpPr txBox="1"/>
          <p:nvPr/>
        </p:nvSpPr>
        <p:spPr>
          <a:xfrm>
            <a:off x="619387" y="4158050"/>
            <a:ext cx="533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Converting multi categorical feature into numerical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C4DEF0-AA71-9D06-7C3F-4D9FB5A1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09" y="4608039"/>
            <a:ext cx="502963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Selection</a:t>
            </a:r>
            <a:b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DBF-FDFE-14EF-2B17-60F965C7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74" y="3306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Boruta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75D-E6A0-AD5E-9BBE-24EFBC1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0757452" cy="49033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 Light" panose="020F0302020204030204" pitchFamily="34" charset="0"/>
              </a:rPr>
              <a:t>Boruta is a wrapper method of the Feature selection built around the Random Forest Classifier algorithm.</a:t>
            </a: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IN" sz="1800" b="1" dirty="0"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9264-2783-F6B3-5CFE-6DD01B9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51" y="2001079"/>
            <a:ext cx="7870022" cy="402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836A-5081-5C85-FF37-C3DB7525E946}"/>
              </a:ext>
            </a:extLst>
          </p:cNvPr>
          <p:cNvSpPr txBox="1"/>
          <p:nvPr/>
        </p:nvSpPr>
        <p:spPr>
          <a:xfrm>
            <a:off x="1316935" y="6158020"/>
            <a:ext cx="93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 with more number of Hits at the end of all iterations will used for building the model.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81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944D-268B-3214-CFB6-CA78152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Boruta Method: Results</a:t>
            </a:r>
            <a:endParaRPr lang="hi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F4D-679B-A2E9-F841-9D4A260A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55" y="1825625"/>
            <a:ext cx="5181600" cy="189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Code Chunk for Boruta Method:</a:t>
            </a: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914E-253E-DD26-B26B-8A1BF86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2539" y="1783474"/>
            <a:ext cx="4184034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of Boruta Method: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013D-0936-2E0D-8C2B-A880D81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3" y="2301204"/>
            <a:ext cx="4748264" cy="112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1A251-B30D-4BB4-7C68-E9615FAEFFFC}"/>
              </a:ext>
            </a:extLst>
          </p:cNvPr>
          <p:cNvSpPr txBox="1">
            <a:spLocks/>
          </p:cNvSpPr>
          <p:nvPr/>
        </p:nvSpPr>
        <p:spPr>
          <a:xfrm>
            <a:off x="723452" y="4199440"/>
            <a:ext cx="5181600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Results of Boruta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B490-C5AD-22BB-D4F2-FA67D52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217"/>
            <a:ext cx="495210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9F1BA-543B-1B18-4381-85A562E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7" y="2265432"/>
            <a:ext cx="560118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B90-911C-50C8-7212-748AD25B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50"/>
            <a:ext cx="10515600" cy="894179"/>
          </a:xfrm>
        </p:spPr>
        <p:txBody>
          <a:bodyPr>
            <a:noAutofit/>
          </a:bodyPr>
          <a:lstStyle/>
          <a:p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 for Feature selection</a:t>
            </a:r>
            <a:br>
              <a:rPr lang="en-IN" sz="3000" b="0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557D-1316-9949-E1BC-C1B0D00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4"/>
            <a:ext cx="10515600" cy="5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 ways to perform feature selection with random forest:</a:t>
            </a:r>
          </a:p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cforest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(From party library): Gives the variable importance based on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can clearly see that 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manufacturer_name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odometer_value, transmission and body_type are individually explaining the variance better.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Unknown feature_7 is explaining the variance better compared to other features.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6B10EF-4653-C560-D077-51FFF1B2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6" y="2361033"/>
            <a:ext cx="7102455" cy="74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480FF-AF0B-CF45-3B25-138F0D28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12" y="3554948"/>
            <a:ext cx="8657070" cy="1219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A350-1491-D50E-2CBE-6EBC4BDBC6ED}"/>
              </a:ext>
            </a:extLst>
          </p:cNvPr>
          <p:cNvSpPr/>
          <p:nvPr/>
        </p:nvSpPr>
        <p:spPr>
          <a:xfrm>
            <a:off x="6416842" y="3554948"/>
            <a:ext cx="116305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0EE2-3EA7-CFFC-A0DF-27D6E0928308}"/>
              </a:ext>
            </a:extLst>
          </p:cNvPr>
          <p:cNvSpPr/>
          <p:nvPr/>
        </p:nvSpPr>
        <p:spPr>
          <a:xfrm>
            <a:off x="4066674" y="4275220"/>
            <a:ext cx="1082842" cy="280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DDDB8-E408-4B09-1291-6B2400D18065}"/>
              </a:ext>
            </a:extLst>
          </p:cNvPr>
          <p:cNvSpPr/>
          <p:nvPr/>
        </p:nvSpPr>
        <p:spPr>
          <a:xfrm>
            <a:off x="5269832" y="3554948"/>
            <a:ext cx="962526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46205-E0E9-51CB-31E8-3119A9C8E5BC}"/>
              </a:ext>
            </a:extLst>
          </p:cNvPr>
          <p:cNvSpPr/>
          <p:nvPr/>
        </p:nvSpPr>
        <p:spPr>
          <a:xfrm>
            <a:off x="1387612" y="3554948"/>
            <a:ext cx="124329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272E7-FC9A-7104-6306-4AE7086FCE7F}"/>
              </a:ext>
            </a:extLst>
          </p:cNvPr>
          <p:cNvSpPr/>
          <p:nvPr/>
        </p:nvSpPr>
        <p:spPr>
          <a:xfrm>
            <a:off x="4170947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3FAEC-7E7A-7813-CEFC-0F9275DE2573}"/>
              </a:ext>
            </a:extLst>
          </p:cNvPr>
          <p:cNvSpPr/>
          <p:nvPr/>
        </p:nvSpPr>
        <p:spPr>
          <a:xfrm>
            <a:off x="7820526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0AB-2D94-944B-6C29-D9BBBC0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7" y="249142"/>
            <a:ext cx="12007516" cy="974391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Feature Selection Using </a:t>
            </a:r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</a:t>
            </a:r>
            <a:b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CDB-F5C1-4748-AF99-4E0FE26A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994611"/>
            <a:ext cx="11016916" cy="5182352"/>
          </a:xfrm>
        </p:spPr>
        <p:txBody>
          <a:bodyPr/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fitting: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09FD-2918-21DD-47E0-4744F921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8" y="1911393"/>
            <a:ext cx="7285351" cy="54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1B2B3-CDE5-670D-3710-D0C0F7C766C7}"/>
              </a:ext>
            </a:extLst>
          </p:cNvPr>
          <p:cNvSpPr txBox="1"/>
          <p:nvPr/>
        </p:nvSpPr>
        <p:spPr>
          <a:xfrm>
            <a:off x="6761398" y="3098968"/>
            <a:ext cx="4483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Engine_capacity, drivetrain, body_type and average brand price are the most important features in the prediction of resale car prices 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is_exchangeable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state and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engine_has_gas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 not important compared to other features.</a:t>
            </a: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5F0EE-B10F-FB2D-DB5A-17619A4D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7" y="2762907"/>
            <a:ext cx="583130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1497</Words>
  <Application>Microsoft Office PowerPoint</Application>
  <PresentationFormat>Widescreen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Used Car Price Prediction </vt:lpstr>
      <vt:lpstr> SMART question: Which factors are important in the prediction of resale price of the car?  </vt:lpstr>
      <vt:lpstr>PowerPoint Presentation</vt:lpstr>
      <vt:lpstr>Data Pre-processing and Splitting:</vt:lpstr>
      <vt:lpstr>Feature Selection Methods</vt:lpstr>
      <vt:lpstr>Boruta Method:</vt:lpstr>
      <vt:lpstr>Boruta Method: Results</vt:lpstr>
      <vt:lpstr>Random Forest Algorithm for Feature selection </vt:lpstr>
      <vt:lpstr>Feature Selection Using Random Forest Algorithm </vt:lpstr>
      <vt:lpstr>MARS Method:</vt:lpstr>
      <vt:lpstr>MARS Method: Results</vt:lpstr>
      <vt:lpstr>Step Wise Regression Method:</vt:lpstr>
      <vt:lpstr>Step Wise Regression Method: Results</vt:lpstr>
      <vt:lpstr>Predictive Modeling</vt:lpstr>
      <vt:lpstr>Linear Regression Model:</vt:lpstr>
      <vt:lpstr>Linear Regression model: Results</vt:lpstr>
      <vt:lpstr>Lasso Regression:</vt:lpstr>
      <vt:lpstr>Ridge Regression:</vt:lpstr>
      <vt:lpstr>Ridge Results             Lasso Results</vt:lpstr>
      <vt:lpstr>Random Forest Regressor</vt:lpstr>
      <vt:lpstr>Random Forest Regressor: Results</vt:lpstr>
      <vt:lpstr>SVM Regressor:</vt:lpstr>
      <vt:lpstr>SVM Regressor: Results</vt:lpstr>
      <vt:lpstr>XGBoost Regressor – Intuition</vt:lpstr>
      <vt:lpstr>XGBoost Regressor with Hyperparameter Tuning</vt:lpstr>
      <vt:lpstr>XGBoost – Best model selection with Hyperparameter Tuning</vt:lpstr>
      <vt:lpstr>Summary of Model 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Boruta</dc:title>
  <dc:creator>Yashwant Bhaidkar</dc:creator>
  <cp:lastModifiedBy>Govardhanam, Sai Charith</cp:lastModifiedBy>
  <cp:revision>139</cp:revision>
  <dcterms:created xsi:type="dcterms:W3CDTF">2022-12-05T17:52:37Z</dcterms:created>
  <dcterms:modified xsi:type="dcterms:W3CDTF">2022-12-09T00:28:49Z</dcterms:modified>
</cp:coreProperties>
</file>