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86" r:id="rId2"/>
    <p:sldId id="291" r:id="rId3"/>
    <p:sldId id="292" r:id="rId4"/>
    <p:sldId id="289" r:id="rId5"/>
    <p:sldId id="280" r:id="rId6"/>
    <p:sldId id="276" r:id="rId7"/>
    <p:sldId id="278" r:id="rId8"/>
    <p:sldId id="303" r:id="rId9"/>
    <p:sldId id="304" r:id="rId10"/>
    <p:sldId id="281" r:id="rId11"/>
    <p:sldId id="268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F3C28-EA72-44FB-B663-A163AB2F859F}" v="1" dt="2022-12-08T20:40:05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0" autoAdjust="0"/>
    <p:restoredTop sz="94660"/>
  </p:normalViewPr>
  <p:slideViewPr>
    <p:cSldViewPr snapToGrid="0">
      <p:cViewPr varScale="1">
        <p:scale>
          <a:sx n="95" d="100"/>
          <a:sy n="95" d="100"/>
        </p:scale>
        <p:origin x="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want Bhaidkar" userId="43c987480cbf8a3d" providerId="LiveId" clId="{99DF3C28-EA72-44FB-B663-A163AB2F859F}"/>
    <pc:docChg chg="addSld delSld modSld">
      <pc:chgData name="Yashwant Bhaidkar" userId="43c987480cbf8a3d" providerId="LiveId" clId="{99DF3C28-EA72-44FB-B663-A163AB2F859F}" dt="2022-12-08T20:40:08.963" v="2" actId="47"/>
      <pc:docMkLst>
        <pc:docMk/>
      </pc:docMkLst>
      <pc:sldChg chg="delSp add del setBg delDesignElem">
        <pc:chgData name="Yashwant Bhaidkar" userId="43c987480cbf8a3d" providerId="LiveId" clId="{99DF3C28-EA72-44FB-B663-A163AB2F859F}" dt="2022-12-08T20:40:08.963" v="2" actId="47"/>
        <pc:sldMkLst>
          <pc:docMk/>
          <pc:sldMk cId="1795419846" sldId="300"/>
        </pc:sldMkLst>
        <pc:spChg chg="del">
          <ac:chgData name="Yashwant Bhaidkar" userId="43c987480cbf8a3d" providerId="LiveId" clId="{99DF3C28-EA72-44FB-B663-A163AB2F859F}" dt="2022-12-08T20:40:05.645" v="1"/>
          <ac:spMkLst>
            <pc:docMk/>
            <pc:sldMk cId="1795419846" sldId="300"/>
            <ac:spMk id="7" creationId="{88294908-8B00-4F58-BBBA-20F71A40AA9E}"/>
          </ac:spMkLst>
        </pc:spChg>
        <pc:spChg chg="del">
          <ac:chgData name="Yashwant Bhaidkar" userId="43c987480cbf8a3d" providerId="LiveId" clId="{99DF3C28-EA72-44FB-B663-A163AB2F859F}" dt="2022-12-08T20:40:05.645" v="1"/>
          <ac:spMkLst>
            <pc:docMk/>
            <pc:sldMk cId="1795419846" sldId="300"/>
            <ac:spMk id="9" creationId="{4364C879-1404-4203-8E9D-CC5DE0A621A2}"/>
          </ac:spMkLst>
        </pc:spChg>
        <pc:spChg chg="del">
          <ac:chgData name="Yashwant Bhaidkar" userId="43c987480cbf8a3d" providerId="LiveId" clId="{99DF3C28-EA72-44FB-B663-A163AB2F859F}" dt="2022-12-08T20:40:05.645" v="1"/>
          <ac:spMkLst>
            <pc:docMk/>
            <pc:sldMk cId="1795419846" sldId="300"/>
            <ac:spMk id="11" creationId="{84617302-4B0D-4351-A6BB-6F0930D943AC}"/>
          </ac:spMkLst>
        </pc:spChg>
        <pc:spChg chg="del">
          <ac:chgData name="Yashwant Bhaidkar" userId="43c987480cbf8a3d" providerId="LiveId" clId="{99DF3C28-EA72-44FB-B663-A163AB2F859F}" dt="2022-12-08T20:40:05.645" v="1"/>
          <ac:spMkLst>
            <pc:docMk/>
            <pc:sldMk cId="1795419846" sldId="300"/>
            <ac:spMk id="13" creationId="{DA2C7802-C2E0-4218-8F89-8DD7CCD2CD1C}"/>
          </ac:spMkLst>
        </pc:spChg>
        <pc:spChg chg="del">
          <ac:chgData name="Yashwant Bhaidkar" userId="43c987480cbf8a3d" providerId="LiveId" clId="{99DF3C28-EA72-44FB-B663-A163AB2F859F}" dt="2022-12-08T20:40:05.645" v="1"/>
          <ac:spMkLst>
            <pc:docMk/>
            <pc:sldMk cId="1795419846" sldId="300"/>
            <ac:spMk id="15" creationId="{A6D7111A-21E5-4EE9-8A78-10E5530F0116}"/>
          </ac:spMkLst>
        </pc:spChg>
        <pc:spChg chg="del">
          <ac:chgData name="Yashwant Bhaidkar" userId="43c987480cbf8a3d" providerId="LiveId" clId="{99DF3C28-EA72-44FB-B663-A163AB2F859F}" dt="2022-12-08T20:40:05.645" v="1"/>
          <ac:spMkLst>
            <pc:docMk/>
            <pc:sldMk cId="1795419846" sldId="300"/>
            <ac:spMk id="17" creationId="{A3969E80-A77B-49FC-9122-D89AFD5EE118}"/>
          </ac:spMkLst>
        </pc:spChg>
        <pc:spChg chg="del">
          <ac:chgData name="Yashwant Bhaidkar" userId="43c987480cbf8a3d" providerId="LiveId" clId="{99DF3C28-EA72-44FB-B663-A163AB2F859F}" dt="2022-12-08T20:40:05.645" v="1"/>
          <ac:spMkLst>
            <pc:docMk/>
            <pc:sldMk cId="1795419846" sldId="300"/>
            <ac:spMk id="19" creationId="{1849CA57-76BD-4CF2-80BA-D7A46A01B7B1}"/>
          </ac:spMkLst>
        </pc:spChg>
        <pc:spChg chg="del">
          <ac:chgData name="Yashwant Bhaidkar" userId="43c987480cbf8a3d" providerId="LiveId" clId="{99DF3C28-EA72-44FB-B663-A163AB2F859F}" dt="2022-12-08T20:40:05.645" v="1"/>
          <ac:spMkLst>
            <pc:docMk/>
            <pc:sldMk cId="1795419846" sldId="300"/>
            <ac:spMk id="21" creationId="{35E9085E-E730-4768-83D4-6CB7E9897153}"/>
          </ac:spMkLst>
        </pc:spChg>
        <pc:spChg chg="del">
          <ac:chgData name="Yashwant Bhaidkar" userId="43c987480cbf8a3d" providerId="LiveId" clId="{99DF3C28-EA72-44FB-B663-A163AB2F859F}" dt="2022-12-08T20:40:05.645" v="1"/>
          <ac:spMkLst>
            <pc:docMk/>
            <pc:sldMk cId="1795419846" sldId="300"/>
            <ac:spMk id="23" creationId="{973272FE-A474-4CAE-8CA2-BCC8B476C3F4}"/>
          </ac:spMkLst>
        </pc:spChg>
        <pc:spChg chg="del">
          <ac:chgData name="Yashwant Bhaidkar" userId="43c987480cbf8a3d" providerId="LiveId" clId="{99DF3C28-EA72-44FB-B663-A163AB2F859F}" dt="2022-12-08T20:40:05.645" v="1"/>
          <ac:spMkLst>
            <pc:docMk/>
            <pc:sldMk cId="1795419846" sldId="300"/>
            <ac:spMk id="25" creationId="{E07981EA-05A6-437C-88D7-B377B92B031D}"/>
          </ac:spMkLst>
        </pc:spChg>
        <pc:spChg chg="del">
          <ac:chgData name="Yashwant Bhaidkar" userId="43c987480cbf8a3d" providerId="LiveId" clId="{99DF3C28-EA72-44FB-B663-A163AB2F859F}" dt="2022-12-08T20:40:05.645" v="1"/>
          <ac:spMkLst>
            <pc:docMk/>
            <pc:sldMk cId="1795419846" sldId="300"/>
            <ac:spMk id="27" creationId="{15E3C750-986E-4769-B1AE-49289FBEE757}"/>
          </ac:spMkLst>
        </pc:spChg>
      </pc:sldChg>
      <pc:sldChg chg="add">
        <pc:chgData name="Yashwant Bhaidkar" userId="43c987480cbf8a3d" providerId="LiveId" clId="{99DF3C28-EA72-44FB-B663-A163AB2F859F}" dt="2022-12-08T20:40:05.645" v="1"/>
        <pc:sldMkLst>
          <pc:docMk/>
          <pc:sldMk cId="3770776131" sldId="303"/>
        </pc:sldMkLst>
      </pc:sldChg>
      <pc:sldChg chg="add">
        <pc:chgData name="Yashwant Bhaidkar" userId="43c987480cbf8a3d" providerId="LiveId" clId="{99DF3C28-EA72-44FB-B663-A163AB2F859F}" dt="2022-12-08T20:40:05.645" v="1"/>
        <pc:sldMkLst>
          <pc:docMk/>
          <pc:sldMk cId="334321172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4DDA-E282-1D2C-A635-5E11CFB8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BC67-33AF-4C6A-C93D-8510FFA8E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2586A-E635-EF39-8956-69067B28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103D-A821-9B02-E4E0-8EBCA26E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4675-F92E-72BE-1CB6-2C6AF5C8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71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C817-A417-E4D4-7CA5-F85A980F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465E-3C8A-D6A6-77AE-8003C32B6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20A57-61D0-0E9B-5CA5-563C56ED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6F7-103A-BDFE-A612-174C0342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8392-3396-3D7B-D2DD-959B9712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9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BAD03-0F5B-90F3-D5F4-79C23B279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897AA-6A16-EAA4-081E-049D39EEC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C6A62-5BBD-45A4-4895-0B5C9CF4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A2B52-A66E-480E-798A-625D89F6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DEA55-520B-D221-FA5B-2CA7DE00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31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4AB0-2DE1-2C65-AD22-00ABB602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5D58-7971-0665-4435-B1F1F026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8DCFD-CC67-0D98-4054-BF549563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9FEB5-E324-72E1-F0D4-5C00A35B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B635-9C84-1580-977A-0943B7C8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4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0669-6E8E-EAD3-725F-963D0177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89FE9-2ECD-AB28-94BB-CD8783E17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FEC-1811-3F2C-1047-547035F6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CACD2-2B97-6B89-F9E3-18B8DF2B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CB70C-40FE-499E-8ABD-F95B07F3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22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39FF-C5AA-60F1-1D21-F880FE07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BB2C-3DE0-31E0-7605-48D987329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79BC8-869F-5412-5C8C-55FF21014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792AF-EA27-630F-E8EB-FD596EA8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3AD5B-D3DB-47C8-FC34-EA8E3931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BBEAA-5CDE-AD4B-2228-C3E683D4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24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ED8D-24A4-273A-097F-5A9B6E9A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BEDD7-1874-5A8D-72E8-32684B83D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4A12-A9FB-C65C-A14C-11326004A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9E7B9-306C-8F21-BB57-1D639552D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A640F-E5EF-7CB5-379A-31204F2F3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1ECB1-40C8-D095-C3F7-F1C9E05E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0EE31-7F25-2CD7-A993-A7DFA64E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BF336-6CB2-1F6F-9E76-7486C7F9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4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ECAC-DF22-70A7-7ADE-415D1521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F9C91-BF22-C6B1-AE06-923C25BF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5520B-7B09-E64D-1219-324DEA83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91F86-9047-415B-2B8E-72F7C428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22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AEF88-974B-53C8-8519-B6957009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776EC-46CB-F10B-07FF-D4B9DBAE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C750D-8C06-9852-930F-199006F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05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7F1B-5784-AD08-3DE8-FBA9FF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4B99-3463-FA94-E6B1-5E913776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BFA5B-3131-C2F3-7B98-531FAA08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6B8BA-125B-1FBF-9E61-5AA512FE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41998-C45E-7E39-6D8F-DD6C5750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9F2CD-FDBB-7BB7-36CB-0576C12E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91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83B2-9C5A-0FA6-CE87-85066DD5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EC1A9-A2A9-4EEB-21DC-D79C3EB56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1079D-048E-3B70-318A-C62E8CAD2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94328-826F-70EA-F2AD-37ED2D9B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B3480-5F7A-D7A0-10E1-889BD82A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3EAC5-F2EA-5056-821A-BD39F189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88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E6D8F-6E43-D9AB-0094-9A39863F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07797-3981-A46E-73BD-4C46BB95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B27E8-1C63-2528-0F96-68664298B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AB4B3-7825-AC01-4965-DFBA3D642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6983-4845-CA94-BF61-6336688CA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35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D13F81-54D8-6718-900D-9AEC9068B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682" y="2795963"/>
            <a:ext cx="3618284" cy="1345720"/>
          </a:xfrm>
          <a:noFill/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Used Car Price Prediction</a:t>
            </a:r>
            <a:br>
              <a:rPr lang="en-US" sz="36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hi-IN" sz="3600" dirty="0">
              <a:solidFill>
                <a:srgbClr val="080808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7F487-1A8B-1D2E-322A-DCBFDF0F4BFB}"/>
              </a:ext>
            </a:extLst>
          </p:cNvPr>
          <p:cNvSpPr txBox="1"/>
          <p:nvPr/>
        </p:nvSpPr>
        <p:spPr>
          <a:xfrm>
            <a:off x="7474065" y="4298612"/>
            <a:ext cx="4169950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latin typeface="+mj-lt"/>
              </a:rPr>
              <a:t>Team Members: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Sai </a:t>
            </a:r>
            <a:r>
              <a:rPr lang="en-US" sz="2000" b="1" dirty="0" err="1">
                <a:latin typeface="+mj-lt"/>
              </a:rPr>
              <a:t>Charith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Govardhanam</a:t>
            </a:r>
            <a:endParaRPr lang="en-US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Yashwant </a:t>
            </a:r>
            <a:r>
              <a:rPr lang="en-US" sz="2000" b="1" dirty="0" err="1">
                <a:latin typeface="+mj-lt"/>
              </a:rPr>
              <a:t>Bhaidkar</a:t>
            </a:r>
            <a:endParaRPr lang="en-US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Lakshmi </a:t>
            </a:r>
            <a:r>
              <a:rPr lang="en-US" sz="2000" b="1" dirty="0" err="1">
                <a:latin typeface="+mj-lt"/>
              </a:rPr>
              <a:t>Sravya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Chalapati</a:t>
            </a:r>
            <a:endParaRPr lang="en-US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Manojkumar Yerraguntla</a:t>
            </a:r>
            <a:endParaRPr lang="hi-IN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40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14C6D5-C295-4AE7-9EBC-A7D891451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71500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EC4229-734E-4FC2-B6A0-6DA9B8B1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036665" y="67603"/>
            <a:ext cx="6972591" cy="6826263"/>
          </a:xfrm>
          <a:custGeom>
            <a:avLst/>
            <a:gdLst>
              <a:gd name="connsiteX0" fmla="*/ 0 w 6972591"/>
              <a:gd name="connsiteY0" fmla="*/ 1976924 h 6826263"/>
              <a:gd name="connsiteX1" fmla="*/ 1976924 w 6972591"/>
              <a:gd name="connsiteY1" fmla="*/ 0 h 6826263"/>
              <a:gd name="connsiteX2" fmla="*/ 6972591 w 6972591"/>
              <a:gd name="connsiteY2" fmla="*/ 0 h 6826263"/>
              <a:gd name="connsiteX3" fmla="*/ 6972590 w 6972591"/>
              <a:gd name="connsiteY3" fmla="*/ 4703010 h 6826263"/>
              <a:gd name="connsiteX4" fmla="*/ 4849338 w 6972591"/>
              <a:gd name="connsiteY4" fmla="*/ 6826263 h 68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591" h="6826263">
                <a:moveTo>
                  <a:pt x="0" y="1976924"/>
                </a:moveTo>
                <a:lnTo>
                  <a:pt x="1976924" y="0"/>
                </a:lnTo>
                <a:lnTo>
                  <a:pt x="6972591" y="0"/>
                </a:lnTo>
                <a:lnTo>
                  <a:pt x="6972590" y="4703010"/>
                </a:lnTo>
                <a:lnTo>
                  <a:pt x="4849338" y="68262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39100" y="1809291"/>
            <a:ext cx="3790670" cy="4214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A8D7CA-01D6-49EC-955B-6E51F6FB6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AA6A52-6F71-45C6-A3A3-8F410409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081C5-C221-EB7B-6A5C-E41EC38F1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Predictive Modeling</a:t>
            </a:r>
            <a:endParaRPr lang="hi-IN" sz="4000" b="1" dirty="0">
              <a:solidFill>
                <a:srgbClr val="080808"/>
              </a:solidFill>
              <a:latin typeface="Calibri Light" panose="020F0302020204030204" pitchFamily="34" charset="0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BD14339-4332-4769-B35F-FDA39761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98702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69144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24288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401BDF6-9398-44DA-B3E3-5E3E9D80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934212" y="4355671"/>
            <a:ext cx="1981336" cy="2736866"/>
          </a:xfrm>
          <a:custGeom>
            <a:avLst/>
            <a:gdLst>
              <a:gd name="connsiteX0" fmla="*/ 0 w 1981336"/>
              <a:gd name="connsiteY0" fmla="*/ 0 h 2736866"/>
              <a:gd name="connsiteX1" fmla="*/ 1981336 w 1981336"/>
              <a:gd name="connsiteY1" fmla="*/ 1981336 h 2736866"/>
              <a:gd name="connsiteX2" fmla="*/ 1225806 w 1981336"/>
              <a:gd name="connsiteY2" fmla="*/ 2736866 h 2736866"/>
              <a:gd name="connsiteX3" fmla="*/ 0 w 1981336"/>
              <a:gd name="connsiteY3" fmla="*/ 2736866 h 27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336" h="2736866">
                <a:moveTo>
                  <a:pt x="0" y="0"/>
                </a:moveTo>
                <a:lnTo>
                  <a:pt x="1981336" y="1981336"/>
                </a:lnTo>
                <a:lnTo>
                  <a:pt x="1225806" y="2736866"/>
                </a:lnTo>
                <a:lnTo>
                  <a:pt x="0" y="27368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0BDA9F5-1E5C-404B-9A6C-5D5C8E0D1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436" y="3687690"/>
            <a:ext cx="6325510" cy="317030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9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AA27-B80B-9A2F-A14A-B59CB473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045"/>
            <a:ext cx="10515600" cy="71911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Linear Regression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AD76-31F6-C25B-A71F-6F726220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86678"/>
            <a:ext cx="9987455" cy="5194852"/>
          </a:xfrm>
        </p:spPr>
        <p:txBody>
          <a:bodyPr>
            <a:normAutofit/>
          </a:bodyPr>
          <a:lstStyle/>
          <a:p>
            <a:r>
              <a:rPr lang="en-US" sz="1900" dirty="0">
                <a:cs typeface="Calibri Light" panose="020F0302020204030204" pitchFamily="34" charset="0"/>
              </a:rPr>
              <a:t>Linear regression is a linear approach for modelling the relationship between a scalar response and one or more explanatory variables.</a:t>
            </a:r>
          </a:p>
          <a:p>
            <a:pPr marL="0" indent="0">
              <a:buNone/>
            </a:pPr>
            <a:endParaRPr lang="en-US" sz="1900" b="1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cs typeface="Calibri Light" panose="020F0302020204030204" pitchFamily="34" charset="0"/>
              </a:rPr>
              <a:t>Mathematical Equation: </a:t>
            </a:r>
            <a:r>
              <a:rPr lang="en-IN" sz="2000" b="1" i="0" dirty="0">
                <a:effectLst/>
                <a:cs typeface="Calibri Light" panose="020F0302020204030204" pitchFamily="34" charset="0"/>
              </a:rPr>
              <a:t>      </a:t>
            </a:r>
            <a:r>
              <a:rPr lang="en-IN" sz="2000" i="1" dirty="0">
                <a:effectLst/>
                <a:cs typeface="Calibri Light" panose="020F0302020204030204" pitchFamily="34" charset="0"/>
              </a:rPr>
              <a:t>y =b0+b1x</a:t>
            </a:r>
            <a:endParaRPr lang="en-US" sz="2000" dirty="0"/>
          </a:p>
          <a:p>
            <a:pPr marL="457200" lvl="1" indent="0">
              <a:buNone/>
            </a:pPr>
            <a:endParaRPr lang="en-IN" sz="2000" i="0" dirty="0">
              <a:effectLst/>
            </a:endParaRP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D84A91-1815-CA7F-8E7B-DECAC506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8" y="3207758"/>
            <a:ext cx="5692016" cy="27393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796A73-E7E2-0A67-B353-27C323AC5538}"/>
              </a:ext>
            </a:extLst>
          </p:cNvPr>
          <p:cNvSpPr txBox="1"/>
          <p:nvPr/>
        </p:nvSpPr>
        <p:spPr>
          <a:xfrm>
            <a:off x="2705201" y="4817076"/>
            <a:ext cx="2955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b0: 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Intercept of the line</a:t>
            </a:r>
          </a:p>
          <a:p>
            <a:r>
              <a:rPr lang="en-US" sz="2000" b="1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b1: Regression Coefficient</a:t>
            </a:r>
            <a:endParaRPr lang="hi-IN" sz="2000" b="1" dirty="0">
              <a:latin typeface="Calibri Light" panose="020F03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903322-231D-92B6-2CC8-1C55ED5A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926" y="2822713"/>
            <a:ext cx="5934075" cy="324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AA27-B80B-9A2F-A14A-B59CB473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768"/>
            <a:ext cx="10515600" cy="966370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</a:rPr>
              <a:t>Linear Regression model</a:t>
            </a:r>
            <a:r>
              <a:rPr lang="en-IN" sz="3000" b="1">
                <a:latin typeface="+mn-lt"/>
              </a:rPr>
              <a:t>: Results</a:t>
            </a:r>
            <a:endParaRPr lang="en-IN" sz="3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AD76-31F6-C25B-A71F-6F726220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495"/>
            <a:ext cx="10515600" cy="484546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2A02A7-39A2-E68C-73B5-6E364B60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9548"/>
            <a:ext cx="5185467" cy="924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64F01B-4533-F99D-007A-2C028920D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52" y="1331495"/>
            <a:ext cx="5944115" cy="1044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AF80DB-FFB4-FB1B-FAD2-7920BA249001}"/>
              </a:ext>
            </a:extLst>
          </p:cNvPr>
          <p:cNvSpPr txBox="1"/>
          <p:nvPr/>
        </p:nvSpPr>
        <p:spPr>
          <a:xfrm>
            <a:off x="7366369" y="1391845"/>
            <a:ext cx="4438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R-Squared Value: It means this model can explain 75% of variation in price of the used car.</a:t>
            </a:r>
            <a:endParaRPr lang="hi-IN" dirty="0"/>
          </a:p>
        </p:txBody>
      </p:sp>
      <p:pic>
        <p:nvPicPr>
          <p:cNvPr id="2056" name="Picture 8" descr="Multiple Linear Regression &amp; Adjusted R-Squared | K2 Analytics">
            <a:extLst>
              <a:ext uri="{FF2B5EF4-FFF2-40B4-BE49-F238E27FC236}">
                <a16:creationId xmlns:a16="http://schemas.microsoft.com/office/drawing/2014/main" id="{363EC711-89CE-F3CC-B62C-F52B2F5A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970" y="4759270"/>
            <a:ext cx="49434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ooking at R-Squared. In data science we create regression… | by Erika D |  Medium">
            <a:extLst>
              <a:ext uri="{FF2B5EF4-FFF2-40B4-BE49-F238E27FC236}">
                <a16:creationId xmlns:a16="http://schemas.microsoft.com/office/drawing/2014/main" id="{7FA045CA-2B14-03C4-F84B-31F41BCC5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644" y="3806770"/>
            <a:ext cx="4810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52CB6D-DD6B-8225-0FF4-CA9DB29535FF}"/>
              </a:ext>
            </a:extLst>
          </p:cNvPr>
          <p:cNvSpPr txBox="1"/>
          <p:nvPr/>
        </p:nvSpPr>
        <p:spPr>
          <a:xfrm>
            <a:off x="7135112" y="2394215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Standard Formulas:</a:t>
            </a:r>
            <a:endParaRPr lang="hi-IN" b="1" dirty="0"/>
          </a:p>
        </p:txBody>
      </p:sp>
      <p:pic>
        <p:nvPicPr>
          <p:cNvPr id="1026" name="Picture 2" descr="What does RMSE really mean?. Root Mean Square Error (RMSE) is a… | by James  Moody | Towards Data Science">
            <a:extLst>
              <a:ext uri="{FF2B5EF4-FFF2-40B4-BE49-F238E27FC236}">
                <a16:creationId xmlns:a16="http://schemas.microsoft.com/office/drawing/2014/main" id="{5121F997-C9AA-C128-14F3-7E1F27B45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468" y="2757371"/>
            <a:ext cx="38290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491969-CEE3-D187-E43B-FA8979F80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00" y="4245003"/>
            <a:ext cx="6047067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2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8"/>
    </mc:Choice>
    <mc:Fallback xmlns="">
      <p:transition spd="slow" advTm="902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B6C9B-6D83-E332-81D2-2B4BDD70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29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SMART question:</a:t>
            </a:r>
            <a:br>
              <a:rPr lang="en-US" sz="36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Which factors are important in the prediction of resale price of the car?</a:t>
            </a:r>
            <a:br>
              <a:rPr lang="en-US" sz="2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8AE31940-D3F1-B345-D768-CC42725F5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8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5">
            <a:extLst>
              <a:ext uri="{FF2B5EF4-FFF2-40B4-BE49-F238E27FC236}">
                <a16:creationId xmlns:a16="http://schemas.microsoft.com/office/drawing/2014/main" id="{EE63CEB0-2A03-C4B7-51FF-56585F29E79F}"/>
              </a:ext>
            </a:extLst>
          </p:cNvPr>
          <p:cNvSpPr txBox="1"/>
          <p:nvPr/>
        </p:nvSpPr>
        <p:spPr>
          <a:xfrm>
            <a:off x="1134530" y="1395120"/>
            <a:ext cx="9922940" cy="4719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In the previous presentation, we have seen how to perform EDA for the SMART questions.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Now in this presentation we are going to do different types of Feature Selection Methods: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Boruta Method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Random Forest Regressor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MARS Method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Step Wise Regression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We are also going to perform different modeling methods in this 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Linear Regression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Lasso and Ridge Regression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SVM Regressor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Random Forest and </a:t>
            </a:r>
            <a:r>
              <a:rPr lang="en-US" sz="2000" dirty="0" err="1"/>
              <a:t>XGBoost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5C274-7009-6331-75A4-5863C5229B73}"/>
              </a:ext>
            </a:extLst>
          </p:cNvPr>
          <p:cNvSpPr txBox="1"/>
          <p:nvPr/>
        </p:nvSpPr>
        <p:spPr>
          <a:xfrm>
            <a:off x="4223657" y="419778"/>
            <a:ext cx="374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4707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0C5E-AD16-3259-91BF-5787E9BA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2" y="146573"/>
            <a:ext cx="10515600" cy="714846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</a:rPr>
              <a:t>Data Pre-processing and Splitting: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9409-CD1E-0BBF-D6F2-134BD8472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31" y="1018674"/>
            <a:ext cx="11766883" cy="578317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36870-9269-F472-8E7D-9A33D6D7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46" y="1260988"/>
            <a:ext cx="5246926" cy="1118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ECC96-579D-F53B-8B45-5050E0AEB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09" y="3347459"/>
            <a:ext cx="5421256" cy="653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21AE5-B952-8212-3D87-84123FEA4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08" y="2491016"/>
            <a:ext cx="5246926" cy="6706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DC4A15-C5B9-2012-BE0C-DAC8C207FB5A}"/>
              </a:ext>
            </a:extLst>
          </p:cNvPr>
          <p:cNvCxnSpPr>
            <a:cxnSpLocks/>
          </p:cNvCxnSpPr>
          <p:nvPr/>
        </p:nvCxnSpPr>
        <p:spPr>
          <a:xfrm>
            <a:off x="6266996" y="1219576"/>
            <a:ext cx="45391" cy="529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F0E8BEE-DFCD-0598-20F9-DF5D8264A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338" y="1940606"/>
            <a:ext cx="4746151" cy="12955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491CC4-83D8-3429-E054-49F2CA5BB1AA}"/>
              </a:ext>
            </a:extLst>
          </p:cNvPr>
          <p:cNvSpPr txBox="1"/>
          <p:nvPr/>
        </p:nvSpPr>
        <p:spPr>
          <a:xfrm>
            <a:off x="6911050" y="834008"/>
            <a:ext cx="4463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+mj-lt"/>
              </a:rPr>
              <a:t>Splitting dataset into train and test subset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7DF36F-4CC4-01CC-BAC5-54820354FE4C}"/>
              </a:ext>
            </a:extLst>
          </p:cNvPr>
          <p:cNvSpPr txBox="1"/>
          <p:nvPr/>
        </p:nvSpPr>
        <p:spPr>
          <a:xfrm>
            <a:off x="768622" y="758995"/>
            <a:ext cx="5223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+mj-lt"/>
              </a:rPr>
              <a:t>Scaling of numerical features and creating factors </a:t>
            </a:r>
          </a:p>
          <a:p>
            <a:pPr algn="ctr"/>
            <a:r>
              <a:rPr lang="en-IN" sz="2000" b="1" dirty="0">
                <a:latin typeface="+mj-lt"/>
              </a:rPr>
              <a:t>for the categorical features</a:t>
            </a:r>
          </a:p>
          <a:p>
            <a:endParaRPr lang="en-IN" sz="2000" b="1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8EAAB1-EB6C-D2A8-AAF1-05EC2C863FEB}"/>
              </a:ext>
            </a:extLst>
          </p:cNvPr>
          <p:cNvSpPr txBox="1"/>
          <p:nvPr/>
        </p:nvSpPr>
        <p:spPr>
          <a:xfrm>
            <a:off x="6573961" y="3866335"/>
            <a:ext cx="5449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Dataset is divided as 80% of the data is considered </a:t>
            </a:r>
          </a:p>
          <a:p>
            <a:r>
              <a:rPr lang="en-IN" sz="2000" dirty="0"/>
              <a:t>as a training Dataset and 20% of the data is for testing the model accuracy.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902B22-10D5-B0C6-BC92-CCEBCC9BEEE5}"/>
              </a:ext>
            </a:extLst>
          </p:cNvPr>
          <p:cNvSpPr txBox="1"/>
          <p:nvPr/>
        </p:nvSpPr>
        <p:spPr>
          <a:xfrm>
            <a:off x="619387" y="4158050"/>
            <a:ext cx="5337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+mj-lt"/>
              </a:rPr>
              <a:t>Converting multi categorical feature into numerical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7C4DEF0-AA71-9D06-7C3F-4D9FB5A13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09" y="4608039"/>
            <a:ext cx="5029636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3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74F94-4E61-17E6-1DC9-6753BCDB8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Feature Selection</a:t>
            </a:r>
            <a:b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Methods</a:t>
            </a:r>
            <a:endParaRPr lang="hi-IN" sz="4000" b="1" dirty="0">
              <a:solidFill>
                <a:srgbClr val="080808"/>
              </a:solidFill>
              <a:latin typeface="Calibri Light" panose="020F030202020403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6DBF-FDFE-14EF-2B17-60F965C7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274" y="330648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Boruta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075D-E6A0-AD5E-9BBE-24EFBC1D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70991"/>
            <a:ext cx="10757452" cy="490331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cs typeface="Calibri Light" panose="020F0302020204030204" pitchFamily="34" charset="0"/>
              </a:rPr>
              <a:t>Boruta is a wrapper method of the Feature selection built around the Random Forest Classifier algorithm.</a:t>
            </a: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IN" sz="1800" b="1" dirty="0"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F9264-2783-F6B3-5CFE-6DD01B964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51" y="2001079"/>
            <a:ext cx="7870022" cy="4028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4836A-5081-5C85-FF37-C3DB7525E946}"/>
              </a:ext>
            </a:extLst>
          </p:cNvPr>
          <p:cNvSpPr txBox="1"/>
          <p:nvPr/>
        </p:nvSpPr>
        <p:spPr>
          <a:xfrm>
            <a:off x="1316935" y="6158020"/>
            <a:ext cx="931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feature with more number of Hits at the end of all iterations will used for building the model.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68153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944D-268B-3214-CFB6-CA781521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Boruta Method: Results</a:t>
            </a:r>
            <a:endParaRPr lang="hi-IN" sz="3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54F4D-679B-A2E9-F841-9D4A260AB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755" y="1825625"/>
            <a:ext cx="5181600" cy="1898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+mj-lt"/>
                <a:cs typeface="Calibri Light" panose="020F0302020204030204" pitchFamily="34" charset="0"/>
              </a:rPr>
              <a:t>Code Chunk for Boruta Method:</a:t>
            </a:r>
          </a:p>
          <a:p>
            <a:pPr marL="0" indent="0">
              <a:buNone/>
            </a:pPr>
            <a:endParaRPr lang="hi-IN" sz="2000" b="1" dirty="0">
              <a:latin typeface="+mj-lt"/>
            </a:endParaRPr>
          </a:p>
          <a:p>
            <a:pPr marL="0" indent="0">
              <a:buNone/>
            </a:pPr>
            <a:endParaRPr lang="hi-IN" sz="2000" b="1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4914E-253E-DD26-B26B-8A1BF8689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2539" y="1783474"/>
            <a:ext cx="4184034" cy="3880773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Graph of Boruta Method:</a:t>
            </a: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hi-IN" sz="2000" b="1" dirty="0">
              <a:latin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AE013D-0936-2E0D-8C2B-A880D814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23" y="2301204"/>
            <a:ext cx="4748264" cy="11277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A1A251-B30D-4BB4-7C68-E9615FAEFFFC}"/>
              </a:ext>
            </a:extLst>
          </p:cNvPr>
          <p:cNvSpPr txBox="1">
            <a:spLocks/>
          </p:cNvSpPr>
          <p:nvPr/>
        </p:nvSpPr>
        <p:spPr>
          <a:xfrm>
            <a:off x="723452" y="4199440"/>
            <a:ext cx="5181600" cy="1898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>
                <a:latin typeface="+mj-lt"/>
                <a:cs typeface="Calibri Light" panose="020F0302020204030204" pitchFamily="34" charset="0"/>
              </a:rPr>
              <a:t>Results of Boruta Method: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i-IN" sz="2000" b="1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i-IN" sz="2000" b="1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14B490-C5AD-22BB-D4F2-FA67D52A7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6217"/>
            <a:ext cx="4952104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99F1BA-543B-1B18-4381-85A562EDD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47" y="2265432"/>
            <a:ext cx="5601185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0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CB90-911C-50C8-7212-748AD25B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350"/>
            <a:ext cx="10515600" cy="894179"/>
          </a:xfrm>
        </p:spPr>
        <p:txBody>
          <a:bodyPr>
            <a:noAutofit/>
          </a:bodyPr>
          <a:lstStyle/>
          <a:p>
            <a:r>
              <a:rPr lang="en-IN" sz="3000" b="1" i="0" dirty="0">
                <a:effectLst/>
                <a:latin typeface="+mn-lt"/>
                <a:cs typeface="Calibri Light" panose="020F0302020204030204" pitchFamily="34" charset="0"/>
              </a:rPr>
              <a:t>Random Forest Algorithm for Feature selection</a:t>
            </a:r>
            <a:br>
              <a:rPr lang="en-IN" sz="3000" b="0" i="0" dirty="0">
                <a:effectLst/>
                <a:latin typeface="+mn-lt"/>
                <a:cs typeface="Calibri Light" panose="020F0302020204030204" pitchFamily="34" charset="0"/>
              </a:rPr>
            </a:br>
            <a:endParaRPr lang="en-IN" sz="3000" dirty="0"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557D-1316-9949-E1BC-C1B0D00F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304"/>
            <a:ext cx="10515600" cy="5309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There</a:t>
            </a:r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are</a:t>
            </a:r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two ways to perform feature selection with random forest:</a:t>
            </a:r>
          </a:p>
          <a:p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cforest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(From party library): Gives the variable importance based on </a:t>
            </a: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variance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As we can clearly see that some features like </a:t>
            </a:r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production_year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manufacturer_name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odometer_value, transmission and body_type are individually explaining the variance better.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Unknown feature_7 is explaining the variance better compared to other features.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86B10EF-4653-C560-D077-51FFF1B2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46" y="2361033"/>
            <a:ext cx="7102455" cy="746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9480FF-AF0B-CF45-3B25-138F0D281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612" y="3554948"/>
            <a:ext cx="8657070" cy="1219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C5A350-1491-D50E-2CBE-6EBC4BDBC6ED}"/>
              </a:ext>
            </a:extLst>
          </p:cNvPr>
          <p:cNvSpPr/>
          <p:nvPr/>
        </p:nvSpPr>
        <p:spPr>
          <a:xfrm>
            <a:off x="6416842" y="3554948"/>
            <a:ext cx="1163053" cy="295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A0EE2-3EA7-CFFC-A0DF-27D6E0928308}"/>
              </a:ext>
            </a:extLst>
          </p:cNvPr>
          <p:cNvSpPr/>
          <p:nvPr/>
        </p:nvSpPr>
        <p:spPr>
          <a:xfrm>
            <a:off x="4066674" y="4275220"/>
            <a:ext cx="1082842" cy="280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DDDDB8-E408-4B09-1291-6B2400D18065}"/>
              </a:ext>
            </a:extLst>
          </p:cNvPr>
          <p:cNvSpPr/>
          <p:nvPr/>
        </p:nvSpPr>
        <p:spPr>
          <a:xfrm>
            <a:off x="5269832" y="3554948"/>
            <a:ext cx="962526" cy="295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46205-E0E9-51CB-31E8-3119A9C8E5BC}"/>
              </a:ext>
            </a:extLst>
          </p:cNvPr>
          <p:cNvSpPr/>
          <p:nvPr/>
        </p:nvSpPr>
        <p:spPr>
          <a:xfrm>
            <a:off x="1387612" y="3554948"/>
            <a:ext cx="1243293" cy="295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272E7-FC9A-7104-6306-4AE7086FCE7F}"/>
              </a:ext>
            </a:extLst>
          </p:cNvPr>
          <p:cNvSpPr/>
          <p:nvPr/>
        </p:nvSpPr>
        <p:spPr>
          <a:xfrm>
            <a:off x="4170947" y="3820110"/>
            <a:ext cx="842211" cy="220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53FAEC-7E7A-7813-CEFC-0F9275DE2573}"/>
              </a:ext>
            </a:extLst>
          </p:cNvPr>
          <p:cNvSpPr/>
          <p:nvPr/>
        </p:nvSpPr>
        <p:spPr>
          <a:xfrm>
            <a:off x="7820526" y="3820110"/>
            <a:ext cx="842211" cy="220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7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70AB-2D94-944B-6C29-D9BBBC0E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37" y="249142"/>
            <a:ext cx="12007516" cy="974391"/>
          </a:xfrm>
        </p:spPr>
        <p:txBody>
          <a:bodyPr>
            <a:no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Feature Selection Using </a:t>
            </a:r>
            <a:r>
              <a:rPr lang="en-IN" sz="3000" b="1" i="0" dirty="0">
                <a:effectLst/>
                <a:latin typeface="+mn-lt"/>
                <a:cs typeface="Calibri Light" panose="020F0302020204030204" pitchFamily="34" charset="0"/>
              </a:rPr>
              <a:t>Random Forest Algorithm</a:t>
            </a:r>
            <a:br>
              <a:rPr lang="en-IN" sz="3000" b="1" i="0" dirty="0">
                <a:effectLst/>
                <a:latin typeface="+mn-lt"/>
                <a:cs typeface="Calibri Light" panose="020F0302020204030204" pitchFamily="34" charset="0"/>
              </a:rPr>
            </a:br>
            <a:endParaRPr lang="en-IN" sz="3000" b="1" dirty="0"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4CDB-F5C1-4748-AF99-4E0FE26A4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994611"/>
            <a:ext cx="11016916" cy="5182352"/>
          </a:xfrm>
        </p:spPr>
        <p:txBody>
          <a:bodyPr/>
          <a:lstStyle/>
          <a:p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fitting: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409FD-2918-21DD-47E0-4744F921D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88" y="1911393"/>
            <a:ext cx="7285351" cy="548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1B2B3-CDE5-670D-3710-D0C0F7C766C7}"/>
              </a:ext>
            </a:extLst>
          </p:cNvPr>
          <p:cNvSpPr txBox="1"/>
          <p:nvPr/>
        </p:nvSpPr>
        <p:spPr>
          <a:xfrm>
            <a:off x="6761398" y="3098968"/>
            <a:ext cx="44837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Production_year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Engine_capacity, drivetrain, body_type and average brand price are the most important features in the prediction of resale car prices </a:t>
            </a: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Some features like </a:t>
            </a:r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is_exchangeable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state and </a:t>
            </a:r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engine_has_gas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are not important compared to other features.</a:t>
            </a:r>
          </a:p>
          <a:p>
            <a:endParaRPr lang="en-IN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5F0EE-B10F-FB2D-DB5A-17619A4D5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37" y="2762907"/>
            <a:ext cx="5831304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442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Used Car Price Prediction </vt:lpstr>
      <vt:lpstr> SMART question: Which factors are important in the prediction of resale price of the car?  </vt:lpstr>
      <vt:lpstr>PowerPoint Presentation</vt:lpstr>
      <vt:lpstr>Data Pre-processing and Splitting:</vt:lpstr>
      <vt:lpstr>Feature Selection Methods</vt:lpstr>
      <vt:lpstr>Boruta Method:</vt:lpstr>
      <vt:lpstr>Boruta Method: Results</vt:lpstr>
      <vt:lpstr>Random Forest Algorithm for Feature selection </vt:lpstr>
      <vt:lpstr>Feature Selection Using Random Forest Algorithm </vt:lpstr>
      <vt:lpstr>Predictive Modeling</vt:lpstr>
      <vt:lpstr>Linear Regression Model:</vt:lpstr>
      <vt:lpstr>Linear Regression model: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Boruta</dc:title>
  <dc:creator>Yashwant Bhaidkar</dc:creator>
  <cp:lastModifiedBy>Yashwant Bhaidkar</cp:lastModifiedBy>
  <cp:revision>137</cp:revision>
  <dcterms:created xsi:type="dcterms:W3CDTF">2022-12-05T17:52:37Z</dcterms:created>
  <dcterms:modified xsi:type="dcterms:W3CDTF">2022-12-08T20:40:15Z</dcterms:modified>
</cp:coreProperties>
</file>